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notesMasterIdLst>
    <p:notesMasterId r:id="rId16"/>
  </p:notesMasterIdLst>
  <p:handoutMasterIdLst>
    <p:handoutMasterId r:id="rId17"/>
  </p:handoutMasterIdLst>
  <p:sldIdLst>
    <p:sldId id="256" r:id="rId2"/>
    <p:sldId id="922" r:id="rId3"/>
    <p:sldId id="926" r:id="rId4"/>
    <p:sldId id="919" r:id="rId5"/>
    <p:sldId id="924" r:id="rId6"/>
    <p:sldId id="921" r:id="rId7"/>
    <p:sldId id="907" r:id="rId8"/>
    <p:sldId id="913" r:id="rId9"/>
    <p:sldId id="903" r:id="rId10"/>
    <p:sldId id="911" r:id="rId11"/>
    <p:sldId id="927" r:id="rId12"/>
    <p:sldId id="899" r:id="rId13"/>
    <p:sldId id="905" r:id="rId14"/>
    <p:sldId id="928" r:id="rId15"/>
  </p:sldIdLst>
  <p:sldSz cx="9144000" cy="6858000" type="screen4x3"/>
  <p:notesSz cx="673417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D8E8940-51DB-4292-AAEF-EEADEBB995E2}">
          <p14:sldIdLst>
            <p14:sldId id="256"/>
            <p14:sldId id="922"/>
            <p14:sldId id="926"/>
            <p14:sldId id="919"/>
            <p14:sldId id="924"/>
            <p14:sldId id="921"/>
            <p14:sldId id="907"/>
            <p14:sldId id="913"/>
            <p14:sldId id="903"/>
            <p14:sldId id="911"/>
            <p14:sldId id="927"/>
            <p14:sldId id="899"/>
            <p14:sldId id="905"/>
            <p14:sldId id="928"/>
          </p14:sldIdLst>
        </p14:section>
      </p14:sectionLst>
    </p:ext>
    <p:ext uri="{EFAFB233-063F-42B5-8137-9DF3F51BA10A}">
      <p15:sldGuideLst xmlns:p15="http://schemas.microsoft.com/office/powerpoint/2012/main">
        <p15:guide id="3" orient="horz" pos="2160" userDrawn="1">
          <p15:clr>
            <a:srgbClr val="A4A3A4"/>
          </p15:clr>
        </p15:guide>
        <p15:guide id="8"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5F4"/>
    <a:srgbClr val="507E32"/>
    <a:srgbClr val="BDD7EE"/>
    <a:srgbClr val="FF00FF"/>
    <a:srgbClr val="FEB5D4"/>
    <a:srgbClr val="85E249"/>
    <a:srgbClr val="DDA9C0"/>
    <a:srgbClr val="FF66FF"/>
    <a:srgbClr val="D75C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30" autoAdjust="0"/>
    <p:restoredTop sz="63254" autoAdjust="0"/>
  </p:normalViewPr>
  <p:slideViewPr>
    <p:cSldViewPr snapToGrid="0">
      <p:cViewPr varScale="1">
        <p:scale>
          <a:sx n="60" d="100"/>
          <a:sy n="60" d="100"/>
        </p:scale>
        <p:origin x="108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46"/>
    </p:cViewPr>
  </p:sorterViewPr>
  <p:notesViewPr>
    <p:cSldViewPr snapToGrid="0" showGuides="1">
      <p:cViewPr varScale="1">
        <p:scale>
          <a:sx n="68" d="100"/>
          <a:sy n="68" d="100"/>
        </p:scale>
        <p:origin x="2532" y="7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 イメージのプレースホルダー 4"/>
          <p:cNvSpPr>
            <a:spLocks noGrp="1"/>
          </p:cNvSpPr>
          <p:nvPr>
            <p:ph type="sldNum" sz="quarter" idx="3"/>
          </p:nvPr>
        </p:nvSpPr>
        <p:spPr>
          <a:xfrm>
            <a:off x="3814484" y="9372792"/>
            <a:ext cx="2918143" cy="493395"/>
          </a:xfrm>
          <a:prstGeom prst="rect">
            <a:avLst/>
          </a:prstGeom>
        </p:spPr>
        <p:txBody>
          <a:bodyPr vert="horz" lIns="91328" tIns="45668" rIns="91328" bIns="45668" rtlCol="0" anchor="b"/>
          <a:lstStyle>
            <a:lvl1pPr algn="r" latinLnBrk="0">
              <a:defRPr kumimoji="1" lang="ja-JP" sz="1200"/>
            </a:lvl1pPr>
          </a:lstStyle>
          <a:p>
            <a:fld id="{A850423A-8BCE-448E-A97B-03A88B2B12C1}" type="slidenum">
              <a:rPr kumimoji="1" lang="en-US" altLang="ja-JP"/>
              <a:pPr/>
              <a:t>‹#›</a:t>
            </a:fld>
            <a:endParaRPr kumimoji="1" lang="ja-JP"/>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のプレースホルダー 3"/>
          <p:cNvSpPr>
            <a:spLocks noGrp="1" noRot="1" noChangeAspect="1"/>
          </p:cNvSpPr>
          <p:nvPr>
            <p:ph type="sldImg" idx="2"/>
          </p:nvPr>
        </p:nvSpPr>
        <p:spPr>
          <a:xfrm>
            <a:off x="968375" y="215900"/>
            <a:ext cx="4797425" cy="3598863"/>
          </a:xfrm>
          <a:prstGeom prst="rect">
            <a:avLst/>
          </a:prstGeom>
          <a:noFill/>
          <a:ln w="12700">
            <a:solidFill>
              <a:prstClr val="black"/>
            </a:solidFill>
          </a:ln>
        </p:spPr>
        <p:txBody>
          <a:bodyPr vert="horz" lIns="91328" tIns="45668" rIns="91328" bIns="45668" rtlCol="0" anchor="ctr"/>
          <a:lstStyle/>
          <a:p>
            <a:endParaRPr kumimoji="1" lang="ja-JP"/>
          </a:p>
        </p:txBody>
      </p:sp>
      <p:sp>
        <p:nvSpPr>
          <p:cNvPr id="5" name="メモのプレースホルダー 4"/>
          <p:cNvSpPr>
            <a:spLocks noGrp="1"/>
          </p:cNvSpPr>
          <p:nvPr>
            <p:ph type="body" sz="quarter" idx="3"/>
          </p:nvPr>
        </p:nvSpPr>
        <p:spPr>
          <a:xfrm>
            <a:off x="487766" y="4032733"/>
            <a:ext cx="5758642" cy="5598233"/>
          </a:xfrm>
          <a:prstGeom prst="rect">
            <a:avLst/>
          </a:prstGeom>
        </p:spPr>
        <p:txBody>
          <a:bodyPr vert="horz" lIns="91328" tIns="45668" rIns="91328" bIns="45668"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2" name="スライド番号プレースホルダー 1"/>
          <p:cNvSpPr>
            <a:spLocks noGrp="1"/>
          </p:cNvSpPr>
          <p:nvPr>
            <p:ph type="sldNum" sz="quarter" idx="5"/>
          </p:nvPr>
        </p:nvSpPr>
        <p:spPr>
          <a:xfrm>
            <a:off x="3814767" y="9372601"/>
            <a:ext cx="2917825" cy="495299"/>
          </a:xfrm>
          <a:prstGeom prst="rect">
            <a:avLst/>
          </a:prstGeom>
        </p:spPr>
        <p:txBody>
          <a:bodyPr vert="horz" lIns="91408" tIns="45705" rIns="91408" bIns="45705" rtlCol="0" anchor="b"/>
          <a:lstStyle>
            <a:lvl1pPr algn="r">
              <a:defRPr sz="1600"/>
            </a:lvl1pPr>
          </a:lstStyle>
          <a:p>
            <a:fld id="{EBE90D69-EE1F-4387-8D93-4C1B019291DA}" type="slidenum">
              <a:rPr kumimoji="1" lang="ja-JP" altLang="en-US" smtClean="0"/>
              <a:pPr/>
              <a:t>‹#›</a:t>
            </a:fld>
            <a:endParaRPr kumimoji="1" lang="ja-JP" altLang="en-US"/>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lang="ja-JP" sz="1400" kern="1200">
        <a:solidFill>
          <a:schemeClr val="tx1"/>
        </a:solidFill>
        <a:latin typeface="+mn-ea"/>
        <a:ea typeface="+mn-ea"/>
        <a:cs typeface="+mn-cs"/>
      </a:defRPr>
    </a:lvl1pPr>
    <a:lvl2pPr marL="457200" algn="l" defTabSz="914400" rtl="0" eaLnBrk="1" latinLnBrk="0" hangingPunct="1">
      <a:defRPr kumimoji="1" lang="ja-JP" sz="1400" kern="1200">
        <a:solidFill>
          <a:schemeClr val="tx1"/>
        </a:solidFill>
        <a:latin typeface="+mn-ea"/>
        <a:ea typeface="+mn-ea"/>
        <a:cs typeface="+mn-cs"/>
      </a:defRPr>
    </a:lvl2pPr>
    <a:lvl3pPr marL="914400" algn="l" defTabSz="914400" rtl="0" eaLnBrk="1" latinLnBrk="0" hangingPunct="1">
      <a:defRPr kumimoji="1" lang="ja-JP" sz="1400" kern="1200">
        <a:solidFill>
          <a:schemeClr val="tx1"/>
        </a:solidFill>
        <a:latin typeface="+mn-ea"/>
        <a:ea typeface="+mn-ea"/>
        <a:cs typeface="+mn-cs"/>
      </a:defRPr>
    </a:lvl3pPr>
    <a:lvl4pPr marL="1371600" algn="l" defTabSz="914400" rtl="0" eaLnBrk="1" latinLnBrk="0" hangingPunct="1">
      <a:defRPr kumimoji="1" lang="ja-JP" sz="1400" kern="1200">
        <a:solidFill>
          <a:schemeClr val="tx1"/>
        </a:solidFill>
        <a:latin typeface="+mn-ea"/>
        <a:ea typeface="+mn-ea"/>
        <a:cs typeface="+mn-cs"/>
      </a:defRPr>
    </a:lvl4pPr>
    <a:lvl5pPr marL="1828800" algn="l" defTabSz="914400" rtl="0" eaLnBrk="1" latinLnBrk="0" hangingPunct="1">
      <a:defRPr kumimoji="1" lang="ja-JP" sz="1400" kern="1200">
        <a:solidFill>
          <a:schemeClr val="tx1"/>
        </a:solidFill>
        <a:latin typeface="+mn-ea"/>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214313"/>
            <a:ext cx="4933950" cy="3702050"/>
          </a:xfrm>
        </p:spPr>
      </p:sp>
      <p:sp>
        <p:nvSpPr>
          <p:cNvPr id="3" name="ノート プレースホルダー 2"/>
          <p:cNvSpPr>
            <a:spLocks noGrp="1"/>
          </p:cNvSpPr>
          <p:nvPr>
            <p:ph type="body" idx="1"/>
          </p:nvPr>
        </p:nvSpPr>
        <p:spPr>
          <a:xfrm>
            <a:off x="136134" y="4032733"/>
            <a:ext cx="6461906" cy="5598233"/>
          </a:xfrm>
        </p:spPr>
        <p:txBody>
          <a:bodyPr/>
          <a:lstStyle/>
          <a:p>
            <a:pPr>
              <a:lnSpc>
                <a:spcPct val="100000"/>
              </a:lnSpc>
            </a:pP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1</a:t>
            </a:fld>
            <a:endParaRPr kumimoji="1" lang="ja-JP" altLang="en-US"/>
          </a:p>
        </p:txBody>
      </p:sp>
    </p:spTree>
    <p:extLst>
      <p:ext uri="{BB962C8B-B14F-4D97-AF65-F5344CB8AC3E}">
        <p14:creationId xmlns:p14="http://schemas.microsoft.com/office/powerpoint/2010/main" val="174551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8525" y="214313"/>
            <a:ext cx="4935538" cy="3702050"/>
          </a:xfrm>
        </p:spPr>
      </p:sp>
      <p:sp>
        <p:nvSpPr>
          <p:cNvPr id="3" name="ノート プレースホルダー 2"/>
          <p:cNvSpPr>
            <a:spLocks noGrp="1"/>
          </p:cNvSpPr>
          <p:nvPr>
            <p:ph type="body" idx="1"/>
          </p:nvPr>
        </p:nvSpPr>
        <p:spPr/>
        <p:txBody>
          <a:bodyPr/>
          <a:lstStyle/>
          <a:p>
            <a:r>
              <a:rPr lang="ja-JP" altLang="en-US">
                <a:latin typeface="ＭＳ Ｐゴシック" panose="020B0600070205080204" pitchFamily="50" charset="-128"/>
                <a:ea typeface="ＭＳ Ｐゴシック" panose="020B0600070205080204" pitchFamily="50" charset="-128"/>
              </a:rPr>
              <a:t>ここまで考えて</a:t>
            </a:r>
            <a:r>
              <a:rPr lang="ja-JP" altLang="en-US" smtClean="0">
                <a:latin typeface="ＭＳ Ｐゴシック" panose="020B0600070205080204" pitchFamily="50" charset="-128"/>
                <a:ea typeface="ＭＳ Ｐゴシック" panose="020B0600070205080204" pitchFamily="50" charset="-128"/>
              </a:rPr>
              <a:t>もらった二つの</a:t>
            </a:r>
            <a:r>
              <a:rPr lang="ja-JP" altLang="en-US">
                <a:latin typeface="ＭＳ Ｐゴシック" panose="020B0600070205080204" pitchFamily="50" charset="-128"/>
                <a:ea typeface="ＭＳ Ｐゴシック" panose="020B0600070205080204" pitchFamily="50" charset="-128"/>
              </a:rPr>
              <a:t>例では</a:t>
            </a:r>
            <a:r>
              <a:rPr lang="ja-JP" altLang="en-US" smtClean="0">
                <a:latin typeface="ＭＳ Ｐゴシック" panose="020B0600070205080204" pitchFamily="50" charset="-128"/>
                <a:ea typeface="ＭＳ Ｐゴシック" panose="020B0600070205080204" pitchFamily="50" charset="-128"/>
              </a:rPr>
              <a:t>、個人情報や写真などをインターネット上に載せてしまいました。なぜ載せてしまったかを考えてみましょう。</a:t>
            </a:r>
            <a:endParaRPr lang="en-US" altLang="ja-JP" smtClean="0">
              <a:latin typeface="ＭＳ Ｐゴシック" panose="020B0600070205080204" pitchFamily="50" charset="-128"/>
              <a:ea typeface="ＭＳ Ｐゴシック" panose="020B0600070205080204" pitchFamily="50" charset="-128"/>
            </a:endParaRPr>
          </a:p>
          <a:p>
            <a:endParaRPr lang="en-US" altLang="ja-JP">
              <a:latin typeface="ＭＳ Ｐゴシック" panose="020B0600070205080204" pitchFamily="50" charset="-128"/>
              <a:ea typeface="ＭＳ Ｐゴシック" panose="020B0600070205080204" pitchFamily="50" charset="-128"/>
            </a:endParaRPr>
          </a:p>
          <a:p>
            <a:r>
              <a:rPr lang="ja-JP" altLang="en-US" smtClean="0">
                <a:latin typeface="ＭＳ Ｐゴシック" panose="020B0600070205080204" pitchFamily="50" charset="-128"/>
                <a:ea typeface="ＭＳ Ｐゴシック" panose="020B0600070205080204" pitchFamily="50" charset="-128"/>
              </a:rPr>
              <a:t>例えば、自分のことを知ってもらいたいという気持ちや、面白い画像を他の人に見てもらいたいという気持ちがあります。だから、★自分</a:t>
            </a:r>
            <a:r>
              <a:rPr lang="ja-JP" altLang="en-US">
                <a:latin typeface="ＭＳ Ｐゴシック" panose="020B0600070205080204" pitchFamily="50" charset="-128"/>
                <a:ea typeface="ＭＳ Ｐゴシック" panose="020B0600070205080204" pitchFamily="50" charset="-128"/>
              </a:rPr>
              <a:t>の知っている人に見てほしくて、写真などを載せ</a:t>
            </a:r>
            <a:r>
              <a:rPr lang="ja-JP" altLang="en-US" smtClean="0">
                <a:latin typeface="ＭＳ Ｐゴシック" panose="020B0600070205080204" pitchFamily="50" charset="-128"/>
                <a:ea typeface="ＭＳ Ｐゴシック" panose="020B0600070205080204" pitchFamily="50" charset="-128"/>
              </a:rPr>
              <a:t>てしまいます。</a:t>
            </a:r>
            <a:endParaRPr lang="en-US" altLang="ja-JP">
              <a:latin typeface="ＭＳ Ｐゴシック" panose="020B0600070205080204" pitchFamily="50" charset="-128"/>
              <a:ea typeface="ＭＳ Ｐゴシック" panose="020B0600070205080204" pitchFamily="50" charset="-128"/>
            </a:endParaRPr>
          </a:p>
          <a:p>
            <a:r>
              <a:rPr lang="ja-JP" altLang="en-US">
                <a:latin typeface="ＭＳ Ｐゴシック" panose="020B0600070205080204" pitchFamily="50" charset="-128"/>
                <a:ea typeface="ＭＳ Ｐゴシック" panose="020B0600070205080204" pitchFamily="50" charset="-128"/>
              </a:rPr>
              <a:t>★しかし</a:t>
            </a:r>
            <a:r>
              <a:rPr lang="ja-JP" altLang="en-US" smtClean="0">
                <a:latin typeface="ＭＳ Ｐゴシック" panose="020B0600070205080204" pitchFamily="50" charset="-128"/>
                <a:ea typeface="ＭＳ Ｐゴシック" panose="020B0600070205080204" pitchFamily="50" charset="-128"/>
              </a:rPr>
              <a:t>、インターネットは、世界中の誰でも見る</a:t>
            </a:r>
            <a:r>
              <a:rPr lang="ja-JP" altLang="en-US">
                <a:latin typeface="ＭＳ Ｐゴシック" panose="020B0600070205080204" pitchFamily="50" charset="-128"/>
                <a:ea typeface="ＭＳ Ｐゴシック" panose="020B0600070205080204" pitchFamily="50" charset="-128"/>
              </a:rPr>
              <a:t>ことができる</a:t>
            </a:r>
            <a:r>
              <a:rPr lang="ja-JP" altLang="en-US" smtClean="0">
                <a:latin typeface="ＭＳ Ｐゴシック" panose="020B0600070205080204" pitchFamily="50" charset="-128"/>
                <a:ea typeface="ＭＳ Ｐゴシック" panose="020B0600070205080204" pitchFamily="50" charset="-128"/>
              </a:rPr>
              <a:t>ものです。</a:t>
            </a:r>
            <a:endParaRPr lang="en-US" altLang="ja-JP" smtClean="0">
              <a:latin typeface="ＭＳ Ｐゴシック" panose="020B0600070205080204" pitchFamily="50" charset="-128"/>
              <a:ea typeface="ＭＳ Ｐゴシック" panose="020B0600070205080204" pitchFamily="50" charset="-128"/>
            </a:endParaRPr>
          </a:p>
          <a:p>
            <a:pPr defTabSz="914077">
              <a:defRPr/>
            </a:pPr>
            <a:r>
              <a:rPr lang="ja-JP" altLang="en-US" smtClean="0">
                <a:latin typeface="ＭＳ Ｐゴシック" panose="020B0600070205080204" pitchFamily="50" charset="-128"/>
                <a:ea typeface="ＭＳ Ｐゴシック" panose="020B0600070205080204" pitchFamily="50" charset="-128"/>
              </a:rPr>
              <a:t>「誰でも見ることができると分かっていても、悪いように使われるとは思っていない」ところに問題があります。</a:t>
            </a:r>
            <a:endParaRPr lang="en-US" altLang="ja-JP" smtClean="0">
              <a:latin typeface="ＭＳ Ｐゴシック" panose="020B0600070205080204" pitchFamily="50" charset="-128"/>
              <a:ea typeface="ＭＳ Ｐゴシック" panose="020B0600070205080204" pitchFamily="50" charset="-128"/>
            </a:endParaRPr>
          </a:p>
          <a:p>
            <a:endParaRPr lang="en-US" altLang="ja-JP">
              <a:latin typeface="ＭＳ Ｐゴシック" panose="020B0600070205080204" pitchFamily="50" charset="-128"/>
              <a:ea typeface="ＭＳ Ｐゴシック" panose="020B0600070205080204" pitchFamily="50" charset="-128"/>
            </a:endParaRPr>
          </a:p>
          <a:p>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参考資料</a:t>
            </a:r>
            <a:r>
              <a:rPr lang="en-US" altLang="ja-JP">
                <a:latin typeface="ＭＳ Ｐゴシック" panose="020B0600070205080204" pitchFamily="50" charset="-128"/>
                <a:ea typeface="ＭＳ Ｐゴシック" panose="020B0600070205080204" pitchFamily="50" charset="-128"/>
              </a:rPr>
              <a:t>]</a:t>
            </a:r>
          </a:p>
          <a:p>
            <a:pPr defTabSz="914077">
              <a:defRPr/>
            </a:pPr>
            <a:r>
              <a:rPr lang="ja-JP" altLang="en-US" smtClean="0">
                <a:latin typeface="ＭＳ Ｐゴシック" panose="020B0600070205080204" pitchFamily="50" charset="-128"/>
                <a:ea typeface="ＭＳ Ｐゴシック" panose="020B0600070205080204" pitchFamily="50" charset="-128"/>
              </a:rPr>
              <a:t>安易に画像や発言をインターネット上に投稿すること</a:t>
            </a:r>
            <a:r>
              <a:rPr lang="ja-JP" altLang="en-US">
                <a:latin typeface="ＭＳ Ｐゴシック" panose="020B0600070205080204" pitchFamily="50" charset="-128"/>
                <a:ea typeface="ＭＳ Ｐゴシック" panose="020B0600070205080204" pitchFamily="50" charset="-128"/>
              </a:rPr>
              <a:t>に</a:t>
            </a:r>
            <a:r>
              <a:rPr lang="ja-JP" altLang="en-US" smtClean="0">
                <a:latin typeface="ＭＳ Ｐゴシック" panose="020B0600070205080204" pitchFamily="50" charset="-128"/>
                <a:ea typeface="ＭＳ Ｐゴシック" panose="020B0600070205080204" pitchFamily="50" charset="-128"/>
              </a:rPr>
              <a:t>より、投稿者の</a:t>
            </a:r>
            <a:r>
              <a:rPr lang="en-US" altLang="ja-JP" smtClean="0">
                <a:latin typeface="ＭＳ Ｐゴシック" panose="020B0600070205080204" pitchFamily="50" charset="-128"/>
                <a:ea typeface="ＭＳ Ｐゴシック" panose="020B0600070205080204" pitchFamily="50" charset="-128"/>
              </a:rPr>
              <a:t>SNS</a:t>
            </a:r>
            <a:r>
              <a:rPr lang="ja-JP" altLang="en-US" smtClean="0">
                <a:latin typeface="ＭＳ Ｐゴシック" panose="020B0600070205080204" pitchFamily="50" charset="-128"/>
                <a:ea typeface="ＭＳ Ｐゴシック" panose="020B0600070205080204" pitchFamily="50" charset="-128"/>
              </a:rPr>
              <a:t>や掲示板が炎上する（</a:t>
            </a:r>
            <a:r>
              <a:rPr kumimoji="1" lang="ja-JP" altLang="en-US" smtClean="0"/>
              <a:t>不適切な書き込みを見た多くの人から、非難のコメントの書き込みが止まらなくなる</a:t>
            </a:r>
            <a:r>
              <a:rPr lang="ja-JP" altLang="en-US" smtClean="0">
                <a:latin typeface="ＭＳ Ｐゴシック" panose="020B0600070205080204" pitchFamily="50" charset="-128"/>
                <a:ea typeface="ＭＳ Ｐゴシック" panose="020B0600070205080204" pitchFamily="50" charset="-128"/>
              </a:rPr>
              <a:t>）ことがある。インターネット上</a:t>
            </a:r>
            <a:r>
              <a:rPr lang="ja-JP" altLang="en-US">
                <a:latin typeface="ＭＳ Ｐゴシック" panose="020B0600070205080204" pitchFamily="50" charset="-128"/>
                <a:ea typeface="ＭＳ Ｐゴシック" panose="020B0600070205080204" pitchFamily="50" charset="-128"/>
              </a:rPr>
              <a:t>には、「問題行動」「問題発言」を見つけだし、炎上させようとする人</a:t>
            </a:r>
            <a:r>
              <a:rPr lang="ja-JP" altLang="en-US" smtClean="0">
                <a:latin typeface="ＭＳ Ｐゴシック" panose="020B0600070205080204" pitchFamily="50" charset="-128"/>
                <a:ea typeface="ＭＳ Ｐゴシック" panose="020B0600070205080204" pitchFamily="50" charset="-128"/>
              </a:rPr>
              <a:t>たちがいる。</a:t>
            </a:r>
            <a:endParaRPr lang="en-US" altLang="ja-JP"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a:xfrm>
            <a:off x="3813588" y="9371284"/>
            <a:ext cx="2917455" cy="493316"/>
          </a:xfrm>
          <a:prstGeom prst="rect">
            <a:avLst/>
          </a:prstGeom>
        </p:spPr>
        <p:txBody>
          <a:bodyPr/>
          <a:lstStyle/>
          <a:p>
            <a:fld id="{4B268EBB-AD5F-4CF3-BE6C-59F958FB8D04}" type="slidenum">
              <a:rPr kumimoji="1" lang="ja-JP" altLang="en-US" smtClean="0"/>
              <a:pPr/>
              <a:t>10</a:t>
            </a:fld>
            <a:endParaRPr kumimoji="1" lang="ja-JP" altLang="en-US"/>
          </a:p>
        </p:txBody>
      </p:sp>
    </p:spTree>
    <p:extLst>
      <p:ext uri="{BB962C8B-B14F-4D97-AF65-F5344CB8AC3E}">
        <p14:creationId xmlns:p14="http://schemas.microsoft.com/office/powerpoint/2010/main" val="71180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pPr eaLnBrk="1" hangingPunct="1"/>
            <a:r>
              <a:rPr lang="ja-JP" altLang="en-US">
                <a:latin typeface="ＭＳ Ｐゴシック" panose="020B0600070205080204" pitchFamily="50" charset="-128"/>
                <a:ea typeface="ＭＳ Ｐゴシック" panose="020B0600070205080204" pitchFamily="50" charset="-128"/>
              </a:rPr>
              <a:t>それでは、１対１のメッセージ</a:t>
            </a:r>
            <a:r>
              <a:rPr lang="ja-JP" altLang="en-US" smtClean="0">
                <a:latin typeface="ＭＳ Ｐゴシック" panose="020B0600070205080204" pitchFamily="50" charset="-128"/>
                <a:ea typeface="ＭＳ Ｐゴシック" panose="020B0600070205080204" pitchFamily="50" charset="-128"/>
              </a:rPr>
              <a:t>のやり取りなら</a:t>
            </a:r>
            <a:r>
              <a:rPr lang="ja-JP" altLang="en-US">
                <a:latin typeface="ＭＳ Ｐゴシック" panose="020B0600070205080204" pitchFamily="50" charset="-128"/>
                <a:ea typeface="ＭＳ Ｐゴシック" panose="020B0600070205080204" pitchFamily="50" charset="-128"/>
              </a:rPr>
              <a:t>問題ないのでしょうか。</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smtClean="0">
                <a:latin typeface="ＭＳ Ｐゴシック" panose="020B0600070205080204" pitchFamily="50" charset="-128"/>
                <a:ea typeface="ＭＳ Ｐゴシック" panose="020B0600070205080204" pitchFamily="50" charset="-128"/>
              </a:rPr>
              <a:t>「こんなの送っていいの</a:t>
            </a:r>
            <a:r>
              <a:rPr lang="ja-JP" altLang="en-US">
                <a:latin typeface="ＭＳ Ｐゴシック" panose="020B0600070205080204" pitchFamily="50" charset="-128"/>
                <a:ea typeface="ＭＳ Ｐゴシック" panose="020B0600070205080204" pitchFamily="50" charset="-128"/>
              </a:rPr>
              <a:t>かな</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」と</a:t>
            </a:r>
            <a:r>
              <a:rPr lang="ja-JP" altLang="en-US" smtClean="0">
                <a:latin typeface="ＭＳ Ｐゴシック" panose="020B0600070205080204" pitchFamily="50" charset="-128"/>
                <a:ea typeface="ＭＳ Ｐゴシック" panose="020B0600070205080204" pitchFamily="50" charset="-128"/>
              </a:rPr>
              <a:t>思いながら</a:t>
            </a:r>
            <a:r>
              <a:rPr lang="ja-JP" altLang="en-US">
                <a:latin typeface="ＭＳ Ｐゴシック" panose="020B0600070205080204" pitchFamily="50" charset="-128"/>
                <a:ea typeface="ＭＳ Ｐゴシック" panose="020B0600070205080204" pitchFamily="50" charset="-128"/>
              </a:rPr>
              <a:t>も、「どうせ友達しか見ていないし」と、気軽</a:t>
            </a:r>
            <a:r>
              <a:rPr lang="ja-JP" altLang="en-US" smtClean="0">
                <a:latin typeface="ＭＳ Ｐゴシック" panose="020B0600070205080204" pitchFamily="50" charset="-128"/>
                <a:ea typeface="ＭＳ Ｐゴシック" panose="020B0600070205080204" pitchFamily="50" charset="-128"/>
              </a:rPr>
              <a:t>に送ってしまったとします。</a:t>
            </a:r>
            <a:endParaRPr lang="en-US" altLang="ja-JP">
              <a:latin typeface="ＭＳ Ｐゴシック" panose="020B0600070205080204" pitchFamily="50" charset="-128"/>
              <a:ea typeface="ＭＳ Ｐゴシック" panose="020B0600070205080204" pitchFamily="50" charset="-128"/>
            </a:endParaRPr>
          </a:p>
          <a:p>
            <a:pPr eaLnBrk="1" hangingPunct="1"/>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★しかし、それを見て</a:t>
            </a:r>
            <a:r>
              <a:rPr lang="ja-JP" altLang="en-US" smtClean="0">
                <a:latin typeface="ＭＳ Ｐゴシック" panose="020B0600070205080204" pitchFamily="50" charset="-128"/>
                <a:ea typeface="ＭＳ Ｐゴシック" panose="020B0600070205080204" pitchFamily="50" charset="-128"/>
              </a:rPr>
              <a:t>、送られた友達も同じような気持ちで、別の人</a:t>
            </a:r>
            <a:r>
              <a:rPr lang="ja-JP" altLang="en-US">
                <a:latin typeface="ＭＳ Ｐゴシック" panose="020B0600070205080204" pitchFamily="50" charset="-128"/>
                <a:ea typeface="ＭＳ Ｐゴシック" panose="020B0600070205080204" pitchFamily="50" charset="-128"/>
              </a:rPr>
              <a:t>に</a:t>
            </a:r>
            <a:r>
              <a:rPr lang="ja-JP" altLang="en-US" smtClean="0">
                <a:latin typeface="ＭＳ Ｐゴシック" panose="020B0600070205080204" pitchFamily="50" charset="-128"/>
                <a:ea typeface="ＭＳ Ｐゴシック" panose="020B0600070205080204" pitchFamily="50" charset="-128"/>
              </a:rPr>
              <a:t>も送るかもしれません。</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smtClean="0">
                <a:latin typeface="ＭＳ Ｐゴシック" panose="020B0600070205080204" pitchFamily="50" charset="-128"/>
                <a:ea typeface="ＭＳ Ｐゴシック" panose="020B0600070205080204" pitchFamily="50" charset="-128"/>
              </a:rPr>
              <a:t>また、その次の人も同じように別の人に送ってしまったらどうなっていくでしょう。</a:t>
            </a:r>
            <a:endParaRPr lang="en-US" altLang="ja-JP" smtClean="0">
              <a:latin typeface="ＭＳ Ｐゴシック" panose="020B0600070205080204" pitchFamily="50" charset="-128"/>
              <a:ea typeface="ＭＳ Ｐゴシック" panose="020B0600070205080204" pitchFamily="50" charset="-128"/>
            </a:endParaRPr>
          </a:p>
          <a:p>
            <a:pPr eaLnBrk="1" hangingPunct="1"/>
            <a:endParaRPr lang="en-US" altLang="ja-JP" smtClean="0">
              <a:latin typeface="ＭＳ Ｐゴシック" panose="020B0600070205080204" pitchFamily="50" charset="-128"/>
              <a:ea typeface="ＭＳ Ｐゴシック" panose="020B0600070205080204" pitchFamily="50" charset="-128"/>
            </a:endParaRPr>
          </a:p>
          <a:p>
            <a:pPr eaLnBrk="1" hangingPunct="1"/>
            <a:r>
              <a:rPr lang="ja-JP" altLang="en-US" smtClean="0">
                <a:latin typeface="ＭＳ Ｐゴシック" panose="020B0600070205080204" pitchFamily="50" charset="-128"/>
                <a:ea typeface="ＭＳ Ｐゴシック" panose="020B0600070205080204" pitchFamily="50" charset="-128"/>
              </a:rPr>
              <a:t>こう</a:t>
            </a:r>
            <a:r>
              <a:rPr lang="ja-JP" altLang="en-US">
                <a:latin typeface="ＭＳ Ｐゴシック" panose="020B0600070205080204" pitchFamily="50" charset="-128"/>
                <a:ea typeface="ＭＳ Ｐゴシック" panose="020B0600070205080204" pitchFamily="50" charset="-128"/>
              </a:rPr>
              <a:t>して、一度</a:t>
            </a:r>
            <a:r>
              <a:rPr lang="ja-JP" altLang="en-US" smtClean="0">
                <a:latin typeface="ＭＳ Ｐゴシック" panose="020B0600070205080204" pitchFamily="50" charset="-128"/>
                <a:ea typeface="ＭＳ Ｐゴシック" panose="020B0600070205080204" pitchFamily="50" charset="-128"/>
              </a:rPr>
              <a:t>広がり始めた画像は</a:t>
            </a:r>
            <a:r>
              <a:rPr lang="ja-JP" altLang="en-US">
                <a:latin typeface="ＭＳ Ｐゴシック" panose="020B0600070205080204" pitchFamily="50" charset="-128"/>
                <a:ea typeface="ＭＳ Ｐゴシック" panose="020B0600070205080204" pitchFamily="50" charset="-128"/>
              </a:rPr>
              <a:t>、誰にも止めることはできません</a:t>
            </a:r>
            <a:r>
              <a:rPr lang="ja-JP" altLang="en-US" smtClean="0">
                <a:latin typeface="ＭＳ Ｐゴシック" panose="020B0600070205080204" pitchFamily="50" charset="-128"/>
                <a:ea typeface="ＭＳ Ｐゴシック" panose="020B0600070205080204" pitchFamily="50" charset="-128"/>
              </a:rPr>
              <a:t>。友達に送った画像も</a:t>
            </a:r>
            <a:r>
              <a:rPr lang="ja-JP" altLang="en-US">
                <a:latin typeface="ＭＳ Ｐゴシック" panose="020B0600070205080204" pitchFamily="50" charset="-128"/>
                <a:ea typeface="ＭＳ Ｐゴシック" panose="020B0600070205080204" pitchFamily="50" charset="-128"/>
              </a:rPr>
              <a:t>、その次に見ているのは、みなさん</a:t>
            </a:r>
            <a:r>
              <a:rPr lang="ja-JP" altLang="en-US" smtClean="0">
                <a:latin typeface="ＭＳ Ｐゴシック" panose="020B0600070205080204" pitchFamily="50" charset="-128"/>
                <a:ea typeface="ＭＳ Ｐゴシック" panose="020B0600070205080204" pitchFamily="50" charset="-128"/>
              </a:rPr>
              <a:t>が全く知らない</a:t>
            </a:r>
            <a:r>
              <a:rPr lang="ja-JP" altLang="en-US">
                <a:latin typeface="ＭＳ Ｐゴシック" panose="020B0600070205080204" pitchFamily="50" charset="-128"/>
                <a:ea typeface="ＭＳ Ｐゴシック" panose="020B0600070205080204" pitchFamily="50" charset="-128"/>
              </a:rPr>
              <a:t>「誰か」になるし、その人が、</a:t>
            </a:r>
            <a:r>
              <a:rPr lang="ja-JP" altLang="en-US" smtClean="0">
                <a:latin typeface="ＭＳ Ｐゴシック" panose="020B0600070205080204" pitchFamily="50" charset="-128"/>
                <a:ea typeface="ＭＳ Ｐゴシック" panose="020B0600070205080204" pitchFamily="50" charset="-128"/>
              </a:rPr>
              <a:t>もし誰でも見ることができるところに載せたら</a:t>
            </a:r>
            <a:r>
              <a:rPr lang="ja-JP" altLang="en-US">
                <a:latin typeface="ＭＳ Ｐゴシック" panose="020B0600070205080204" pitchFamily="50" charset="-128"/>
                <a:ea typeface="ＭＳ Ｐゴシック" panose="020B0600070205080204" pitchFamily="50" charset="-128"/>
              </a:rPr>
              <a:t>、世界中に広まることになるのです</a:t>
            </a:r>
            <a:r>
              <a:rPr lang="ja-JP" altLang="en-US" smtClean="0">
                <a:latin typeface="ＭＳ Ｐゴシック" panose="020B0600070205080204" pitchFamily="50" charset="-128"/>
                <a:ea typeface="ＭＳ Ｐゴシック" panose="020B0600070205080204" pitchFamily="50" charset="-128"/>
              </a:rPr>
              <a:t>。</a:t>
            </a:r>
            <a:endParaRPr lang="en-US" altLang="ja-JP">
              <a:latin typeface="ＭＳ Ｐゴシック" panose="020B0600070205080204" pitchFamily="50" charset="-128"/>
              <a:ea typeface="ＭＳ Ｐゴシック" panose="020B0600070205080204" pitchFamily="50" charset="-128"/>
            </a:endParaRPr>
          </a:p>
          <a:p>
            <a:pPr defTabSz="914077">
              <a:defRPr/>
            </a:pPr>
            <a:r>
              <a:rPr lang="ja-JP" altLang="en-US" smtClean="0">
                <a:latin typeface="ＭＳ Ｐゴシック" panose="020B0600070205080204" pitchFamily="50" charset="-128"/>
                <a:ea typeface="ＭＳ Ｐゴシック" panose="020B0600070205080204" pitchFamily="50" charset="-128"/>
              </a:rPr>
              <a:t>そして、広がってしまった画像は、すべてを消すことはできません。</a:t>
            </a:r>
            <a:endParaRPr lang="en-US" altLang="ja-JP" smtClean="0">
              <a:latin typeface="ＭＳ Ｐゴシック" panose="020B0600070205080204" pitchFamily="50" charset="-128"/>
              <a:ea typeface="ＭＳ Ｐゴシック" panose="020B0600070205080204" pitchFamily="50" charset="-128"/>
            </a:endParaRPr>
          </a:p>
          <a:p>
            <a:pPr eaLnBrk="1" hangingPunct="1"/>
            <a:endParaRPr lang="en-US" altLang="ja-JP">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11</a:t>
            </a:fld>
            <a:endParaRPr kumimoji="1" lang="ja-JP" altLang="en-US"/>
          </a:p>
        </p:txBody>
      </p:sp>
    </p:spTree>
    <p:extLst>
      <p:ext uri="{BB962C8B-B14F-4D97-AF65-F5344CB8AC3E}">
        <p14:creationId xmlns:p14="http://schemas.microsoft.com/office/powerpoint/2010/main" val="358835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r>
              <a:rPr kumimoji="1" lang="ja-JP" altLang="en-US" smtClean="0">
                <a:latin typeface="ＭＳ Ｐゴシック" panose="020B0600070205080204" pitchFamily="50" charset="-128"/>
                <a:ea typeface="ＭＳ Ｐゴシック" panose="020B0600070205080204" pitchFamily="50" charset="-128"/>
              </a:rPr>
              <a:t>これは</a:t>
            </a:r>
            <a:r>
              <a:rPr kumimoji="1" lang="en-US" altLang="ja-JP" smtClean="0">
                <a:latin typeface="ＭＳ Ｐゴシック" panose="020B0600070205080204" pitchFamily="50" charset="-128"/>
                <a:ea typeface="ＭＳ Ｐゴシック" panose="020B0600070205080204" pitchFamily="50" charset="-128"/>
              </a:rPr>
              <a:t>Web</a:t>
            </a:r>
            <a:r>
              <a:rPr kumimoji="1" lang="ja-JP" altLang="en-US" smtClean="0">
                <a:latin typeface="ＭＳ Ｐゴシック" panose="020B0600070205080204" pitchFamily="50" charset="-128"/>
                <a:ea typeface="ＭＳ Ｐゴシック" panose="020B0600070205080204" pitchFamily="50" charset="-128"/>
              </a:rPr>
              <a:t>サイトにある占いのページに、自分の情報を書き込んでいる場面</a:t>
            </a:r>
            <a:r>
              <a:rPr kumimoji="1" lang="ja-JP" altLang="en-US">
                <a:latin typeface="ＭＳ Ｐゴシック" panose="020B0600070205080204" pitchFamily="50" charset="-128"/>
                <a:ea typeface="ＭＳ Ｐゴシック" panose="020B0600070205080204" pitchFamily="50" charset="-128"/>
              </a:rPr>
              <a:t>です</a:t>
            </a:r>
            <a:r>
              <a:rPr kumimoji="1" lang="ja-JP" altLang="en-US" smtClean="0">
                <a:latin typeface="ＭＳ Ｐゴシック" panose="020B0600070205080204" pitchFamily="50" charset="-128"/>
                <a:ea typeface="ＭＳ Ｐゴシック" panose="020B0600070205080204" pitchFamily="50" charset="-128"/>
              </a:rPr>
              <a:t>。</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r>
              <a:rPr kumimoji="1" lang="en-US" altLang="ja-JP">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質問</a:t>
            </a:r>
            <a:r>
              <a:rPr kumimoji="1" lang="en-US" altLang="ja-JP">
                <a:latin typeface="ＭＳ Ｐゴシック" panose="020B0600070205080204" pitchFamily="50" charset="-128"/>
                <a:ea typeface="ＭＳ Ｐゴシック" panose="020B0600070205080204" pitchFamily="50" charset="-128"/>
              </a:rPr>
              <a:t>】</a:t>
            </a:r>
          </a:p>
          <a:p>
            <a:r>
              <a:rPr kumimoji="1" lang="ja-JP" altLang="en-US" smtClean="0">
                <a:latin typeface="ＭＳ Ｐゴシック" panose="020B0600070205080204" pitchFamily="50" charset="-128"/>
                <a:ea typeface="ＭＳ Ｐゴシック" panose="020B0600070205080204" pitchFamily="50" charset="-128"/>
              </a:rPr>
              <a:t>この場面のどこが問題だと</a:t>
            </a:r>
            <a:r>
              <a:rPr kumimoji="1" lang="ja-JP" altLang="en-US">
                <a:latin typeface="ＭＳ Ｐゴシック" panose="020B0600070205080204" pitchFamily="50" charset="-128"/>
                <a:ea typeface="ＭＳ Ｐゴシック" panose="020B0600070205080204" pitchFamily="50" charset="-128"/>
              </a:rPr>
              <a:t>思いますか？</a:t>
            </a:r>
          </a:p>
          <a:p>
            <a:endParaRPr kumimoji="1" lang="en-US" altLang="ja-JP">
              <a:latin typeface="ＭＳ Ｐゴシック" panose="020B0600070205080204" pitchFamily="50" charset="-128"/>
              <a:ea typeface="ＭＳ Ｐゴシック" panose="020B0600070205080204" pitchFamily="50" charset="-128"/>
            </a:endParaRPr>
          </a:p>
          <a:p>
            <a:r>
              <a:rPr kumimoji="1" lang="en-US" altLang="ja-JP">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回答例</a:t>
            </a:r>
            <a:r>
              <a:rPr kumimoji="1" lang="en-US" altLang="ja-JP">
                <a:latin typeface="ＭＳ Ｐゴシック" panose="020B0600070205080204" pitchFamily="50" charset="-128"/>
                <a:ea typeface="ＭＳ Ｐゴシック" panose="020B0600070205080204" pitchFamily="50" charset="-128"/>
              </a:rPr>
              <a:t>】</a:t>
            </a:r>
          </a:p>
          <a:p>
            <a:r>
              <a:rPr kumimoji="1" lang="ja-JP" altLang="en-US" smtClean="0">
                <a:latin typeface="ＭＳ Ｐゴシック" panose="020B0600070205080204" pitchFamily="50" charset="-128"/>
                <a:ea typeface="ＭＳ Ｐゴシック" panose="020B0600070205080204" pitchFamily="50" charset="-128"/>
              </a:rPr>
              <a:t>・自分の名前や住所、電話番号を書き込もうとしている。</a:t>
            </a:r>
            <a:endParaRPr kumimoji="1" lang="en-US" altLang="ja-JP" smtClean="0">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そうですね。</a:t>
            </a:r>
            <a:endParaRPr kumimoji="1" lang="en-US" altLang="ja-JP" smtClean="0">
              <a:latin typeface="ＭＳ Ｐゴシック" panose="020B0600070205080204" pitchFamily="50" charset="-128"/>
              <a:ea typeface="ＭＳ Ｐゴシック" panose="020B0600070205080204" pitchFamily="50" charset="-128"/>
            </a:endParaRPr>
          </a:p>
          <a:p>
            <a:pPr defTabSz="914078">
              <a:defRPr/>
            </a:pPr>
            <a:r>
              <a:rPr kumimoji="1" lang="ja-JP" altLang="en-US" smtClean="0">
                <a:latin typeface="ＭＳ Ｐゴシック" panose="020B0600070205080204" pitchFamily="50" charset="-128"/>
                <a:ea typeface="ＭＳ Ｐゴシック" panose="020B0600070205080204" pitchFamily="50" charset="-128"/>
              </a:rPr>
              <a:t>気軽な気持ちで書き込むことで、★あなたの個人情報が他の人に知られてしまうかもしれません。</a:t>
            </a:r>
            <a:endParaRPr kumimoji="1" lang="en-US" altLang="ja-JP" smtClean="0">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12</a:t>
            </a:fld>
            <a:endParaRPr kumimoji="1" lang="ja-JP" altLang="en-US"/>
          </a:p>
        </p:txBody>
      </p:sp>
    </p:spTree>
    <p:extLst>
      <p:ext uri="{BB962C8B-B14F-4D97-AF65-F5344CB8AC3E}">
        <p14:creationId xmlns:p14="http://schemas.microsoft.com/office/powerpoint/2010/main" val="351492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あなたの名前や住所が他の人に知られてしまうと、★いろいろ</a:t>
            </a:r>
            <a:r>
              <a:rPr kumimoji="1" lang="ja-JP" altLang="en-US">
                <a:latin typeface="ＭＳ Ｐゴシック" panose="020B0600070205080204" pitchFamily="50" charset="-128"/>
                <a:ea typeface="ＭＳ Ｐゴシック" panose="020B0600070205080204" pitchFamily="50" charset="-128"/>
              </a:rPr>
              <a:t>な人に伝わって</a:t>
            </a:r>
            <a:r>
              <a:rPr kumimoji="1" lang="ja-JP" altLang="en-US" smtClean="0">
                <a:latin typeface="ＭＳ Ｐゴシック" panose="020B0600070205080204" pitchFamily="50" charset="-128"/>
                <a:ea typeface="ＭＳ Ｐゴシック" panose="020B0600070205080204" pitchFamily="50" charset="-128"/>
              </a:rPr>
              <a:t>しまい、★この情報が悪いことに使われるかもしれません。例えば、いろいろ</a:t>
            </a:r>
            <a:r>
              <a:rPr kumimoji="1" lang="ja-JP" altLang="en-US">
                <a:latin typeface="ＭＳ Ｐゴシック" panose="020B0600070205080204" pitchFamily="50" charset="-128"/>
                <a:ea typeface="ＭＳ Ｐゴシック" panose="020B0600070205080204" pitchFamily="50" charset="-128"/>
              </a:rPr>
              <a:t>な商品の案内の</a:t>
            </a:r>
            <a:r>
              <a:rPr kumimoji="1" lang="ja-JP" altLang="en-US" smtClean="0">
                <a:latin typeface="ＭＳ Ｐゴシック" panose="020B0600070205080204" pitchFamily="50" charset="-128"/>
                <a:ea typeface="ＭＳ Ｐゴシック" panose="020B0600070205080204" pitchFamily="50" charset="-128"/>
              </a:rPr>
              <a:t>手紙が</a:t>
            </a:r>
            <a:r>
              <a:rPr kumimoji="1" lang="ja-JP" altLang="en-US">
                <a:latin typeface="ＭＳ Ｐゴシック" panose="020B0600070205080204" pitchFamily="50" charset="-128"/>
                <a:ea typeface="ＭＳ Ｐゴシック" panose="020B0600070205080204" pitchFamily="50" charset="-128"/>
              </a:rPr>
              <a:t>届くようになるかも</a:t>
            </a:r>
            <a:r>
              <a:rPr kumimoji="1" lang="ja-JP" altLang="en-US" smtClean="0">
                <a:latin typeface="ＭＳ Ｐゴシック" panose="020B0600070205080204" pitchFamily="50" charset="-128"/>
                <a:ea typeface="ＭＳ Ｐゴシック" panose="020B0600070205080204" pitchFamily="50" charset="-128"/>
              </a:rPr>
              <a:t>しれないし、知らない人があなたの家に来るかもしれません。その時には、家の人にも迷惑がかかります。</a:t>
            </a:r>
            <a:endParaRPr kumimoji="1" lang="en-US" altLang="ja-JP" smtClean="0">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a:p>
            <a:pPr defTabSz="914077">
              <a:defRPr/>
            </a:pPr>
            <a:r>
              <a:rPr kumimoji="1" lang="ja-JP" altLang="en-US" smtClean="0">
                <a:latin typeface="ＭＳ Ｐゴシック" panose="020B0600070205080204" pitchFamily="50" charset="-128"/>
                <a:ea typeface="ＭＳ Ｐゴシック" panose="020B0600070205080204" pitchFamily="50" charset="-128"/>
              </a:rPr>
              <a:t>他にも「会員登録のページ」や「アンケートに答えると景品をもらえるページ」で同じようなことが起こるかもしれません。</a:t>
            </a:r>
            <a:endParaRPr kumimoji="1" lang="en-US" altLang="ja-JP"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13</a:t>
            </a:fld>
            <a:endParaRPr kumimoji="1" lang="ja-JP" altLang="en-US"/>
          </a:p>
        </p:txBody>
      </p:sp>
    </p:spTree>
    <p:extLst>
      <p:ext uri="{BB962C8B-B14F-4D97-AF65-F5344CB8AC3E}">
        <p14:creationId xmlns:p14="http://schemas.microsoft.com/office/powerpoint/2010/main" val="221987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pPr>
              <a:lnSpc>
                <a:spcPct val="100000"/>
              </a:lnSpc>
            </a:pPr>
            <a:r>
              <a:rPr kumimoji="1" lang="ja-JP" altLang="en-US">
                <a:latin typeface="ＭＳ Ｐゴシック" panose="020B0600070205080204" pitchFamily="50" charset="-128"/>
                <a:ea typeface="ＭＳ Ｐゴシック" panose="020B0600070205080204" pitchFamily="50" charset="-128"/>
              </a:rPr>
              <a:t>最後</a:t>
            </a:r>
            <a:r>
              <a:rPr kumimoji="1" lang="ja-JP" altLang="en-US" smtClean="0">
                <a:latin typeface="ＭＳ Ｐゴシック" panose="020B0600070205080204" pitchFamily="50" charset="-128"/>
                <a:ea typeface="ＭＳ Ｐゴシック" panose="020B0600070205080204" pitchFamily="50" charset="-128"/>
              </a:rPr>
              <a:t>にインターネット上</a:t>
            </a:r>
            <a:r>
              <a:rPr kumimoji="1" lang="ja-JP" altLang="en-US">
                <a:latin typeface="ＭＳ Ｐゴシック" panose="020B0600070205080204" pitchFamily="50" charset="-128"/>
                <a:ea typeface="ＭＳ Ｐゴシック" panose="020B0600070205080204" pitchFamily="50" charset="-128"/>
              </a:rPr>
              <a:t>の書き込みの問題をまとめてみましょう。</a:t>
            </a:r>
            <a:endParaRPr kumimoji="1"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★発信した情報は、世界中</a:t>
            </a:r>
            <a:r>
              <a:rPr lang="ja-JP" altLang="en-US">
                <a:latin typeface="ＭＳ Ｐゴシック" panose="020B0600070205080204" pitchFamily="50" charset="-128"/>
                <a:ea typeface="ＭＳ Ｐゴシック" panose="020B0600070205080204" pitchFamily="50" charset="-128"/>
              </a:rPr>
              <a:t>の誰でも見ることが</a:t>
            </a:r>
            <a:r>
              <a:rPr lang="ja-JP" altLang="en-US" smtClean="0">
                <a:latin typeface="ＭＳ Ｐゴシック" panose="020B0600070205080204" pitchFamily="50" charset="-128"/>
                <a:ea typeface="ＭＳ Ｐゴシック" panose="020B0600070205080204" pitchFamily="50" charset="-128"/>
              </a:rPr>
              <a:t>できます。</a:t>
            </a: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コミュニケーションアプリ</a:t>
            </a:r>
            <a:r>
              <a:rPr lang="ja-JP" altLang="en-US">
                <a:latin typeface="ＭＳ Ｐゴシック" panose="020B0600070205080204" pitchFamily="50" charset="-128"/>
                <a:ea typeface="ＭＳ Ｐゴシック" panose="020B0600070205080204" pitchFamily="50" charset="-128"/>
              </a:rPr>
              <a:t>の中には、登録した情報がすべて公開されてしまうものもあります。</a:t>
            </a:r>
            <a:endParaRPr lang="en-US" altLang="ja-JP">
              <a:latin typeface="ＭＳ Ｐゴシック" panose="020B0600070205080204" pitchFamily="50" charset="-128"/>
              <a:ea typeface="ＭＳ Ｐゴシック" panose="020B0600070205080204" pitchFamily="50" charset="-128"/>
            </a:endParaRPr>
          </a:p>
          <a:p>
            <a:pPr>
              <a:lnSpc>
                <a:spcPct val="100000"/>
              </a:lnSpc>
            </a:pP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a:latin typeface="ＭＳ Ｐゴシック" panose="020B0600070205080204" pitchFamily="50" charset="-128"/>
                <a:ea typeface="ＭＳ Ｐゴシック" panose="020B0600070205080204" pitchFamily="50" charset="-128"/>
              </a:rPr>
              <a:t>★他人にコピーされ</a:t>
            </a:r>
            <a:r>
              <a:rPr lang="ja-JP" altLang="en-US" smtClean="0">
                <a:latin typeface="ＭＳ Ｐゴシック" panose="020B0600070205080204" pitchFamily="50" charset="-128"/>
                <a:ea typeface="ＭＳ Ｐゴシック" panose="020B0600070205080204" pitchFamily="50" charset="-128"/>
              </a:rPr>
              <a:t>、誰でも</a:t>
            </a:r>
            <a:r>
              <a:rPr lang="ja-JP" altLang="en-US">
                <a:latin typeface="ＭＳ Ｐゴシック" panose="020B0600070205080204" pitchFamily="50" charset="-128"/>
                <a:ea typeface="ＭＳ Ｐゴシック" panose="020B0600070205080204" pitchFamily="50" charset="-128"/>
              </a:rPr>
              <a:t>見ることのできる場所</a:t>
            </a:r>
            <a:r>
              <a:rPr lang="ja-JP" altLang="en-US" smtClean="0">
                <a:latin typeface="ＭＳ Ｐゴシック" panose="020B0600070205080204" pitchFamily="50" charset="-128"/>
                <a:ea typeface="ＭＳ Ｐゴシック" panose="020B0600070205080204" pitchFamily="50" charset="-128"/>
              </a:rPr>
              <a:t>に載せられる</a:t>
            </a:r>
            <a:r>
              <a:rPr lang="ja-JP" altLang="en-US">
                <a:latin typeface="ＭＳ Ｐゴシック" panose="020B0600070205080204" pitchFamily="50" charset="-128"/>
                <a:ea typeface="ＭＳ Ｐゴシック" panose="020B0600070205080204" pitchFamily="50" charset="-128"/>
              </a:rPr>
              <a:t>と、すぐに世界中に</a:t>
            </a:r>
            <a:r>
              <a:rPr lang="ja-JP" altLang="en-US" smtClean="0">
                <a:latin typeface="ＭＳ Ｐゴシック" panose="020B0600070205080204" pitchFamily="50" charset="-128"/>
                <a:ea typeface="ＭＳ Ｐゴシック" panose="020B0600070205080204" pitchFamily="50" charset="-128"/>
              </a:rPr>
              <a:t>広まります。</a:t>
            </a: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面白い</a:t>
            </a:r>
            <a:r>
              <a:rPr lang="ja-JP" altLang="en-US">
                <a:latin typeface="ＭＳ Ｐゴシック" panose="020B0600070205080204" pitchFamily="50" charset="-128"/>
                <a:ea typeface="ＭＳ Ｐゴシック" panose="020B0600070205080204" pitchFamily="50" charset="-128"/>
              </a:rPr>
              <a:t>話などは、他の人にも教えたくなり、コピーされて広がってしまうかもしれません。</a:t>
            </a:r>
            <a:endParaRPr lang="en-US" altLang="ja-JP">
              <a:latin typeface="ＭＳ Ｐゴシック" panose="020B0600070205080204" pitchFamily="50" charset="-128"/>
              <a:ea typeface="ＭＳ Ｐゴシック" panose="020B0600070205080204" pitchFamily="50" charset="-128"/>
            </a:endParaRPr>
          </a:p>
          <a:p>
            <a:pPr>
              <a:lnSpc>
                <a:spcPct val="100000"/>
              </a:lnSpc>
            </a:pP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a:latin typeface="ＭＳ Ｐゴシック" panose="020B0600070205080204" pitchFamily="50" charset="-128"/>
                <a:ea typeface="ＭＳ Ｐゴシック" panose="020B0600070205080204" pitchFamily="50" charset="-128"/>
              </a:rPr>
              <a:t>★一度広まった情報は、すべてを消すことは</a:t>
            </a:r>
            <a:r>
              <a:rPr lang="ja-JP" altLang="en-US" smtClean="0">
                <a:latin typeface="ＭＳ Ｐゴシック" panose="020B0600070205080204" pitchFamily="50" charset="-128"/>
                <a:ea typeface="ＭＳ Ｐゴシック" panose="020B0600070205080204" pitchFamily="50" charset="-128"/>
              </a:rPr>
              <a:t>できません。</a:t>
            </a:r>
            <a:endParaRPr lang="en-US" altLang="ja-JP" smtClean="0">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インターネットは、全世界につながっています。そこに広まった情報を、すべて見つけ出すことはできないからです。</a:t>
            </a:r>
            <a:endParaRPr lang="en-US" altLang="ja-JP">
              <a:latin typeface="ＭＳ Ｐゴシック" panose="020B0600070205080204" pitchFamily="50" charset="-128"/>
              <a:ea typeface="ＭＳ Ｐゴシック" panose="020B0600070205080204" pitchFamily="50" charset="-128"/>
            </a:endParaRPr>
          </a:p>
          <a:p>
            <a:pPr>
              <a:lnSpc>
                <a:spcPct val="100000"/>
              </a:lnSpc>
            </a:pP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★個人情報を絶対に書きこまないようにしましょう。</a:t>
            </a: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自分</a:t>
            </a:r>
            <a:r>
              <a:rPr lang="ja-JP" altLang="en-US">
                <a:latin typeface="ＭＳ Ｐゴシック" panose="020B0600070205080204" pitchFamily="50" charset="-128"/>
                <a:ea typeface="ＭＳ Ｐゴシック" panose="020B0600070205080204" pitchFamily="50" charset="-128"/>
              </a:rPr>
              <a:t>の名前や住所などを知られてしまうことで、</a:t>
            </a:r>
            <a:r>
              <a:rPr lang="ja-JP" altLang="en-US" smtClean="0">
                <a:latin typeface="ＭＳ Ｐゴシック" panose="020B0600070205080204" pitchFamily="50" charset="-128"/>
                <a:ea typeface="ＭＳ Ｐゴシック" panose="020B0600070205080204" pitchFamily="50" charset="-128"/>
              </a:rPr>
              <a:t>いろいろな商品の案内の手紙</a:t>
            </a:r>
            <a:r>
              <a:rPr lang="ja-JP" altLang="en-US">
                <a:latin typeface="ＭＳ Ｐゴシック" panose="020B0600070205080204" pitchFamily="50" charset="-128"/>
                <a:ea typeface="ＭＳ Ｐゴシック" panose="020B0600070205080204" pitchFamily="50" charset="-128"/>
              </a:rPr>
              <a:t>が</a:t>
            </a:r>
            <a:r>
              <a:rPr lang="ja-JP" altLang="en-US" smtClean="0">
                <a:latin typeface="ＭＳ Ｐゴシック" panose="020B0600070205080204" pitchFamily="50" charset="-128"/>
                <a:ea typeface="ＭＳ Ｐゴシック" panose="020B0600070205080204" pitchFamily="50" charset="-128"/>
              </a:rPr>
              <a:t>来たり、電話</a:t>
            </a:r>
            <a:r>
              <a:rPr lang="ja-JP" altLang="en-US">
                <a:latin typeface="ＭＳ Ｐゴシック" panose="020B0600070205080204" pitchFamily="50" charset="-128"/>
                <a:ea typeface="ＭＳ Ｐゴシック" panose="020B0600070205080204" pitchFamily="50" charset="-128"/>
              </a:rPr>
              <a:t>やメッセージがたくさん届くようになってしまったりすることもあります。</a:t>
            </a:r>
            <a:endParaRPr lang="en-US" altLang="ja-JP">
              <a:latin typeface="ＭＳ Ｐゴシック" panose="020B0600070205080204" pitchFamily="50" charset="-128"/>
              <a:ea typeface="ＭＳ Ｐゴシック" panose="020B0600070205080204" pitchFamily="50" charset="-128"/>
            </a:endParaRPr>
          </a:p>
          <a:p>
            <a:pPr>
              <a:lnSpc>
                <a:spcPct val="100000"/>
              </a:lnSpc>
            </a:pPr>
            <a:r>
              <a:rPr lang="ja-JP" altLang="en-US" smtClean="0">
                <a:latin typeface="ＭＳ Ｐゴシック" panose="020B0600070205080204" pitchFamily="50" charset="-128"/>
                <a:ea typeface="ＭＳ Ｐゴシック" panose="020B0600070205080204" pitchFamily="50" charset="-128"/>
              </a:rPr>
              <a:t>また、他人の写真を勝手に載せてはいけません。特に相手の嫌がることは絶対にしないようにしましょう。</a:t>
            </a:r>
            <a:endParaRPr lang="en-US" altLang="ja-JP"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14</a:t>
            </a:fld>
            <a:endParaRPr kumimoji="1" lang="ja-JP" altLang="en-US"/>
          </a:p>
        </p:txBody>
      </p:sp>
    </p:spTree>
    <p:extLst>
      <p:ext uri="{BB962C8B-B14F-4D97-AF65-F5344CB8AC3E}">
        <p14:creationId xmlns:p14="http://schemas.microsoft.com/office/powerpoint/2010/main" val="29633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pPr defTabSz="914077">
              <a:defRPr/>
            </a:pPr>
            <a:r>
              <a:rPr kumimoji="1" lang="ja-JP" altLang="en-US" dirty="0" smtClean="0">
                <a:latin typeface="ＭＳ Ｐゴシック" panose="020B0600070205080204" pitchFamily="50" charset="-128"/>
                <a:ea typeface="ＭＳ Ｐゴシック" panose="020B0600070205080204" pitchFamily="50" charset="-128"/>
              </a:rPr>
              <a:t>これは、ゲーム機の中に最初から入っているコミュニケーションアプリの画面の例です。</a:t>
            </a:r>
            <a:endParaRPr kumimoji="1" lang="en-US" altLang="ja-JP" dirty="0" smtClean="0">
              <a:latin typeface="ＭＳ Ｐゴシック" panose="020B0600070205080204" pitchFamily="50" charset="-128"/>
              <a:ea typeface="ＭＳ Ｐゴシック" panose="020B0600070205080204" pitchFamily="50" charset="-128"/>
            </a:endParaRPr>
          </a:p>
          <a:p>
            <a:pPr defTabSz="914077">
              <a:defRPr/>
            </a:pPr>
            <a:endParaRPr kumimoji="1" lang="en-US" altLang="ja-JP" dirty="0" smtClean="0">
              <a:latin typeface="ＭＳ Ｐゴシック" panose="020B0600070205080204" pitchFamily="50" charset="-128"/>
              <a:ea typeface="ＭＳ Ｐゴシック" panose="020B0600070205080204" pitchFamily="50" charset="-128"/>
            </a:endParaRPr>
          </a:p>
          <a:p>
            <a:pPr defTabSz="914077">
              <a:defRPr/>
            </a:pPr>
            <a:r>
              <a:rPr kumimoji="1" lang="en-US" altLang="ja-JP" dirty="0" smtClean="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質問</a:t>
            </a:r>
            <a:r>
              <a:rPr kumimoji="1" lang="en-US" altLang="ja-JP" dirty="0" smtClean="0">
                <a:latin typeface="ＭＳ Ｐゴシック" panose="020B0600070205080204" pitchFamily="50" charset="-128"/>
                <a:ea typeface="ＭＳ Ｐゴシック" panose="020B0600070205080204" pitchFamily="50" charset="-128"/>
              </a:rPr>
              <a:t>】</a:t>
            </a:r>
          </a:p>
          <a:p>
            <a:pPr defTabSz="914077">
              <a:defRPr/>
            </a:pPr>
            <a:r>
              <a:rPr kumimoji="1" lang="ja-JP" altLang="en-US" dirty="0" smtClean="0">
                <a:latin typeface="ＭＳ Ｐゴシック" panose="020B0600070205080204" pitchFamily="50" charset="-128"/>
                <a:ea typeface="ＭＳ Ｐゴシック" panose="020B0600070205080204" pitchFamily="50" charset="-128"/>
              </a:rPr>
              <a:t>皆さんは、このような画面を見たことがありますか？</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友達</a:t>
            </a:r>
            <a:r>
              <a:rPr kumimoji="1" lang="ja-JP" altLang="en-US" dirty="0">
                <a:latin typeface="ＭＳ Ｐゴシック" panose="020B0600070205080204" pitchFamily="50" charset="-128"/>
                <a:ea typeface="ＭＳ Ｐゴシック" panose="020B0600070205080204" pitchFamily="50" charset="-128"/>
              </a:rPr>
              <a:t>とお互いにメッセージを交換して、会話を楽しんでいる人もいるのではないでしょうか</a:t>
            </a:r>
            <a:r>
              <a:rPr kumimoji="1" lang="ja-JP" altLang="en-US" dirty="0" smtClean="0">
                <a:latin typeface="ＭＳ Ｐゴシック" panose="020B0600070205080204" pitchFamily="50" charset="-128"/>
                <a:ea typeface="ＭＳ Ｐゴシック" panose="020B0600070205080204" pitchFamily="50" charset="-128"/>
              </a:rPr>
              <a:t>？</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コミュニケーションアプリを使ったことがない人やゲーム機を持っていない人は、今後、もしも持った時のことを考えて、この後の話を聞いてください。</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参考資料</a:t>
            </a:r>
            <a:r>
              <a:rPr kumimoji="1" lang="en-US" altLang="ja-JP" dirty="0">
                <a:latin typeface="ＭＳ Ｐゴシック" panose="020B0600070205080204" pitchFamily="50" charset="-128"/>
                <a:ea typeface="ＭＳ Ｐゴシック" panose="020B0600070205080204" pitchFamily="50" charset="-128"/>
              </a:rPr>
              <a:t>]</a:t>
            </a:r>
          </a:p>
          <a:p>
            <a:r>
              <a:rPr kumimoji="1" lang="ja-JP" altLang="en-US" dirty="0" smtClean="0">
                <a:latin typeface="ＭＳ Ｐゴシック" panose="020B0600070205080204" pitchFamily="50" charset="-128"/>
                <a:ea typeface="ＭＳ Ｐゴシック" panose="020B0600070205080204" pitchFamily="50" charset="-128"/>
              </a:rPr>
              <a:t>この画面は、ゲーム機の中に最初から入っているコミュニケーションアプリの画面の例である。</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この</a:t>
            </a:r>
            <a:r>
              <a:rPr kumimoji="1" lang="ja-JP" altLang="en-US" dirty="0">
                <a:latin typeface="ＭＳ Ｐゴシック" panose="020B0600070205080204" pitchFamily="50" charset="-128"/>
                <a:ea typeface="ＭＳ Ｐゴシック" panose="020B0600070205080204" pitchFamily="50" charset="-128"/>
              </a:rPr>
              <a:t>サービスを通して、ゲームのことなどを中心に</a:t>
            </a:r>
            <a:r>
              <a:rPr kumimoji="1" lang="ja-JP" altLang="en-US" dirty="0" smtClean="0">
                <a:latin typeface="ＭＳ Ｐゴシック" panose="020B0600070205080204" pitchFamily="50" charset="-128"/>
                <a:ea typeface="ＭＳ Ｐゴシック" panose="020B0600070205080204" pitchFamily="50" charset="-128"/>
              </a:rPr>
              <a:t>多くの友達と</a:t>
            </a:r>
            <a:r>
              <a:rPr kumimoji="1" lang="ja-JP" altLang="en-US" dirty="0">
                <a:latin typeface="ＭＳ Ｐゴシック" panose="020B0600070205080204" pitchFamily="50" charset="-128"/>
                <a:ea typeface="ＭＳ Ｐゴシック" panose="020B0600070205080204" pitchFamily="50" charset="-128"/>
              </a:rPr>
              <a:t>メッセージのやり取り</a:t>
            </a:r>
            <a:r>
              <a:rPr kumimoji="1" lang="ja-JP" altLang="en-US" dirty="0" smtClean="0">
                <a:latin typeface="ＭＳ Ｐゴシック" panose="020B0600070205080204" pitchFamily="50" charset="-128"/>
                <a:ea typeface="ＭＳ Ｐゴシック" panose="020B0600070205080204" pitchFamily="50" charset="-128"/>
              </a:rPr>
              <a:t>をする。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フレンドコードと呼ばれる</a:t>
            </a:r>
            <a:r>
              <a:rPr kumimoji="1" lang="ja-JP" altLang="en-US" dirty="0" smtClean="0">
                <a:latin typeface="ＭＳ Ｐゴシック" panose="020B0600070205080204" pitchFamily="50" charset="-128"/>
                <a:ea typeface="ＭＳ Ｐゴシック" panose="020B0600070205080204" pitchFamily="50" charset="-128"/>
              </a:rPr>
              <a:t>、ユーザーＩＤを</a:t>
            </a:r>
            <a:r>
              <a:rPr kumimoji="1" lang="ja-JP" altLang="en-US" dirty="0">
                <a:latin typeface="ＭＳ Ｐゴシック" panose="020B0600070205080204" pitchFamily="50" charset="-128"/>
                <a:ea typeface="ＭＳ Ｐゴシック" panose="020B0600070205080204" pitchFamily="50" charset="-128"/>
              </a:rPr>
              <a:t>交換することで、学校</a:t>
            </a:r>
            <a:r>
              <a:rPr kumimoji="1" lang="ja-JP" altLang="en-US" dirty="0" smtClean="0">
                <a:latin typeface="ＭＳ Ｐゴシック" panose="020B0600070205080204" pitchFamily="50" charset="-128"/>
                <a:ea typeface="ＭＳ Ｐゴシック" panose="020B0600070205080204" pitchFamily="50" charset="-128"/>
              </a:rPr>
              <a:t>の友達など</a:t>
            </a:r>
            <a:r>
              <a:rPr kumimoji="1" lang="ja-JP" altLang="en-US" dirty="0">
                <a:latin typeface="ＭＳ Ｐゴシック" panose="020B0600070205080204" pitchFamily="50" charset="-128"/>
                <a:ea typeface="ＭＳ Ｐゴシック" panose="020B0600070205080204" pitchFamily="50" charset="-128"/>
              </a:rPr>
              <a:t>を簡単に登録でき、日常の会話などもやり取りできるように</a:t>
            </a:r>
            <a:r>
              <a:rPr kumimoji="1" lang="ja-JP" altLang="en-US" dirty="0" smtClean="0">
                <a:latin typeface="ＭＳ Ｐゴシック" panose="020B0600070205080204" pitchFamily="50" charset="-128"/>
                <a:ea typeface="ＭＳ Ｐゴシック" panose="020B0600070205080204" pitchFamily="50" charset="-128"/>
              </a:rPr>
              <a:t>なる。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しかし、画面のように、見ず知らずの人に</a:t>
            </a:r>
            <a:r>
              <a:rPr kumimoji="1" lang="ja-JP" altLang="en-US" dirty="0" smtClean="0">
                <a:latin typeface="ＭＳ Ｐゴシック" panose="020B0600070205080204" pitchFamily="50" charset="-128"/>
                <a:ea typeface="ＭＳ Ｐゴシック" panose="020B0600070205080204" pitchFamily="50" charset="-128"/>
              </a:rPr>
              <a:t>対して友達の</a:t>
            </a:r>
            <a:r>
              <a:rPr kumimoji="1" lang="ja-JP" altLang="en-US" dirty="0">
                <a:latin typeface="ＭＳ Ｐゴシック" panose="020B0600070205080204" pitchFamily="50" charset="-128"/>
                <a:ea typeface="ＭＳ Ｐゴシック" panose="020B0600070205080204" pitchFamily="50" charset="-128"/>
              </a:rPr>
              <a:t>募集をかけることもできることから、問題も</a:t>
            </a:r>
            <a:r>
              <a:rPr kumimoji="1" lang="ja-JP" altLang="en-US" dirty="0" smtClean="0">
                <a:latin typeface="ＭＳ Ｐゴシック" panose="020B0600070205080204" pitchFamily="50" charset="-128"/>
                <a:ea typeface="ＭＳ Ｐゴシック" panose="020B0600070205080204" pitchFamily="50" charset="-128"/>
              </a:rPr>
              <a:t>起こっている。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2</a:t>
            </a:fld>
            <a:endParaRPr kumimoji="1" lang="ja-JP" altLang="en-US"/>
          </a:p>
        </p:txBody>
      </p:sp>
    </p:spTree>
    <p:extLst>
      <p:ext uri="{BB962C8B-B14F-4D97-AF65-F5344CB8AC3E}">
        <p14:creationId xmlns:p14="http://schemas.microsoft.com/office/powerpoint/2010/main" val="206456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pPr defTabSz="914077">
              <a:defRPr/>
            </a:pPr>
            <a:r>
              <a:rPr kumimoji="1" lang="ja-JP" altLang="en-US" smtClean="0">
                <a:latin typeface="ＭＳ Ｐゴシック" panose="020B0600070205080204" pitchFamily="50" charset="-128"/>
                <a:ea typeface="ＭＳ Ｐゴシック" panose="020B0600070205080204" pitchFamily="50" charset="-128"/>
              </a:rPr>
              <a:t>先ほどのコミュニケーションアプリを使ってメッセージの交換を行うためには、プロフィールを入力しなければなりません。</a:t>
            </a:r>
            <a:endParaRPr kumimoji="1" lang="en-US" altLang="ja-JP" smtClean="0">
              <a:latin typeface="ＭＳ Ｐゴシック" panose="020B0600070205080204" pitchFamily="50" charset="-128"/>
              <a:ea typeface="ＭＳ Ｐゴシック" panose="020B0600070205080204" pitchFamily="50" charset="-128"/>
            </a:endParaRPr>
          </a:p>
          <a:p>
            <a:pPr defTabSz="914077">
              <a:defRPr/>
            </a:pPr>
            <a:r>
              <a:rPr kumimoji="1" lang="ja-JP" altLang="en-US" smtClean="0">
                <a:latin typeface="ＭＳ Ｐゴシック" panose="020B0600070205080204" pitchFamily="50" charset="-128"/>
                <a:ea typeface="ＭＳ Ｐゴシック" panose="020B0600070205080204" pitchFamily="50" charset="-128"/>
              </a:rPr>
              <a:t>これは、そのプロフィールの画面の例です。</a:t>
            </a:r>
            <a:endParaRPr kumimoji="1" lang="en-US" altLang="ja-JP" smtClean="0">
              <a:latin typeface="ＭＳ Ｐゴシック" panose="020B0600070205080204" pitchFamily="50" charset="-128"/>
              <a:ea typeface="ＭＳ Ｐゴシック" panose="020B0600070205080204" pitchFamily="50" charset="-128"/>
            </a:endParaRPr>
          </a:p>
          <a:p>
            <a:pPr defTabSz="914077">
              <a:defRPr/>
            </a:pPr>
            <a:r>
              <a:rPr kumimoji="1" lang="ja-JP" altLang="en-US" smtClean="0">
                <a:latin typeface="ＭＳ Ｐゴシック" panose="020B0600070205080204" pitchFamily="50" charset="-128"/>
                <a:ea typeface="ＭＳ Ｐゴシック" panose="020B0600070205080204" pitchFamily="50" charset="-128"/>
              </a:rPr>
              <a:t>プロフィールは、自分のことを紹介するためのもので、ニックネーム（本当の自分の名前の代わりに使う愛称）や自分のことを紹介するための簡単な文章を書くことができます。</a:t>
            </a:r>
          </a:p>
          <a:p>
            <a:pPr defTabSz="914077">
              <a:defRPr/>
            </a:pPr>
            <a:endParaRPr kumimoji="1" lang="en-US" altLang="ja-JP" smtClean="0">
              <a:latin typeface="ＭＳ Ｐゴシック" panose="020B0600070205080204" pitchFamily="50" charset="-128"/>
              <a:ea typeface="ＭＳ Ｐゴシック" panose="020B0600070205080204" pitchFamily="50" charset="-128"/>
            </a:endParaRPr>
          </a:p>
          <a:p>
            <a:pPr defTabSz="914077">
              <a:defRPr/>
            </a:pPr>
            <a:endParaRPr kumimoji="1" lang="en-US" altLang="ja-JP" smtClean="0">
              <a:latin typeface="ＭＳ Ｐゴシック" panose="020B0600070205080204" pitchFamily="50" charset="-128"/>
              <a:ea typeface="ＭＳ Ｐゴシック" panose="020B0600070205080204" pitchFamily="50" charset="-128"/>
            </a:endParaRPr>
          </a:p>
          <a:p>
            <a:pPr defTabSz="914077">
              <a:defRPr/>
            </a:pPr>
            <a:r>
              <a:rPr kumimoji="1" lang="ja-JP" altLang="en-US" smtClean="0">
                <a:latin typeface="ＭＳ Ｐゴシック" panose="020B0600070205080204" pitchFamily="50" charset="-128"/>
                <a:ea typeface="ＭＳ Ｐゴシック" panose="020B0600070205080204" pitchFamily="50" charset="-128"/>
              </a:rPr>
              <a:t>文字が見にくいので、少し大きくしてみます。</a:t>
            </a:r>
            <a:endParaRPr kumimoji="1" lang="en-US" altLang="ja-JP"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3</a:t>
            </a:fld>
            <a:endParaRPr kumimoji="1" lang="ja-JP" altLang="en-US"/>
          </a:p>
        </p:txBody>
      </p:sp>
    </p:spTree>
    <p:extLst>
      <p:ext uri="{BB962C8B-B14F-4D97-AF65-F5344CB8AC3E}">
        <p14:creationId xmlns:p14="http://schemas.microsoft.com/office/powerpoint/2010/main" val="415943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pPr defTabSz="954048">
              <a:defRPr/>
            </a:pPr>
            <a:r>
              <a:rPr kumimoji="1" lang="ja-JP" altLang="en-US" dirty="0" smtClean="0">
                <a:latin typeface="+mj-ea"/>
                <a:ea typeface="+mj-ea"/>
              </a:rPr>
              <a:t>この画面の中身を読みます。</a:t>
            </a:r>
            <a:endParaRPr kumimoji="1" lang="en-US" altLang="ja-JP" dirty="0" smtClean="0">
              <a:latin typeface="+mj-ea"/>
              <a:ea typeface="+mj-ea"/>
            </a:endParaRPr>
          </a:p>
          <a:p>
            <a:r>
              <a:rPr kumimoji="1" lang="ja-JP" altLang="en-US" dirty="0" smtClean="0">
                <a:latin typeface="+mj-ea"/>
                <a:ea typeface="+mj-ea"/>
              </a:rPr>
              <a:t>ニックネーム　Ａ男＠ゲーム好き　ＩＤは、Ａｏ０６２１</a:t>
            </a:r>
            <a:endParaRPr kumimoji="1" lang="en-US" altLang="ja-JP" dirty="0" smtClean="0">
              <a:latin typeface="+mj-ea"/>
              <a:ea typeface="+mj-ea"/>
            </a:endParaRPr>
          </a:p>
          <a:p>
            <a:r>
              <a:rPr kumimoji="1" lang="ja-JP" altLang="en-US" dirty="0" smtClean="0">
                <a:latin typeface="+mj-ea"/>
                <a:ea typeface="+mj-ea"/>
              </a:rPr>
              <a:t>国は、日本です。</a:t>
            </a:r>
            <a:endParaRPr kumimoji="1" lang="en-US" altLang="ja-JP" dirty="0" smtClean="0">
              <a:latin typeface="+mj-ea"/>
              <a:ea typeface="+mj-ea"/>
            </a:endParaRPr>
          </a:p>
          <a:p>
            <a:r>
              <a:rPr kumimoji="1" lang="ja-JP" altLang="en-US" dirty="0" smtClean="0">
                <a:latin typeface="+mj-ea"/>
                <a:ea typeface="+mj-ea"/>
              </a:rPr>
              <a:t>好きなゲームのジャンルは、アクションです。</a:t>
            </a:r>
            <a:endParaRPr kumimoji="1" lang="en-US" altLang="ja-JP" dirty="0" smtClean="0">
              <a:latin typeface="+mj-ea"/>
              <a:ea typeface="+mj-ea"/>
            </a:endParaRPr>
          </a:p>
          <a:p>
            <a:r>
              <a:rPr kumimoji="1" lang="ja-JP" altLang="en-US" dirty="0" smtClean="0">
                <a:latin typeface="+mj-ea"/>
                <a:ea typeface="+mj-ea"/>
              </a:rPr>
              <a:t>プロフィール</a:t>
            </a:r>
            <a:endParaRPr kumimoji="1" lang="en-US" altLang="ja-JP" dirty="0" smtClean="0">
              <a:latin typeface="+mj-ea"/>
              <a:ea typeface="+mj-ea"/>
            </a:endParaRPr>
          </a:p>
          <a:p>
            <a:r>
              <a:rPr kumimoji="1" lang="ja-JP" altLang="en-US" dirty="0" smtClean="0">
                <a:latin typeface="+mj-ea"/>
                <a:ea typeface="+mj-ea"/>
              </a:rPr>
              <a:t>宇都宮小学校</a:t>
            </a:r>
            <a:r>
              <a:rPr kumimoji="1" lang="en-US" altLang="ja-JP" dirty="0" smtClean="0">
                <a:latin typeface="+mj-ea"/>
                <a:ea typeface="+mj-ea"/>
              </a:rPr>
              <a:t>6</a:t>
            </a:r>
            <a:r>
              <a:rPr kumimoji="1" lang="ja-JP" altLang="en-US" dirty="0" smtClean="0">
                <a:latin typeface="+mj-ea"/>
                <a:ea typeface="+mj-ea"/>
              </a:rPr>
              <a:t>年１組１８番のゲームが好きな男子です。</a:t>
            </a:r>
            <a:endParaRPr kumimoji="1" lang="en-US" altLang="ja-JP" dirty="0" smtClean="0">
              <a:latin typeface="+mj-ea"/>
              <a:ea typeface="+mj-ea"/>
            </a:endParaRPr>
          </a:p>
          <a:p>
            <a:r>
              <a:rPr kumimoji="1" lang="ja-JP" altLang="en-US" dirty="0" smtClean="0">
                <a:latin typeface="+mj-ea"/>
                <a:ea typeface="+mj-ea"/>
              </a:rPr>
              <a:t>最近は、「モンスター狩りゲーム」をやっています。</a:t>
            </a:r>
            <a:endParaRPr kumimoji="1" lang="en-US" altLang="ja-JP" dirty="0" smtClean="0">
              <a:latin typeface="+mj-ea"/>
              <a:ea typeface="+mj-ea"/>
            </a:endParaRPr>
          </a:p>
          <a:p>
            <a:r>
              <a:rPr kumimoji="1" lang="ja-JP" altLang="en-US" dirty="0" smtClean="0">
                <a:latin typeface="+mj-ea"/>
                <a:ea typeface="+mj-ea"/>
              </a:rPr>
              <a:t>南公園で、よくプレイしています。よかったらフレンドになってください。</a:t>
            </a:r>
            <a:endParaRPr kumimoji="1" lang="en-US" altLang="ja-JP" dirty="0" smtClean="0">
              <a:latin typeface="+mj-ea"/>
              <a:ea typeface="+mj-ea"/>
            </a:endParaRPr>
          </a:p>
          <a:p>
            <a:pPr defTabSz="954048">
              <a:defRPr/>
            </a:pPr>
            <a:endParaRPr kumimoji="1" lang="en-US" altLang="ja-JP" dirty="0" smtClean="0">
              <a:latin typeface="ＭＳ Ｐゴシック" panose="020B0600070205080204" pitchFamily="50" charset="-128"/>
              <a:ea typeface="ＭＳ Ｐゴシック" panose="020B0600070205080204" pitchFamily="50" charset="-128"/>
            </a:endParaRPr>
          </a:p>
          <a:p>
            <a:pPr defTabSz="954048">
              <a:defRPr/>
            </a:pPr>
            <a:r>
              <a:rPr kumimoji="1" lang="en-US" altLang="ja-JP" dirty="0" smtClean="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質問</a:t>
            </a:r>
            <a:r>
              <a:rPr kumimoji="1" lang="en-US" altLang="ja-JP" dirty="0" smtClean="0">
                <a:latin typeface="ＭＳ Ｐゴシック" panose="020B0600070205080204" pitchFamily="50" charset="-128"/>
                <a:ea typeface="ＭＳ Ｐゴシック" panose="020B0600070205080204" pitchFamily="50" charset="-128"/>
              </a:rPr>
              <a:t>】</a:t>
            </a:r>
          </a:p>
          <a:p>
            <a:r>
              <a:rPr kumimoji="1" lang="ja-JP" altLang="en-US" dirty="0" smtClean="0">
                <a:latin typeface="ＭＳ Ｐゴシック" panose="020B0600070205080204" pitchFamily="50" charset="-128"/>
                <a:ea typeface="ＭＳ Ｐゴシック" panose="020B0600070205080204" pitchFamily="50" charset="-128"/>
              </a:rPr>
              <a:t>さて、この</a:t>
            </a:r>
            <a:r>
              <a:rPr kumimoji="1" lang="ja-JP" altLang="en-US" dirty="0">
                <a:latin typeface="ＭＳ Ｐゴシック" panose="020B0600070205080204" pitchFamily="50" charset="-128"/>
                <a:ea typeface="ＭＳ Ｐゴシック" panose="020B0600070205080204" pitchFamily="50" charset="-128"/>
              </a:rPr>
              <a:t>プロフィールの画面の問題点はどこだと思いますか？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回答例</a:t>
            </a:r>
            <a:r>
              <a:rPr kumimoji="1" lang="en-US" altLang="ja-JP" dirty="0">
                <a:latin typeface="ＭＳ Ｐゴシック" panose="020B0600070205080204" pitchFamily="50" charset="-128"/>
                <a:ea typeface="ＭＳ Ｐゴシック" panose="020B0600070205080204" pitchFamily="50" charset="-128"/>
              </a:rPr>
              <a:t>】</a:t>
            </a:r>
          </a:p>
          <a:p>
            <a:r>
              <a:rPr kumimoji="1" lang="ja-JP" altLang="en-US" dirty="0">
                <a:latin typeface="ＭＳ Ｐゴシック" panose="020B0600070205080204" pitchFamily="50" charset="-128"/>
                <a:ea typeface="ＭＳ Ｐゴシック" panose="020B0600070205080204" pitchFamily="50" charset="-128"/>
              </a:rPr>
              <a:t>・小学</a:t>
            </a:r>
            <a:r>
              <a:rPr kumimoji="1" lang="ja-JP" altLang="en-US" dirty="0" smtClean="0">
                <a:latin typeface="ＭＳ Ｐゴシック" panose="020B0600070205080204" pitchFamily="50" charset="-128"/>
                <a:ea typeface="ＭＳ Ｐゴシック" panose="020B0600070205080204" pitchFamily="50" charset="-128"/>
              </a:rPr>
              <a:t>校名、学年、学級、出席番号を</a:t>
            </a:r>
            <a:r>
              <a:rPr kumimoji="1" lang="ja-JP" altLang="en-US" dirty="0">
                <a:latin typeface="ＭＳ Ｐゴシック" panose="020B0600070205080204" pitchFamily="50" charset="-128"/>
                <a:ea typeface="ＭＳ Ｐゴシック" panose="020B0600070205080204" pitchFamily="50" charset="-128"/>
              </a:rPr>
              <a:t>載せている。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・いつも遊んでいる場所を載せている。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・生年月日を連想する数字を載せている。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7599FBD1-AC63-49D8-AA3B-49A56B6C0329}" type="slidenum">
              <a:rPr lang="en-US" altLang="ja-JP" smtClean="0"/>
              <a:pPr/>
              <a:t>4</a:t>
            </a:fld>
            <a:endParaRPr lang="en-US" altLang="ja-JP"/>
          </a:p>
        </p:txBody>
      </p:sp>
    </p:spTree>
    <p:extLst>
      <p:ext uri="{BB962C8B-B14F-4D97-AF65-F5344CB8AC3E}">
        <p14:creationId xmlns:p14="http://schemas.microsoft.com/office/powerpoint/2010/main" val="109784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mtClean="0"/>
              <a:t>問題点は、</a:t>
            </a:r>
            <a:endParaRPr lang="en-US" altLang="ja-JP" smtClean="0"/>
          </a:p>
          <a:p>
            <a:r>
              <a:rPr lang="ja-JP" altLang="en-US" smtClean="0"/>
              <a:t>★ニックネームに使われている</a:t>
            </a:r>
            <a:r>
              <a:rPr lang="en-US" altLang="ja-JP" smtClean="0"/>
              <a:t>A</a:t>
            </a:r>
            <a:r>
              <a:rPr lang="ja-JP" altLang="en-US" smtClean="0"/>
              <a:t>男は本当の名前。その下の</a:t>
            </a:r>
            <a:r>
              <a:rPr lang="en-US" altLang="ja-JP" smtClean="0"/>
              <a:t>ID</a:t>
            </a:r>
            <a:r>
              <a:rPr lang="ja-JP" altLang="en-US" smtClean="0"/>
              <a:t>は</a:t>
            </a:r>
            <a:r>
              <a:rPr lang="en-US" altLang="ja-JP" smtClean="0"/>
              <a:t>Ao0621</a:t>
            </a:r>
            <a:r>
              <a:rPr lang="ja-JP" altLang="en-US" smtClean="0"/>
              <a:t>　おそらく誕生日が</a:t>
            </a:r>
            <a:r>
              <a:rPr lang="en-US" altLang="ja-JP" smtClean="0"/>
              <a:t>6</a:t>
            </a:r>
            <a:r>
              <a:rPr lang="ja-JP" altLang="en-US" smtClean="0"/>
              <a:t>月</a:t>
            </a:r>
            <a:r>
              <a:rPr lang="en-US" altLang="ja-JP" smtClean="0"/>
              <a:t>21</a:t>
            </a:r>
            <a:r>
              <a:rPr lang="ja-JP" altLang="en-US" smtClean="0"/>
              <a:t>日と思われます。</a:t>
            </a:r>
            <a:endParaRPr lang="en-US" altLang="ja-JP" smtClean="0"/>
          </a:p>
          <a:p>
            <a:r>
              <a:rPr lang="ja-JP" altLang="en-US" smtClean="0"/>
              <a:t>★小学校名、学年、学級、出席番号を載せています。</a:t>
            </a:r>
            <a:endParaRPr lang="en-US" altLang="ja-JP" smtClean="0"/>
          </a:p>
          <a:p>
            <a:r>
              <a:rPr lang="ja-JP" altLang="en-US" smtClean="0"/>
              <a:t>★よく遊んでいる場所を書いています。</a:t>
            </a:r>
            <a:endParaRPr lang="en-US" altLang="ja-JP"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mtClean="0"/>
              <a:t>★自分にそっくりのキャラクター</a:t>
            </a:r>
            <a:r>
              <a:rPr lang="en-US" altLang="ja-JP" smtClean="0"/>
              <a:t>(</a:t>
            </a:r>
            <a:r>
              <a:rPr lang="ja-JP" altLang="en-US" smtClean="0"/>
              <a:t>絵</a:t>
            </a:r>
            <a:r>
              <a:rPr lang="en-US" altLang="ja-JP" smtClean="0"/>
              <a:t>)</a:t>
            </a:r>
            <a:r>
              <a:rPr lang="ja-JP" altLang="en-US" err="1" smtClean="0"/>
              <a:t>。</a:t>
            </a:r>
            <a:r>
              <a:rPr lang="ja-JP" altLang="en-US" smtClean="0"/>
              <a:t>これだけでは問題になりませんが、この後話しますが「すれ違い通信」で問題になります。</a:t>
            </a:r>
            <a:endParaRPr lang="en-US" altLang="ja-JP" smtClean="0"/>
          </a:p>
        </p:txBody>
      </p:sp>
      <p:sp>
        <p:nvSpPr>
          <p:cNvPr id="5" name="スライド番号プレースホルダー 4"/>
          <p:cNvSpPr>
            <a:spLocks noGrp="1"/>
          </p:cNvSpPr>
          <p:nvPr>
            <p:ph type="sldNum" sz="quarter" idx="10"/>
          </p:nvPr>
        </p:nvSpPr>
        <p:spPr/>
        <p:txBody>
          <a:bodyPr/>
          <a:lstStyle/>
          <a:p>
            <a:fld id="{305ABB96-3597-41EE-843B-29A4F891229A}"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966788" y="215900"/>
            <a:ext cx="4800600" cy="3600450"/>
          </a:xfrm>
        </p:spPr>
      </p:sp>
    </p:spTree>
    <p:extLst>
      <p:ext uri="{BB962C8B-B14F-4D97-AF65-F5344CB8AC3E}">
        <p14:creationId xmlns:p14="http://schemas.microsoft.com/office/powerpoint/2010/main" val="277377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smtClean="0"/>
              <a:t>【</a:t>
            </a:r>
            <a:r>
              <a:rPr lang="ja-JP" altLang="en-US" smtClean="0"/>
              <a:t>質問・挙手</a:t>
            </a:r>
            <a:r>
              <a:rPr lang="en-US" altLang="ja-JP" smtClean="0"/>
              <a:t>】</a:t>
            </a:r>
          </a:p>
          <a:p>
            <a:r>
              <a:rPr lang="ja-JP" altLang="en-US" smtClean="0"/>
              <a:t>ゲーム機によっては、「すれ違い通信」という機能があります。知っている人はどれくらいいますか？</a:t>
            </a:r>
            <a:endParaRPr lang="en-US" altLang="ja-JP" smtClean="0"/>
          </a:p>
          <a:p>
            <a:endParaRPr lang="en-US" altLang="ja-JP" smtClean="0"/>
          </a:p>
          <a:p>
            <a:r>
              <a:rPr lang="ja-JP" altLang="en-US" smtClean="0"/>
              <a:t>これは、ゲーム機を持っている人同士がすれ違うだけで、自己紹介ができる機能です。</a:t>
            </a:r>
            <a:endParaRPr lang="en-US" altLang="ja-JP" smtClean="0"/>
          </a:p>
          <a:p>
            <a:r>
              <a:rPr lang="ja-JP" altLang="en-US" smtClean="0"/>
              <a:t>すれ違った同じゲーム機を持った人が、自分のゲーム機に現れて挨拶したり、アイテムをくれたりします。</a:t>
            </a:r>
            <a:endParaRPr lang="en-US" altLang="ja-JP" smtClean="0"/>
          </a:p>
          <a:p>
            <a:r>
              <a:rPr lang="ja-JP" altLang="en-US" smtClean="0"/>
              <a:t>毎日行くような場所でこの機能を使うと、問題があります。</a:t>
            </a:r>
            <a:endParaRPr lang="en-US" altLang="ja-JP" smtClean="0"/>
          </a:p>
          <a:p>
            <a:endParaRPr lang="en-US" altLang="ja-JP" smtClean="0"/>
          </a:p>
          <a:p>
            <a:r>
              <a:rPr lang="ja-JP" altLang="en-US" smtClean="0"/>
              <a:t>★すぐそばにいないと、すれ違い通信が行えない訳ですが、毎回同じ場所で、同じような時刻に、同じ子とすれ違い通信が行われていれば、どの子がＡ男さんなのか、分かる可能性が高くなります。</a:t>
            </a:r>
            <a:endParaRPr lang="en-US" altLang="ja-JP" smtClean="0"/>
          </a:p>
          <a:p>
            <a:r>
              <a:rPr lang="ja-JP" altLang="en-US" smtClean="0"/>
              <a:t>また、自己紹介文に、画面のとおり自分が興味のあることを記入してあると、不審者に声をかけられることもあります。★</a:t>
            </a:r>
            <a:endParaRPr lang="en-US" altLang="ja-JP" smtClean="0"/>
          </a:p>
          <a:p>
            <a:endParaRPr lang="en-US" altLang="ja-JP" smtClean="0"/>
          </a:p>
          <a:p>
            <a:r>
              <a:rPr lang="ja-JP" altLang="en-US" smtClean="0"/>
              <a:t>すれ違い時のあいさつ文なども、注意をしてください。</a:t>
            </a:r>
            <a:endParaRPr lang="en-US" altLang="ja-JP"/>
          </a:p>
        </p:txBody>
      </p:sp>
      <p:sp>
        <p:nvSpPr>
          <p:cNvPr id="6" name="スライド番号プレースホルダー 5"/>
          <p:cNvSpPr>
            <a:spLocks noGrp="1"/>
          </p:cNvSpPr>
          <p:nvPr>
            <p:ph type="sldNum" sz="quarter" idx="11"/>
          </p:nvPr>
        </p:nvSpPr>
        <p:spPr/>
        <p:txBody>
          <a:bodyPr/>
          <a:lstStyle/>
          <a:p>
            <a:fld id="{305ABB96-3597-41EE-843B-29A4F891229A}" type="slidenum">
              <a:rPr lang="ja-JP" altLang="en-US" smtClean="0"/>
              <a:pPr/>
              <a:t>6</a:t>
            </a:fld>
            <a:endParaRPr lang="ja-JP" altLang="en-US"/>
          </a:p>
        </p:txBody>
      </p:sp>
      <p:sp>
        <p:nvSpPr>
          <p:cNvPr id="12" name="スライド イメージ プレースホルダー 11"/>
          <p:cNvSpPr>
            <a:spLocks noGrp="1" noRot="1" noChangeAspect="1"/>
          </p:cNvSpPr>
          <p:nvPr>
            <p:ph type="sldImg"/>
          </p:nvPr>
        </p:nvSpPr>
        <p:spPr>
          <a:xfrm>
            <a:off x="966788" y="215900"/>
            <a:ext cx="4800600" cy="3600450"/>
          </a:xfrm>
        </p:spPr>
      </p:sp>
    </p:spTree>
    <p:extLst>
      <p:ext uri="{BB962C8B-B14F-4D97-AF65-F5344CB8AC3E}">
        <p14:creationId xmlns:p14="http://schemas.microsoft.com/office/powerpoint/2010/main" val="203688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r>
              <a:rPr kumimoji="1" lang="ja-JP" altLang="en-US" smtClean="0">
                <a:latin typeface="ＭＳ Ｐゴシック" panose="020B0600070205080204" pitchFamily="50" charset="-128"/>
                <a:ea typeface="ＭＳ Ｐゴシック" panose="020B0600070205080204" pitchFamily="50" charset="-128"/>
              </a:rPr>
              <a:t>まとめる</a:t>
            </a:r>
            <a:r>
              <a:rPr kumimoji="1" lang="ja-JP" altLang="en-US">
                <a:latin typeface="ＭＳ Ｐゴシック" panose="020B0600070205080204" pitchFamily="50" charset="-128"/>
                <a:ea typeface="ＭＳ Ｐゴシック" panose="020B0600070205080204" pitchFamily="50" charset="-128"/>
              </a:rPr>
              <a:t>とこのようになります。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pPr defTabSz="914077">
              <a:defRPr/>
            </a:pPr>
            <a:r>
              <a:rPr kumimoji="1" lang="ja-JP" altLang="en-US">
                <a:latin typeface="ＭＳ Ｐゴシック" panose="020B0600070205080204" pitchFamily="50" charset="-128"/>
                <a:ea typeface="ＭＳ Ｐゴシック" panose="020B0600070205080204" pitchFamily="50" charset="-128"/>
              </a:rPr>
              <a:t>問題点は、</a:t>
            </a:r>
            <a:r>
              <a:rPr kumimoji="1" lang="ja-JP" altLang="en-US" smtClean="0">
                <a:latin typeface="ＭＳ Ｐゴシック" panose="020B0600070205080204" pitchFamily="50" charset="-128"/>
                <a:ea typeface="ＭＳ Ｐゴシック" panose="020B0600070205080204" pitchFamily="50" charset="-128"/>
              </a:rPr>
              <a:t>「</a:t>
            </a:r>
            <a:r>
              <a:rPr lang="ja-JP" altLang="en-US" smtClean="0"/>
              <a:t>学校名、名前、生年月日、いつも遊んでいる場所、自分の興味あることなどをプロフィールにのせた</a:t>
            </a:r>
            <a:r>
              <a:rPr kumimoji="1" lang="ja-JP" altLang="en-US" smtClean="0">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ことです。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r>
              <a:rPr kumimoji="1" lang="ja-JP" altLang="en-US">
                <a:latin typeface="ＭＳ Ｐゴシック" panose="020B0600070205080204" pitchFamily="50" charset="-128"/>
                <a:ea typeface="ＭＳ Ｐゴシック" panose="020B0600070205080204" pitchFamily="50" charset="-128"/>
              </a:rPr>
              <a:t>名前</a:t>
            </a:r>
            <a:r>
              <a:rPr kumimoji="1" lang="ja-JP" altLang="en-US" smtClean="0">
                <a:latin typeface="ＭＳ Ｐゴシック" panose="020B0600070205080204" pitchFamily="50" charset="-128"/>
                <a:ea typeface="ＭＳ Ｐゴシック" panose="020B0600070205080204" pitchFamily="50" charset="-128"/>
              </a:rPr>
              <a:t>や生年月日、住所など自分</a:t>
            </a:r>
            <a:r>
              <a:rPr kumimoji="1" lang="ja-JP" altLang="en-US">
                <a:latin typeface="ＭＳ Ｐゴシック" panose="020B0600070205080204" pitchFamily="50" charset="-128"/>
                <a:ea typeface="ＭＳ Ｐゴシック" panose="020B0600070205080204" pitchFamily="50" charset="-128"/>
              </a:rPr>
              <a:t>の</a:t>
            </a:r>
            <a:r>
              <a:rPr kumimoji="1" lang="ja-JP" altLang="en-US" smtClean="0">
                <a:latin typeface="ＭＳ Ｐゴシック" panose="020B0600070205080204" pitchFamily="50" charset="-128"/>
                <a:ea typeface="ＭＳ Ｐゴシック" panose="020B0600070205080204" pitchFamily="50" charset="-128"/>
              </a:rPr>
              <a:t>ことが分かってしまう情報を個人</a:t>
            </a:r>
            <a:r>
              <a:rPr kumimoji="1" lang="ja-JP" altLang="en-US">
                <a:latin typeface="ＭＳ Ｐゴシック" panose="020B0600070205080204" pitchFamily="50" charset="-128"/>
                <a:ea typeface="ＭＳ Ｐゴシック" panose="020B0600070205080204" pitchFamily="50" charset="-128"/>
              </a:rPr>
              <a:t>情報といいます。</a:t>
            </a:r>
            <a:endParaRPr kumimoji="1" lang="en-US" altLang="ja-JP">
              <a:latin typeface="ＭＳ Ｐゴシック" panose="020B0600070205080204" pitchFamily="50" charset="-128"/>
              <a:ea typeface="ＭＳ Ｐゴシック" panose="020B0600070205080204" pitchFamily="50" charset="-128"/>
            </a:endParaRPr>
          </a:p>
          <a:p>
            <a:r>
              <a:rPr kumimoji="1" lang="ja-JP" altLang="en-US">
                <a:latin typeface="ＭＳ Ｐゴシック" panose="020B0600070205080204" pitchFamily="50" charset="-128"/>
                <a:ea typeface="ＭＳ Ｐゴシック" panose="020B0600070205080204" pitchFamily="50" charset="-128"/>
              </a:rPr>
              <a:t>この個人情報</a:t>
            </a:r>
            <a:r>
              <a:rPr kumimoji="1" lang="ja-JP" altLang="en-US" smtClean="0">
                <a:latin typeface="ＭＳ Ｐゴシック" panose="020B0600070205080204" pitchFamily="50" charset="-128"/>
                <a:ea typeface="ＭＳ Ｐゴシック" panose="020B0600070205080204" pitchFamily="50" charset="-128"/>
              </a:rPr>
              <a:t>をインターネット上</a:t>
            </a:r>
            <a:r>
              <a:rPr kumimoji="1" lang="ja-JP" altLang="en-US">
                <a:latin typeface="ＭＳ Ｐゴシック" panose="020B0600070205080204" pitchFamily="50" charset="-128"/>
                <a:ea typeface="ＭＳ Ｐゴシック" panose="020B0600070205080204" pitchFamily="50" charset="-128"/>
              </a:rPr>
              <a:t>に載せてしまうと</a:t>
            </a:r>
            <a:r>
              <a:rPr kumimoji="1" lang="ja-JP" altLang="en-US" smtClean="0">
                <a:latin typeface="ＭＳ Ｐゴシック" panose="020B0600070205080204" pitchFamily="50" charset="-128"/>
                <a:ea typeface="ＭＳ Ｐゴシック" panose="020B0600070205080204" pitchFamily="50" charset="-128"/>
              </a:rPr>
              <a:t>、よくないことが起こってしまうことがあります。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例えば、名前</a:t>
            </a:r>
            <a:r>
              <a:rPr kumimoji="1" lang="ja-JP" altLang="en-US">
                <a:latin typeface="ＭＳ Ｐゴシック" panose="020B0600070205080204" pitchFamily="50" charset="-128"/>
                <a:ea typeface="ＭＳ Ｐゴシック" panose="020B0600070205080204" pitchFamily="50" charset="-128"/>
              </a:rPr>
              <a:t>や住所などの情報を書き込むと</a:t>
            </a:r>
            <a:r>
              <a:rPr kumimoji="1" lang="ja-JP" altLang="en-US" smtClean="0">
                <a:latin typeface="ＭＳ Ｐゴシック" panose="020B0600070205080204" pitchFamily="50" charset="-128"/>
                <a:ea typeface="ＭＳ Ｐゴシック" panose="020B0600070205080204" pitchFamily="50" charset="-128"/>
              </a:rPr>
              <a:t>、★あなたの住所を知った見知らぬ人が自宅近くに来て見張るなど、★ストーカー犯罪に</a:t>
            </a:r>
            <a:r>
              <a:rPr kumimoji="1" lang="ja-JP" altLang="en-US">
                <a:latin typeface="ＭＳ Ｐゴシック" panose="020B0600070205080204" pitchFamily="50" charset="-128"/>
                <a:ea typeface="ＭＳ Ｐゴシック" panose="020B0600070205080204" pitchFamily="50" charset="-128"/>
              </a:rPr>
              <a:t>巻き込まれてしまう恐れがあります。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r>
              <a:rPr kumimoji="1" lang="en-US" altLang="ja-JP">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参考資料</a:t>
            </a:r>
            <a:r>
              <a:rPr kumimoji="1" lang="en-US" altLang="ja-JP">
                <a:latin typeface="ＭＳ Ｐゴシック" panose="020B0600070205080204" pitchFamily="50" charset="-128"/>
                <a:ea typeface="ＭＳ Ｐゴシック" panose="020B0600070205080204" pitchFamily="50" charset="-128"/>
              </a:rPr>
              <a:t>]</a:t>
            </a:r>
          </a:p>
          <a:p>
            <a:r>
              <a:rPr kumimoji="1" lang="ja-JP" altLang="en-US">
                <a:latin typeface="ＭＳ Ｐゴシック" panose="020B0600070205080204" pitchFamily="50" charset="-128"/>
                <a:ea typeface="ＭＳ Ｐゴシック" panose="020B0600070205080204" pitchFamily="50" charset="-128"/>
              </a:rPr>
              <a:t>個人情報には、氏名、生年月日、年齢、性別、住所、家族構成、顔写真、電話番号、メールアドレスなどが</a:t>
            </a:r>
            <a:r>
              <a:rPr kumimoji="1" lang="ja-JP" altLang="en-US" smtClean="0">
                <a:latin typeface="ＭＳ Ｐゴシック" panose="020B0600070205080204" pitchFamily="50" charset="-128"/>
                <a:ea typeface="ＭＳ Ｐゴシック" panose="020B0600070205080204" pitchFamily="50" charset="-128"/>
              </a:rPr>
              <a:t>ある。</a:t>
            </a:r>
            <a:endParaRPr kumimoji="1" lang="en-US" altLang="ja-JP">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7</a:t>
            </a:fld>
            <a:endParaRPr kumimoji="1" lang="ja-JP" altLang="en-US"/>
          </a:p>
        </p:txBody>
      </p:sp>
    </p:spTree>
    <p:extLst>
      <p:ext uri="{BB962C8B-B14F-4D97-AF65-F5344CB8AC3E}">
        <p14:creationId xmlns:p14="http://schemas.microsoft.com/office/powerpoint/2010/main" val="336963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r>
              <a:rPr kumimoji="1" lang="ja-JP" altLang="en-US" smtClean="0">
                <a:latin typeface="ＭＳ Ｐゴシック" panose="020B0600070205080204" pitchFamily="50" charset="-128"/>
                <a:ea typeface="ＭＳ Ｐゴシック" panose="020B0600070205080204" pitchFamily="50" charset="-128"/>
              </a:rPr>
              <a:t>これは</a:t>
            </a:r>
            <a:r>
              <a:rPr kumimoji="1" lang="ja-JP" altLang="en-US">
                <a:latin typeface="ＭＳ Ｐゴシック" panose="020B0600070205080204" pitchFamily="50" charset="-128"/>
                <a:ea typeface="ＭＳ Ｐゴシック" panose="020B0600070205080204" pitchFamily="50" charset="-128"/>
              </a:rPr>
              <a:t>、小学校の卒業アルバムの一部を撮影し</a:t>
            </a:r>
            <a:r>
              <a:rPr kumimoji="1" lang="ja-JP" altLang="en-US" smtClean="0">
                <a:latin typeface="ＭＳ Ｐゴシック" panose="020B0600070205080204" pitchFamily="50" charset="-128"/>
                <a:ea typeface="ＭＳ Ｐゴシック" panose="020B0600070205080204" pitchFamily="50" charset="-128"/>
              </a:rPr>
              <a:t>、インターネット上</a:t>
            </a:r>
            <a:r>
              <a:rPr kumimoji="1" lang="ja-JP" altLang="en-US">
                <a:latin typeface="ＭＳ Ｐゴシック" panose="020B0600070205080204" pitchFamily="50" charset="-128"/>
                <a:ea typeface="ＭＳ Ｐゴシック" panose="020B0600070205080204" pitchFamily="50" charset="-128"/>
              </a:rPr>
              <a:t>に</a:t>
            </a:r>
            <a:r>
              <a:rPr kumimoji="1" lang="ja-JP" altLang="en-US" smtClean="0">
                <a:latin typeface="ＭＳ Ｐゴシック" panose="020B0600070205080204" pitchFamily="50" charset="-128"/>
                <a:ea typeface="ＭＳ Ｐゴシック" panose="020B0600070205080204" pitchFamily="50" charset="-128"/>
              </a:rPr>
              <a:t>載せたことを表した絵です。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a:latin typeface="ＭＳ Ｐゴシック" panose="020B0600070205080204" pitchFamily="50" charset="-128"/>
              <a:ea typeface="ＭＳ Ｐゴシック" panose="020B0600070205080204" pitchFamily="50" charset="-128"/>
            </a:endParaRPr>
          </a:p>
          <a:p>
            <a:r>
              <a:rPr kumimoji="1" lang="en-US" altLang="ja-JP">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質問</a:t>
            </a:r>
            <a:r>
              <a:rPr kumimoji="1" lang="en-US" altLang="ja-JP">
                <a:latin typeface="ＭＳ Ｐゴシック" panose="020B0600070205080204" pitchFamily="50" charset="-128"/>
                <a:ea typeface="ＭＳ Ｐゴシック" panose="020B0600070205080204" pitchFamily="50" charset="-128"/>
              </a:rPr>
              <a:t>】</a:t>
            </a:r>
          </a:p>
          <a:p>
            <a:r>
              <a:rPr kumimoji="1" lang="ja-JP" altLang="en-US">
                <a:latin typeface="ＭＳ Ｐゴシック" panose="020B0600070205080204" pitchFamily="50" charset="-128"/>
                <a:ea typeface="ＭＳ Ｐゴシック" panose="020B0600070205080204" pitchFamily="50" charset="-128"/>
              </a:rPr>
              <a:t>この</a:t>
            </a:r>
            <a:r>
              <a:rPr kumimoji="1" lang="ja-JP" altLang="en-US" smtClean="0">
                <a:latin typeface="ＭＳ Ｐゴシック" panose="020B0600070205080204" pitchFamily="50" charset="-128"/>
                <a:ea typeface="ＭＳ Ｐゴシック" panose="020B0600070205080204" pitchFamily="50" charset="-128"/>
              </a:rPr>
              <a:t>絵のようにやってしまうことの、どこが</a:t>
            </a:r>
            <a:r>
              <a:rPr kumimoji="1" lang="ja-JP" altLang="en-US">
                <a:latin typeface="ＭＳ Ｐゴシック" panose="020B0600070205080204" pitchFamily="50" charset="-128"/>
                <a:ea typeface="ＭＳ Ｐゴシック" panose="020B0600070205080204" pitchFamily="50" charset="-128"/>
              </a:rPr>
              <a:t>問題でしょうか？</a:t>
            </a:r>
          </a:p>
          <a:p>
            <a:r>
              <a:rPr kumimoji="1" lang="ja-JP" altLang="en-US">
                <a:latin typeface="ＭＳ Ｐゴシック" panose="020B0600070205080204" pitchFamily="50" charset="-128"/>
                <a:ea typeface="ＭＳ Ｐゴシック" panose="020B0600070205080204" pitchFamily="50" charset="-128"/>
              </a:rPr>
              <a:t>また、この後、どのようなことが起こると思いますか？</a:t>
            </a:r>
          </a:p>
          <a:p>
            <a:endParaRPr kumimoji="1" lang="en-US" altLang="ja-JP">
              <a:latin typeface="ＭＳ Ｐゴシック" panose="020B0600070205080204" pitchFamily="50" charset="-128"/>
              <a:ea typeface="ＭＳ Ｐゴシック" panose="020B0600070205080204" pitchFamily="50" charset="-128"/>
            </a:endParaRPr>
          </a:p>
          <a:p>
            <a:r>
              <a:rPr kumimoji="1" lang="en-US" altLang="ja-JP">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回答例</a:t>
            </a:r>
            <a:r>
              <a:rPr kumimoji="1" lang="en-US" altLang="ja-JP">
                <a:latin typeface="ＭＳ Ｐゴシック" panose="020B0600070205080204" pitchFamily="50" charset="-128"/>
                <a:ea typeface="ＭＳ Ｐゴシック" panose="020B0600070205080204" pitchFamily="50" charset="-128"/>
              </a:rPr>
              <a:t>】</a:t>
            </a:r>
          </a:p>
          <a:p>
            <a:pPr defTabSz="914077">
              <a:defRPr/>
            </a:pPr>
            <a:r>
              <a:rPr kumimoji="1" lang="ja-JP" altLang="en-US" smtClean="0">
                <a:latin typeface="ＭＳ Ｐゴシック" panose="020B0600070205080204" pitchFamily="50" charset="-128"/>
                <a:ea typeface="ＭＳ Ｐゴシック" panose="020B0600070205080204" pitchFamily="50" charset="-128"/>
              </a:rPr>
              <a:t>・勝手にインターネット上に載せた。</a:t>
            </a:r>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・画像</a:t>
            </a:r>
            <a:r>
              <a:rPr kumimoji="1" lang="ja-JP" altLang="en-US">
                <a:latin typeface="ＭＳ Ｐゴシック" panose="020B0600070205080204" pitchFamily="50" charset="-128"/>
                <a:ea typeface="ＭＳ Ｐゴシック" panose="020B0600070205080204" pitchFamily="50" charset="-128"/>
              </a:rPr>
              <a:t>を加工して送信</a:t>
            </a:r>
            <a:r>
              <a:rPr kumimoji="1" lang="ja-JP" altLang="en-US" smtClean="0">
                <a:latin typeface="ＭＳ Ｐゴシック" panose="020B0600070205080204" pitchFamily="50" charset="-128"/>
                <a:ea typeface="ＭＳ Ｐゴシック" panose="020B0600070205080204" pitchFamily="50" charset="-128"/>
              </a:rPr>
              <a:t>した。</a:t>
            </a:r>
            <a:endParaRPr kumimoji="1" lang="en-US" altLang="ja-JP" smtClean="0">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・自分の思いもしないところに広まることもある。</a:t>
            </a:r>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・いたずら書きをすることで、嫌な思いをさせてしまうこともある。</a:t>
            </a:r>
            <a:endParaRPr kumimoji="1" lang="en-US" altLang="ja-JP">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8</a:t>
            </a:fld>
            <a:endParaRPr kumimoji="1" lang="ja-JP" altLang="en-US"/>
          </a:p>
        </p:txBody>
      </p:sp>
    </p:spTree>
    <p:extLst>
      <p:ext uri="{BB962C8B-B14F-4D97-AF65-F5344CB8AC3E}">
        <p14:creationId xmlns:p14="http://schemas.microsoft.com/office/powerpoint/2010/main" val="12255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5900"/>
            <a:ext cx="4800600" cy="3600450"/>
          </a:xfrm>
        </p:spPr>
      </p:sp>
      <p:sp>
        <p:nvSpPr>
          <p:cNvPr id="3" name="ノート プレースホルダー 2"/>
          <p:cNvSpPr>
            <a:spLocks noGrp="1"/>
          </p:cNvSpPr>
          <p:nvPr>
            <p:ph type="body" idx="1"/>
          </p:nvPr>
        </p:nvSpPr>
        <p:spPr/>
        <p:txBody>
          <a:bodyPr/>
          <a:lstStyle/>
          <a:p>
            <a:r>
              <a:rPr kumimoji="1" lang="ja-JP" altLang="en-US">
                <a:latin typeface="ＭＳ Ｐゴシック" panose="020B0600070205080204" pitchFamily="50" charset="-128"/>
                <a:ea typeface="ＭＳ Ｐゴシック" panose="020B0600070205080204" pitchFamily="50" charset="-128"/>
              </a:rPr>
              <a:t>ここでの問題点は、他人の写真を勝手</a:t>
            </a:r>
            <a:r>
              <a:rPr kumimoji="1" lang="ja-JP" altLang="en-US" smtClean="0">
                <a:latin typeface="ＭＳ Ｐゴシック" panose="020B0600070205080204" pitchFamily="50" charset="-128"/>
                <a:ea typeface="ＭＳ Ｐゴシック" panose="020B0600070205080204" pitchFamily="50" charset="-128"/>
              </a:rPr>
              <a:t>にインターネット上</a:t>
            </a:r>
            <a:r>
              <a:rPr kumimoji="1" lang="ja-JP" altLang="en-US">
                <a:latin typeface="ＭＳ Ｐゴシック" panose="020B0600070205080204" pitchFamily="50" charset="-128"/>
                <a:ea typeface="ＭＳ Ｐゴシック" panose="020B0600070205080204" pitchFamily="50" charset="-128"/>
              </a:rPr>
              <a:t>に</a:t>
            </a:r>
            <a:r>
              <a:rPr kumimoji="1" lang="ja-JP" altLang="en-US" smtClean="0">
                <a:latin typeface="ＭＳ Ｐゴシック" panose="020B0600070205080204" pitchFamily="50" charset="-128"/>
                <a:ea typeface="ＭＳ Ｐゴシック" panose="020B0600070205080204" pitchFamily="50" charset="-128"/>
              </a:rPr>
              <a:t>載せたり、写真を加工</a:t>
            </a:r>
            <a:r>
              <a:rPr kumimoji="1" lang="ja-JP" altLang="en-US">
                <a:latin typeface="ＭＳ Ｐゴシック" panose="020B0600070205080204" pitchFamily="50" charset="-128"/>
                <a:ea typeface="ＭＳ Ｐゴシック" panose="020B0600070205080204" pitchFamily="50" charset="-128"/>
              </a:rPr>
              <a:t>したりしたことです。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★そのことで、写真が自分</a:t>
            </a:r>
            <a:r>
              <a:rPr kumimoji="1" lang="ja-JP" altLang="en-US">
                <a:latin typeface="ＭＳ Ｐゴシック" panose="020B0600070205080204" pitchFamily="50" charset="-128"/>
                <a:ea typeface="ＭＳ Ｐゴシック" panose="020B0600070205080204" pitchFamily="50" charset="-128"/>
              </a:rPr>
              <a:t>の思いもしないところに広まってしまったり、写真に</a:t>
            </a:r>
            <a:r>
              <a:rPr kumimoji="1" lang="ja-JP" altLang="en-US" smtClean="0">
                <a:latin typeface="ＭＳ Ｐゴシック" panose="020B0600070205080204" pitchFamily="50" charset="-128"/>
                <a:ea typeface="ＭＳ Ｐゴシック" panose="020B0600070205080204" pitchFamily="50" charset="-128"/>
              </a:rPr>
              <a:t>いたずら描きする</a:t>
            </a:r>
            <a:r>
              <a:rPr kumimoji="1" lang="ja-JP" altLang="en-US">
                <a:latin typeface="ＭＳ Ｐゴシック" panose="020B0600070205080204" pitchFamily="50" charset="-128"/>
                <a:ea typeface="ＭＳ Ｐゴシック" panose="020B0600070205080204" pitchFamily="50" charset="-128"/>
              </a:rPr>
              <a:t>ことで</a:t>
            </a:r>
            <a:r>
              <a:rPr kumimoji="1" lang="ja-JP" altLang="en-US" smtClean="0">
                <a:latin typeface="ＭＳ Ｐゴシック" panose="020B0600070205080204" pitchFamily="50" charset="-128"/>
                <a:ea typeface="ＭＳ Ｐゴシック" panose="020B0600070205080204" pitchFamily="50" charset="-128"/>
              </a:rPr>
              <a:t>、描かれた人やその画像を送られた人に</a:t>
            </a:r>
            <a:r>
              <a:rPr kumimoji="1" lang="ja-JP" altLang="en-US">
                <a:latin typeface="ＭＳ Ｐゴシック" panose="020B0600070205080204" pitchFamily="50" charset="-128"/>
                <a:ea typeface="ＭＳ Ｐゴシック" panose="020B0600070205080204" pitchFamily="50" charset="-128"/>
              </a:rPr>
              <a:t>嫌な思いをさせてしまったりすることがあります。</a:t>
            </a:r>
            <a:endParaRPr kumimoji="1" lang="en-US" altLang="ja-JP">
              <a:latin typeface="ＭＳ Ｐゴシック" panose="020B0600070205080204" pitchFamily="50" charset="-128"/>
              <a:ea typeface="ＭＳ Ｐゴシック" panose="020B0600070205080204" pitchFamily="50" charset="-128"/>
            </a:endParaRPr>
          </a:p>
          <a:p>
            <a:endParaRPr kumimoji="1" lang="en-US" altLang="ja-JP" smtClean="0">
              <a:latin typeface="ＭＳ Ｐゴシック" panose="020B0600070205080204" pitchFamily="50" charset="-128"/>
              <a:ea typeface="ＭＳ Ｐゴシック" panose="020B0600070205080204" pitchFamily="50" charset="-128"/>
            </a:endParaRPr>
          </a:p>
          <a:p>
            <a:r>
              <a:rPr kumimoji="1" lang="ja-JP" altLang="en-US" smtClean="0">
                <a:latin typeface="ＭＳ Ｐゴシック" panose="020B0600070205080204" pitchFamily="50" charset="-128"/>
                <a:ea typeface="ＭＳ Ｐゴシック" panose="020B0600070205080204" pitchFamily="50" charset="-128"/>
              </a:rPr>
              <a:t>もし、皆さんが自分の写真を勝手に載せられたり、加工された写真を他の人に見られたりしたらどう思いますか？いい気持ちはしないですよね。</a:t>
            </a:r>
            <a:endParaRPr kumimoji="1" lang="en-US" altLang="ja-JP">
              <a:latin typeface="ＭＳ Ｐゴシック" panose="020B0600070205080204" pitchFamily="50" charset="-128"/>
              <a:ea typeface="ＭＳ Ｐゴシック" panose="020B0600070205080204" pitchFamily="50" charset="-128"/>
            </a:endParaRPr>
          </a:p>
          <a:p>
            <a:r>
              <a:rPr kumimoji="1" lang="ja-JP" altLang="en-US">
                <a:latin typeface="ＭＳ Ｐゴシック" panose="020B0600070205080204" pitchFamily="50" charset="-128"/>
                <a:ea typeface="ＭＳ Ｐゴシック" panose="020B0600070205080204" pitchFamily="50" charset="-128"/>
              </a:rPr>
              <a:t>このようなことは、絶対にしないようにしましょう。</a:t>
            </a:r>
            <a:endParaRPr kumimoji="1" lang="en-US" altLang="ja-JP">
              <a:latin typeface="ＭＳ Ｐゴシック" panose="020B0600070205080204" pitchFamily="50" charset="-128"/>
              <a:ea typeface="ＭＳ Ｐゴシック" panose="020B0600070205080204" pitchFamily="50" charset="-128"/>
            </a:endParaRPr>
          </a:p>
          <a:p>
            <a:endParaRPr kumimoji="1" lang="ja-JP" altLang="en-US">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EBE90D69-EE1F-4387-8D93-4C1B019291DA}" type="slidenum">
              <a:rPr kumimoji="1" lang="ja-JP" altLang="en-US" smtClean="0"/>
              <a:t>9</a:t>
            </a:fld>
            <a:endParaRPr kumimoji="1" lang="ja-JP" altLang="en-US"/>
          </a:p>
        </p:txBody>
      </p:sp>
    </p:spTree>
    <p:extLst>
      <p:ext uri="{BB962C8B-B14F-4D97-AF65-F5344CB8AC3E}">
        <p14:creationId xmlns:p14="http://schemas.microsoft.com/office/powerpoint/2010/main" val="39661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500667" cy="2387600"/>
          </a:xfrm>
        </p:spPr>
        <p:txBody>
          <a:bodyPr anchor="b"/>
          <a:lstStyle>
            <a:lvl1pPr algn="ctr">
              <a:defRPr sz="45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685800" y="3602038"/>
            <a:ext cx="750066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Rectangle 2"/>
          <p:cNvSpPr>
            <a:spLocks noChangeArrowheads="1"/>
          </p:cNvSpPr>
          <p:nvPr/>
        </p:nvSpPr>
        <p:spPr bwMode="auto">
          <a:xfrm>
            <a:off x="-1256078" y="-84335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Tree>
    <p:extLst>
      <p:ext uri="{BB962C8B-B14F-4D97-AF65-F5344CB8AC3E}">
        <p14:creationId xmlns:p14="http://schemas.microsoft.com/office/powerpoint/2010/main" val="37788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6311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331511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628650" y="1495425"/>
            <a:ext cx="7886700" cy="5105400"/>
          </a:xfrm>
        </p:spPr>
        <p:txBody>
          <a:bodyPr>
            <a:normAutofit/>
          </a:bodyPr>
          <a:lstStyle>
            <a:lvl1pPr>
              <a:defRPr sz="3000"/>
            </a:lvl1pPr>
            <a:lvl2pPr>
              <a:defRPr sz="2700">
                <a:solidFill>
                  <a:schemeClr val="bg1"/>
                </a:solidFill>
              </a:defRPr>
            </a:lvl2pPr>
            <a:lvl3pPr>
              <a:defRPr sz="2400">
                <a:solidFill>
                  <a:schemeClr val="bg1"/>
                </a:solidFill>
              </a:defRPr>
            </a:lvl3pPr>
            <a:lvl4pPr>
              <a:defRPr sz="2100">
                <a:solidFill>
                  <a:schemeClr val="bg1"/>
                </a:solidFill>
              </a:defRPr>
            </a:lvl4pPr>
            <a:lvl5pPr>
              <a:defRPr sz="2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671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280328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322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78007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1158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989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272646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41580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2"/>
          <p:cNvSpPr>
            <a:spLocks noChangeArrowheads="1"/>
          </p:cNvSpPr>
          <p:nvPr/>
        </p:nvSpPr>
        <p:spPr bwMode="auto">
          <a:xfrm>
            <a:off x="2"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9" name="Rectangle 2"/>
          <p:cNvSpPr>
            <a:spLocks noChangeArrowheads="1"/>
          </p:cNvSpPr>
          <p:nvPr/>
        </p:nvSpPr>
        <p:spPr bwMode="auto">
          <a:xfrm>
            <a:off x="-1042986" y="-154661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Tree>
    <p:extLst>
      <p:ext uri="{BB962C8B-B14F-4D97-AF65-F5344CB8AC3E}">
        <p14:creationId xmlns:p14="http://schemas.microsoft.com/office/powerpoint/2010/main" val="17755994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60764" y="936700"/>
            <a:ext cx="6222473" cy="1717287"/>
          </a:xfrm>
        </p:spPr>
        <p:txBody>
          <a:bodyPr>
            <a:normAutofit/>
          </a:bodyPr>
          <a:lstStyle/>
          <a:p>
            <a:pPr>
              <a:lnSpc>
                <a:spcPct val="100000"/>
              </a:lnSpc>
            </a:pPr>
            <a:r>
              <a:rPr lang="ja-JP" altLang="en-US" sz="6000" smtClean="0">
                <a:latin typeface="+mn-ea"/>
                <a:ea typeface="+mn-ea"/>
              </a:rPr>
              <a:t>不適切な情報発信</a:t>
            </a:r>
            <a:r>
              <a:rPr lang="en-US" altLang="ja-JP" sz="5300" smtClean="0">
                <a:latin typeface="+mn-ea"/>
                <a:ea typeface="+mn-ea"/>
              </a:rPr>
              <a:t/>
            </a:r>
            <a:br>
              <a:rPr lang="en-US" altLang="ja-JP" sz="5300" smtClean="0">
                <a:latin typeface="+mn-ea"/>
                <a:ea typeface="+mn-ea"/>
              </a:rPr>
            </a:br>
            <a:r>
              <a:rPr lang="ja-JP" altLang="en-US" sz="3600" smtClean="0">
                <a:latin typeface="+mn-ea"/>
                <a:ea typeface="+mn-ea"/>
              </a:rPr>
              <a:t>（小学校４～６年）</a:t>
            </a:r>
            <a:endParaRPr lang="ja-JP" altLang="en-US" sz="3001">
              <a:latin typeface="+mn-ea"/>
              <a:ea typeface="+mn-ea"/>
            </a:endParaRPr>
          </a:p>
        </p:txBody>
      </p:sp>
      <p:sp>
        <p:nvSpPr>
          <p:cNvPr id="3" name="テキスト ボックス 2"/>
          <p:cNvSpPr txBox="1"/>
          <p:nvPr/>
        </p:nvSpPr>
        <p:spPr>
          <a:xfrm>
            <a:off x="869796" y="3256157"/>
            <a:ext cx="7404409" cy="3108543"/>
          </a:xfrm>
          <a:prstGeom prst="rect">
            <a:avLst/>
          </a:prstGeom>
          <a:noFill/>
        </p:spPr>
        <p:txBody>
          <a:bodyPr wrap="square" rtlCol="0">
            <a:spAutoFit/>
          </a:bodyPr>
          <a:lstStyle/>
          <a:p>
            <a:pPr>
              <a:lnSpc>
                <a:spcPct val="100000"/>
              </a:lnSpc>
            </a:pPr>
            <a:r>
              <a:rPr kumimoji="1" lang="ja-JP" altLang="en-US" sz="2800">
                <a:latin typeface="ＭＳ ゴシック" panose="020B0609070205080204" pitchFamily="49" charset="-128"/>
                <a:ea typeface="ＭＳ ゴシック" panose="020B0609070205080204" pitchFamily="49" charset="-128"/>
              </a:rPr>
              <a:t>～ねらい～</a:t>
            </a:r>
            <a:endParaRPr kumimoji="1" lang="en-US" altLang="ja-JP" sz="2800">
              <a:latin typeface="ＭＳ ゴシック" panose="020B0609070205080204" pitchFamily="49" charset="-128"/>
              <a:ea typeface="ＭＳ ゴシック" panose="020B0609070205080204" pitchFamily="49" charset="-128"/>
            </a:endParaRPr>
          </a:p>
          <a:p>
            <a:pPr>
              <a:lnSpc>
                <a:spcPct val="100000"/>
              </a:lnSpc>
            </a:pPr>
            <a:r>
              <a:rPr kumimoji="1" lang="ja-JP" altLang="en-US" sz="2800">
                <a:latin typeface="ＭＳ ゴシック" panose="020B0609070205080204" pitchFamily="49" charset="-128"/>
                <a:ea typeface="ＭＳ ゴシック" panose="020B0609070205080204" pitchFamily="49" charset="-128"/>
              </a:rPr>
              <a:t>　</a:t>
            </a:r>
            <a:r>
              <a:rPr kumimoji="1" lang="ja-JP" altLang="en-US" sz="2800" smtClean="0">
                <a:latin typeface="ＭＳ ゴシック" panose="020B0609070205080204" pitchFamily="49" charset="-128"/>
                <a:ea typeface="ＭＳ ゴシック" panose="020B0609070205080204" pitchFamily="49" charset="-128"/>
              </a:rPr>
              <a:t>インターネット上</a:t>
            </a:r>
            <a:r>
              <a:rPr kumimoji="1" lang="ja-JP" altLang="en-US" sz="2800">
                <a:latin typeface="ＭＳ ゴシック" panose="020B0609070205080204" pitchFamily="49" charset="-128"/>
                <a:ea typeface="ＭＳ ゴシック" panose="020B0609070205080204" pitchFamily="49" charset="-128"/>
              </a:rPr>
              <a:t>で不適切な情報を発信することにより</a:t>
            </a:r>
            <a:r>
              <a:rPr kumimoji="1" lang="ja-JP" altLang="en-US" sz="2800" smtClean="0">
                <a:latin typeface="ＭＳ ゴシック" panose="020B0609070205080204" pitchFamily="49" charset="-128"/>
                <a:ea typeface="ＭＳ ゴシック" panose="020B0609070205080204" pitchFamily="49" charset="-128"/>
              </a:rPr>
              <a:t>、思いもしないトラブル</a:t>
            </a:r>
            <a:r>
              <a:rPr kumimoji="1" lang="ja-JP" altLang="en-US" sz="2800">
                <a:latin typeface="ＭＳ ゴシック" panose="020B0609070205080204" pitchFamily="49" charset="-128"/>
                <a:ea typeface="ＭＳ ゴシック" panose="020B0609070205080204" pitchFamily="49" charset="-128"/>
              </a:rPr>
              <a:t>が起こることを理解させる。</a:t>
            </a:r>
            <a:endParaRPr kumimoji="1" lang="en-US" altLang="ja-JP" sz="2800">
              <a:latin typeface="ＭＳ ゴシック" panose="020B0609070205080204" pitchFamily="49" charset="-128"/>
              <a:ea typeface="ＭＳ ゴシック" panose="020B0609070205080204" pitchFamily="49" charset="-128"/>
            </a:endParaRPr>
          </a:p>
          <a:p>
            <a:pPr>
              <a:lnSpc>
                <a:spcPct val="100000"/>
              </a:lnSpc>
            </a:pPr>
            <a:r>
              <a:rPr kumimoji="1" lang="ja-JP" altLang="en-US" sz="2800">
                <a:latin typeface="ＭＳ ゴシック" panose="020B0609070205080204" pitchFamily="49" charset="-128"/>
                <a:ea typeface="ＭＳ ゴシック" panose="020B0609070205080204" pitchFamily="49" charset="-128"/>
              </a:rPr>
              <a:t>　また、自分や相手、周りの人への影響を考え</a:t>
            </a:r>
            <a:r>
              <a:rPr kumimoji="1" lang="ja-JP" altLang="en-US" sz="2800" smtClean="0">
                <a:latin typeface="ＭＳ ゴシック" panose="020B0609070205080204" pitchFamily="49" charset="-128"/>
                <a:ea typeface="ＭＳ ゴシック" panose="020B0609070205080204" pitchFamily="49" charset="-128"/>
              </a:rPr>
              <a:t>、インターネット</a:t>
            </a:r>
            <a:r>
              <a:rPr kumimoji="1" lang="ja-JP" altLang="en-US" sz="2800">
                <a:latin typeface="ＭＳ ゴシック" panose="020B0609070205080204" pitchFamily="49" charset="-128"/>
                <a:ea typeface="ＭＳ ゴシック" panose="020B0609070205080204" pitchFamily="49" charset="-128"/>
              </a:rPr>
              <a:t>を安全に活用する態度を身に付けさせる</a:t>
            </a:r>
            <a:r>
              <a:rPr kumimoji="1" lang="ja-JP" altLang="en-US" sz="2800" smtClean="0">
                <a:latin typeface="ＭＳ ゴシック" panose="020B0609070205080204" pitchFamily="49" charset="-128"/>
                <a:ea typeface="ＭＳ ゴシック" panose="020B0609070205080204" pitchFamily="49" charset="-128"/>
              </a:rPr>
              <a:t>。</a:t>
            </a:r>
            <a:endParaRPr kumimoji="1" lang="en-US" altLang="ja-JP" sz="2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形吹き出し 2"/>
          <p:cNvSpPr/>
          <p:nvPr/>
        </p:nvSpPr>
        <p:spPr>
          <a:xfrm>
            <a:off x="55453" y="821094"/>
            <a:ext cx="1933704" cy="2445724"/>
          </a:xfrm>
          <a:prstGeom prst="cloudCallout">
            <a:avLst>
              <a:gd name="adj1" fmla="val 1364"/>
              <a:gd name="adj2" fmla="val 7397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399706" y="365126"/>
            <a:ext cx="8344589" cy="949771"/>
          </a:xfrm>
        </p:spPr>
        <p:txBody>
          <a:bodyPr>
            <a:noAutofit/>
          </a:bodyPr>
          <a:lstStyle/>
          <a:p>
            <a:r>
              <a:rPr lang="ja-JP" altLang="en-US" smtClean="0"/>
              <a:t>なぜ、軽い気持ちでインターネット上に</a:t>
            </a:r>
            <a:r>
              <a:rPr lang="en-US" altLang="ja-JP" smtClean="0"/>
              <a:t/>
            </a:r>
            <a:br>
              <a:rPr lang="en-US" altLang="ja-JP" smtClean="0"/>
            </a:br>
            <a:r>
              <a:rPr lang="ja-JP" altLang="en-US" smtClean="0"/>
              <a:t>　　　　　　　　　　　　　　　　　　のせてしまうのか</a:t>
            </a:r>
            <a:endParaRPr kumimoji="1" lang="ja-JP" altLang="en-US">
              <a:solidFill>
                <a:srgbClr val="FF0000"/>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10" y="3088802"/>
            <a:ext cx="544023" cy="115204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130" y="3922693"/>
            <a:ext cx="328820" cy="619700"/>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5380" y="3879186"/>
            <a:ext cx="337253" cy="57737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8983" y="3113438"/>
            <a:ext cx="450570" cy="617847"/>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3591" y="4670293"/>
            <a:ext cx="387356" cy="891819"/>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112" y="4220149"/>
            <a:ext cx="650038" cy="1212572"/>
          </a:xfrm>
          <a:prstGeom prst="rect">
            <a:avLst/>
          </a:prstGeom>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3247" y="5024352"/>
            <a:ext cx="462424" cy="585538"/>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28869" y="3334903"/>
            <a:ext cx="514712" cy="1048630"/>
          </a:xfrm>
          <a:prstGeom prst="rect">
            <a:avLst/>
          </a:prstGeom>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6357" y="2473379"/>
            <a:ext cx="393361" cy="645593"/>
          </a:xfrm>
          <a:prstGeom prst="rect">
            <a:avLst/>
          </a:prstGeom>
        </p:spPr>
      </p:pic>
      <p:pic>
        <p:nvPicPr>
          <p:cNvPr id="25" name="図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645" y="1903488"/>
            <a:ext cx="480300" cy="748373"/>
          </a:xfrm>
          <a:prstGeom prst="rect">
            <a:avLst/>
          </a:prstGeom>
        </p:spPr>
      </p:pic>
      <p:pic>
        <p:nvPicPr>
          <p:cNvPr id="26" name="図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85311" y="4627333"/>
            <a:ext cx="484565" cy="678391"/>
          </a:xfrm>
          <a:prstGeom prst="rect">
            <a:avLst/>
          </a:prstGeom>
        </p:spPr>
      </p:pic>
      <p:pic>
        <p:nvPicPr>
          <p:cNvPr id="27" name="図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80464" y="2185890"/>
            <a:ext cx="615464" cy="875201"/>
          </a:xfrm>
          <a:prstGeom prst="rect">
            <a:avLst/>
          </a:prstGeom>
        </p:spPr>
      </p:pic>
      <p:pic>
        <p:nvPicPr>
          <p:cNvPr id="28" name="図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6667" y="2633236"/>
            <a:ext cx="387356" cy="633582"/>
          </a:xfrm>
          <a:prstGeom prst="rect">
            <a:avLst/>
          </a:prstGeom>
        </p:spPr>
      </p:pic>
      <p:pic>
        <p:nvPicPr>
          <p:cNvPr id="29" name="図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49385" y="4858720"/>
            <a:ext cx="548595" cy="809177"/>
          </a:xfrm>
          <a:prstGeom prst="rect">
            <a:avLst/>
          </a:prstGeom>
        </p:spPr>
      </p:pic>
      <p:pic>
        <p:nvPicPr>
          <p:cNvPr id="30" name="図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9820" y="2019304"/>
            <a:ext cx="626893" cy="1479245"/>
          </a:xfrm>
          <a:prstGeom prst="rect">
            <a:avLst/>
          </a:prstGeom>
        </p:spPr>
      </p:pic>
      <p:pic>
        <p:nvPicPr>
          <p:cNvPr id="31" name="図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29749" y="3625238"/>
            <a:ext cx="1053332" cy="861118"/>
          </a:xfrm>
          <a:prstGeom prst="rect">
            <a:avLst/>
          </a:prstGeom>
        </p:spPr>
      </p:pic>
      <p:pic>
        <p:nvPicPr>
          <p:cNvPr id="33" name="図 32"/>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390302" y="1914869"/>
            <a:ext cx="921265" cy="983256"/>
          </a:xfrm>
          <a:prstGeom prst="rect">
            <a:avLst/>
          </a:prstGeom>
        </p:spPr>
      </p:pic>
      <p:pic>
        <p:nvPicPr>
          <p:cNvPr id="35" name="図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9263" y="3161541"/>
            <a:ext cx="375837" cy="628951"/>
          </a:xfrm>
          <a:prstGeom prst="rect">
            <a:avLst/>
          </a:prstGeom>
        </p:spPr>
      </p:pic>
      <p:pic>
        <p:nvPicPr>
          <p:cNvPr id="36" name="図 3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81120" y="3471692"/>
            <a:ext cx="487497" cy="713518"/>
          </a:xfrm>
          <a:prstGeom prst="rect">
            <a:avLst/>
          </a:prstGeom>
        </p:spPr>
      </p:pic>
      <p:sp>
        <p:nvSpPr>
          <p:cNvPr id="44" name="角丸四角形 43"/>
          <p:cNvSpPr/>
          <p:nvPr/>
        </p:nvSpPr>
        <p:spPr>
          <a:xfrm>
            <a:off x="1974774" y="1658728"/>
            <a:ext cx="7169226" cy="4009169"/>
          </a:xfrm>
          <a:prstGeom prst="roundRect">
            <a:avLst>
              <a:gd name="adj" fmla="val 50000"/>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8" name="直線矢印コネクタ 47"/>
          <p:cNvCxnSpPr/>
          <p:nvPr/>
        </p:nvCxnSpPr>
        <p:spPr>
          <a:xfrm flipV="1">
            <a:off x="1388125" y="3988795"/>
            <a:ext cx="611436" cy="3305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47190" y="5692541"/>
            <a:ext cx="8796810" cy="1200329"/>
          </a:xfrm>
          <a:prstGeom prst="rect">
            <a:avLst/>
          </a:prstGeom>
          <a:noFill/>
        </p:spPr>
        <p:txBody>
          <a:bodyPr wrap="square" rtlCol="0">
            <a:spAutoFit/>
          </a:bodyPr>
          <a:lstStyle/>
          <a:p>
            <a:r>
              <a:rPr kumimoji="1" lang="ja-JP" altLang="en-US" sz="3600">
                <a:solidFill>
                  <a:srgbClr val="FF0000"/>
                </a:solidFill>
                <a:latin typeface="+mn-ea"/>
              </a:rPr>
              <a:t>世界中の</a:t>
            </a:r>
            <a:r>
              <a:rPr kumimoji="1" lang="ja-JP" altLang="en-US" sz="3600" smtClean="0">
                <a:solidFill>
                  <a:srgbClr val="FF0000"/>
                </a:solidFill>
                <a:latin typeface="+mn-ea"/>
              </a:rPr>
              <a:t>だれでも見られると考えていない</a:t>
            </a:r>
            <a:endParaRPr kumimoji="1" lang="en-US" altLang="ja-JP" sz="3600" smtClean="0">
              <a:solidFill>
                <a:srgbClr val="FF0000"/>
              </a:solidFill>
              <a:latin typeface="+mn-ea"/>
            </a:endParaRPr>
          </a:p>
          <a:p>
            <a:r>
              <a:rPr kumimoji="1" lang="ja-JP" altLang="en-US" sz="3600">
                <a:solidFill>
                  <a:srgbClr val="FF0000"/>
                </a:solidFill>
                <a:latin typeface="+mn-ea"/>
              </a:rPr>
              <a:t>悪いように使われるとは思っていない</a:t>
            </a:r>
          </a:p>
        </p:txBody>
      </p:sp>
      <p:sp>
        <p:nvSpPr>
          <p:cNvPr id="32" name="角丸四角形 43"/>
          <p:cNvSpPr/>
          <p:nvPr/>
        </p:nvSpPr>
        <p:spPr>
          <a:xfrm>
            <a:off x="2909772" y="2908001"/>
            <a:ext cx="2122182" cy="1863621"/>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34" name="直線矢印コネクタ 33"/>
          <p:cNvCxnSpPr/>
          <p:nvPr/>
        </p:nvCxnSpPr>
        <p:spPr>
          <a:xfrm flipV="1">
            <a:off x="1458845" y="3659097"/>
            <a:ext cx="1330479" cy="1270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図 37"/>
          <p:cNvPicPr>
            <a:picLocks noChangeAspect="1"/>
          </p:cNvPicPr>
          <p:nvPr/>
        </p:nvPicPr>
        <p:blipFill rotWithShape="1">
          <a:blip r:embed="rId22" cstate="print"/>
          <a:srcRect l="60926" t="51797" r="14541" b="13509"/>
          <a:stretch/>
        </p:blipFill>
        <p:spPr>
          <a:xfrm>
            <a:off x="438528" y="1085689"/>
            <a:ext cx="1167554" cy="1804401"/>
          </a:xfrm>
          <a:prstGeom prst="rect">
            <a:avLst/>
          </a:prstGeom>
        </p:spPr>
      </p:pic>
      <p:sp>
        <p:nvSpPr>
          <p:cNvPr id="45" name="正方形/長方形 44"/>
          <p:cNvSpPr/>
          <p:nvPr/>
        </p:nvSpPr>
        <p:spPr>
          <a:xfrm>
            <a:off x="61179" y="4220150"/>
            <a:ext cx="2897280" cy="104703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3200" smtClean="0">
                <a:solidFill>
                  <a:schemeClr val="bg1"/>
                </a:solidFill>
                <a:latin typeface="HGPｺﾞｼｯｸM" panose="020B0600000000000000" pitchFamily="50" charset="-128"/>
                <a:ea typeface="HGPｺﾞｼｯｸM" panose="020B0600000000000000" pitchFamily="50" charset="-128"/>
              </a:rPr>
              <a:t>おもしろい画ぞうを見せるね！</a:t>
            </a:r>
            <a:endParaRPr kumimoji="1" lang="ja-JP" altLang="en-US" sz="320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7156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
                                        <p:tgtEl>
                                          <p:spTgt spid="3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
                                        <p:tgtEl>
                                          <p:spTgt spid="17"/>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300"/>
                                        <p:tgtEl>
                                          <p:spTgt spid="35"/>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
                                        <p:tgtEl>
                                          <p:spTgt spid="11"/>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00"/>
                                        <p:tgtEl>
                                          <p:spTgt spid="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1500"/>
                            </p:stCondLst>
                            <p:childTnLst>
                              <p:par>
                                <p:cTn id="28" presetID="18" presetClass="entr" presetSubtype="3"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strips(upRigh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300"/>
                                        <p:tgtEl>
                                          <p:spTgt spid="24"/>
                                        </p:tgtEl>
                                      </p:cBhvr>
                                    </p:animEffect>
                                  </p:childTnLst>
                                </p:cTn>
                              </p:par>
                            </p:childTnLst>
                          </p:cTn>
                        </p:par>
                        <p:par>
                          <p:cTn id="36" fill="hold">
                            <p:stCondLst>
                              <p:cond delay="3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300"/>
                                        <p:tgtEl>
                                          <p:spTgt spid="33"/>
                                        </p:tgtEl>
                                      </p:cBhvr>
                                    </p:animEffect>
                                  </p:childTnLst>
                                </p:cTn>
                              </p:par>
                            </p:childTnLst>
                          </p:cTn>
                        </p:par>
                        <p:par>
                          <p:cTn id="40" fill="hold">
                            <p:stCondLst>
                              <p:cond delay="6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300"/>
                                        <p:tgtEl>
                                          <p:spTgt spid="25"/>
                                        </p:tgtEl>
                                      </p:cBhvr>
                                    </p:animEffect>
                                  </p:childTnLst>
                                </p:cTn>
                              </p:par>
                            </p:childTnLst>
                          </p:cTn>
                        </p:par>
                        <p:par>
                          <p:cTn id="44" fill="hold">
                            <p:stCondLst>
                              <p:cond delay="9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300"/>
                                        <p:tgtEl>
                                          <p:spTgt spid="28"/>
                                        </p:tgtEl>
                                      </p:cBhvr>
                                    </p:animEffect>
                                  </p:childTnLst>
                                </p:cTn>
                              </p:par>
                            </p:childTnLst>
                          </p:cTn>
                        </p:par>
                        <p:par>
                          <p:cTn id="48" fill="hold">
                            <p:stCondLst>
                              <p:cond delay="12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300"/>
                                        <p:tgtEl>
                                          <p:spTgt spid="20"/>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childTnLst>
                          </p:cTn>
                        </p:par>
                        <p:par>
                          <p:cTn id="56" fill="hold">
                            <p:stCondLst>
                              <p:cond delay="1800"/>
                            </p:stCondLst>
                            <p:childTnLst>
                              <p:par>
                                <p:cTn id="57" presetID="10"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300"/>
                                        <p:tgtEl>
                                          <p:spTgt spid="26"/>
                                        </p:tgtEl>
                                      </p:cBhvr>
                                    </p:animEffect>
                                  </p:childTnLst>
                                </p:cTn>
                              </p:par>
                            </p:childTnLst>
                          </p:cTn>
                        </p:par>
                        <p:par>
                          <p:cTn id="60" fill="hold">
                            <p:stCondLst>
                              <p:cond delay="2100"/>
                            </p:stCondLst>
                            <p:childTnLst>
                              <p:par>
                                <p:cTn id="61" presetID="10" presetClass="entr" presetSubtype="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300"/>
                                        <p:tgtEl>
                                          <p:spTgt spid="29"/>
                                        </p:tgtEl>
                                      </p:cBhvr>
                                    </p:animEffect>
                                  </p:childTnLst>
                                </p:cTn>
                              </p:par>
                            </p:childTnLst>
                          </p:cTn>
                        </p:par>
                        <p:par>
                          <p:cTn id="64" fill="hold">
                            <p:stCondLst>
                              <p:cond delay="2400"/>
                            </p:stCondLst>
                            <p:childTnLst>
                              <p:par>
                                <p:cTn id="65" presetID="10"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300"/>
                                        <p:tgtEl>
                                          <p:spTgt spid="31"/>
                                        </p:tgtEl>
                                      </p:cBhvr>
                                    </p:animEffect>
                                  </p:childTnLst>
                                </p:cTn>
                              </p:par>
                            </p:childTnLst>
                          </p:cTn>
                        </p:par>
                        <p:par>
                          <p:cTn id="68" fill="hold">
                            <p:stCondLst>
                              <p:cond delay="2700"/>
                            </p:stCondLst>
                            <p:childTnLst>
                              <p:par>
                                <p:cTn id="69" presetID="10"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
                                        <p:tgtEl>
                                          <p:spTgt spid="21"/>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300"/>
                                        <p:tgtEl>
                                          <p:spTgt spid="23"/>
                                        </p:tgtEl>
                                      </p:cBhvr>
                                    </p:animEffect>
                                  </p:childTnLst>
                                </p:cTn>
                              </p:par>
                            </p:childTnLst>
                          </p:cTn>
                        </p:par>
                        <p:par>
                          <p:cTn id="76" fill="hold">
                            <p:stCondLst>
                              <p:cond delay="3300"/>
                            </p:stCondLst>
                            <p:childTnLst>
                              <p:par>
                                <p:cTn id="77" presetID="10"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300"/>
                                        <p:tgtEl>
                                          <p:spTgt spid="30"/>
                                        </p:tgtEl>
                                      </p:cBhvr>
                                    </p:animEffect>
                                  </p:childTnLst>
                                </p:cTn>
                              </p:par>
                            </p:childTnLst>
                          </p:cTn>
                        </p:par>
                        <p:par>
                          <p:cTn id="80" fill="hold">
                            <p:stCondLst>
                              <p:cond delay="3600"/>
                            </p:stCondLst>
                            <p:childTnLst>
                              <p:par>
                                <p:cTn id="81" presetID="10"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300"/>
                                        <p:tgtEl>
                                          <p:spTgt spid="27"/>
                                        </p:tgtEl>
                                      </p:cBhvr>
                                    </p:animEffect>
                                  </p:childTnLst>
                                </p:cTn>
                              </p:par>
                            </p:childTnLst>
                          </p:cTn>
                        </p:par>
                        <p:par>
                          <p:cTn id="84" fill="hold">
                            <p:stCondLst>
                              <p:cond delay="3900"/>
                            </p:stCondLst>
                            <p:childTnLst>
                              <p:par>
                                <p:cTn id="85" presetID="1"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par>
                          <p:cTn id="87" fill="hold">
                            <p:stCondLst>
                              <p:cond delay="3900"/>
                            </p:stCondLst>
                            <p:childTnLst>
                              <p:par>
                                <p:cTn id="88" presetID="18" presetClass="entr" presetSubtype="3"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strips(upRight)">
                                      <p:cBhvr>
                                        <p:cTn id="90" dur="500"/>
                                        <p:tgtEl>
                                          <p:spTgt spid="48"/>
                                        </p:tgtEl>
                                      </p:cBhvr>
                                    </p:animEffect>
                                  </p:childTnLst>
                                </p:cTn>
                              </p:par>
                            </p:childTnLst>
                          </p:cTn>
                        </p:par>
                        <p:par>
                          <p:cTn id="91" fill="hold">
                            <p:stCondLst>
                              <p:cond delay="4400"/>
                            </p:stCondLst>
                            <p:childTnLst>
                              <p:par>
                                <p:cTn id="92" presetID="22" presetClass="entr" presetSubtype="8"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24562" y="2543203"/>
            <a:ext cx="977290" cy="1415788"/>
          </a:xfrm>
          <a:prstGeom prst="rect">
            <a:avLst/>
          </a:prstGeom>
        </p:spPr>
      </p:pic>
      <p:pic>
        <p:nvPicPr>
          <p:cNvPr id="47" name="図 7" descr="011_パーツ5.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04322" y="2531437"/>
            <a:ext cx="1192695" cy="16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直線矢印コネクタ 47"/>
          <p:cNvCxnSpPr/>
          <p:nvPr/>
        </p:nvCxnSpPr>
        <p:spPr>
          <a:xfrm>
            <a:off x="1551947" y="3357885"/>
            <a:ext cx="36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3200052" y="3357885"/>
            <a:ext cx="468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4433302" y="2217376"/>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328928" y="1142123"/>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327491" y="2200389"/>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4336815" y="4036070"/>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吹き出し: 角を丸めた四角形 1"/>
          <p:cNvSpPr/>
          <p:nvPr/>
        </p:nvSpPr>
        <p:spPr>
          <a:xfrm>
            <a:off x="468360" y="4980289"/>
            <a:ext cx="4155941" cy="1311965"/>
          </a:xfrm>
          <a:prstGeom prst="wedgeRoundRectCallout">
            <a:avLst>
              <a:gd name="adj1" fmla="val 32502"/>
              <a:gd name="adj2" fmla="val -120905"/>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smtClean="0">
                <a:solidFill>
                  <a:schemeClr val="tx1"/>
                </a:solidFill>
              </a:rPr>
              <a:t>この画</a:t>
            </a:r>
            <a:r>
              <a:rPr kumimoji="1" lang="ja-JP" altLang="en-US" sz="2800" err="1" smtClean="0">
                <a:solidFill>
                  <a:schemeClr val="tx1"/>
                </a:solidFill>
              </a:rPr>
              <a:t>ぞう</a:t>
            </a:r>
            <a:r>
              <a:rPr kumimoji="1" lang="ja-JP" altLang="en-US" sz="2800" smtClean="0">
                <a:solidFill>
                  <a:schemeClr val="tx1"/>
                </a:solidFill>
              </a:rPr>
              <a:t>おもしろいから</a:t>
            </a:r>
            <a:endParaRPr kumimoji="1" lang="en-US" altLang="ja-JP" sz="2800" smtClean="0">
              <a:solidFill>
                <a:schemeClr val="tx1"/>
              </a:solidFill>
            </a:endParaRPr>
          </a:p>
          <a:p>
            <a:pPr algn="ctr"/>
            <a:r>
              <a:rPr kumimoji="1" lang="ja-JP" altLang="en-US" sz="2800" smtClean="0">
                <a:solidFill>
                  <a:schemeClr val="tx1"/>
                </a:solidFill>
              </a:rPr>
              <a:t>２人だけに送ろう</a:t>
            </a:r>
            <a:endParaRPr kumimoji="1" lang="ja-JP" altLang="en-US">
              <a:solidFill>
                <a:schemeClr val="tx1"/>
              </a:solidFill>
            </a:endParaRPr>
          </a:p>
        </p:txBody>
      </p:sp>
      <p:sp>
        <p:nvSpPr>
          <p:cNvPr id="55" name="吹き出し: 角を丸めた四角形 54"/>
          <p:cNvSpPr/>
          <p:nvPr/>
        </p:nvSpPr>
        <p:spPr>
          <a:xfrm>
            <a:off x="286456" y="664445"/>
            <a:ext cx="3381596" cy="1311965"/>
          </a:xfrm>
          <a:prstGeom prst="wedgeRoundRectCallout">
            <a:avLst>
              <a:gd name="adj1" fmla="val -29151"/>
              <a:gd name="adj2" fmla="val 85984"/>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smtClean="0">
                <a:solidFill>
                  <a:schemeClr val="tx1"/>
                </a:solidFill>
              </a:rPr>
              <a:t>おもしろい画ぞうをあなただけにあげる</a:t>
            </a:r>
            <a:endParaRPr kumimoji="1" lang="ja-JP" altLang="en-US">
              <a:solidFill>
                <a:schemeClr val="tx1"/>
              </a:solidFill>
            </a:endParaRPr>
          </a:p>
        </p:txBody>
      </p:sp>
      <p:cxnSp>
        <p:nvCxnSpPr>
          <p:cNvPr id="58" name="直線矢印コネクタ 57"/>
          <p:cNvCxnSpPr/>
          <p:nvPr/>
        </p:nvCxnSpPr>
        <p:spPr>
          <a:xfrm flipV="1">
            <a:off x="6340779" y="4061143"/>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6339342" y="5119409"/>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8339598" y="3478014"/>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8301482" y="4550743"/>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8338161" y="5213207"/>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8336724" y="6271473"/>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8338161" y="1775591"/>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8336724" y="2833857"/>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8338161" y="80432"/>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8336724" y="1138698"/>
            <a:ext cx="468000" cy="32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5" cstate="print"/>
          <a:srcRect l="60926" t="51797" r="14541" b="13509"/>
          <a:stretch/>
        </p:blipFill>
        <p:spPr>
          <a:xfrm>
            <a:off x="1917483" y="2099591"/>
            <a:ext cx="1462663" cy="2260479"/>
          </a:xfrm>
          <a:prstGeom prst="rect">
            <a:avLst/>
          </a:prstGeom>
        </p:spPr>
      </p:pic>
      <p:pic>
        <p:nvPicPr>
          <p:cNvPr id="35" name="図 3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14764" y="3594382"/>
            <a:ext cx="1390253" cy="1349093"/>
          </a:xfrm>
          <a:prstGeom prst="rect">
            <a:avLst/>
          </a:prstGeom>
        </p:spPr>
      </p:pic>
      <p:pic>
        <p:nvPicPr>
          <p:cNvPr id="38" name="図 3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15018" y="1896919"/>
            <a:ext cx="1095375" cy="1460966"/>
          </a:xfrm>
          <a:prstGeom prst="rect">
            <a:avLst/>
          </a:prstGeom>
        </p:spPr>
      </p:pic>
      <p:pic>
        <p:nvPicPr>
          <p:cNvPr id="3" name="図 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003172" y="133901"/>
            <a:ext cx="1039518" cy="1587084"/>
          </a:xfrm>
          <a:prstGeom prst="rect">
            <a:avLst/>
          </a:prstGeom>
        </p:spPr>
      </p:pic>
      <p:pic>
        <p:nvPicPr>
          <p:cNvPr id="5" name="図 4"/>
          <p:cNvPicPr>
            <a:picLocks noChangeAspect="1"/>
          </p:cNvPicPr>
          <p:nvPr/>
        </p:nvPicPr>
        <p:blipFill>
          <a:blip r:embed="rId9"/>
          <a:stretch>
            <a:fillRect/>
          </a:stretch>
        </p:blipFill>
        <p:spPr>
          <a:xfrm>
            <a:off x="337113" y="2700133"/>
            <a:ext cx="1130644" cy="1395209"/>
          </a:xfrm>
          <a:prstGeom prst="rect">
            <a:avLst/>
          </a:prstGeom>
        </p:spPr>
      </p:pic>
      <p:pic>
        <p:nvPicPr>
          <p:cNvPr id="7" name="図 6"/>
          <p:cNvPicPr>
            <a:picLocks noChangeAspect="1"/>
          </p:cNvPicPr>
          <p:nvPr/>
        </p:nvPicPr>
        <p:blipFill>
          <a:blip r:embed="rId10"/>
          <a:stretch>
            <a:fillRect/>
          </a:stretch>
        </p:blipFill>
        <p:spPr>
          <a:xfrm>
            <a:off x="4901302" y="1181153"/>
            <a:ext cx="1281640" cy="1340714"/>
          </a:xfrm>
          <a:prstGeom prst="rect">
            <a:avLst/>
          </a:prstGeom>
        </p:spPr>
      </p:pic>
      <p:pic>
        <p:nvPicPr>
          <p:cNvPr id="11" name="図 10"/>
          <p:cNvPicPr>
            <a:picLocks noChangeAspect="1"/>
          </p:cNvPicPr>
          <p:nvPr/>
        </p:nvPicPr>
        <p:blipFill>
          <a:blip r:embed="rId11"/>
          <a:stretch>
            <a:fillRect/>
          </a:stretch>
        </p:blipFill>
        <p:spPr>
          <a:xfrm>
            <a:off x="4958272" y="3971128"/>
            <a:ext cx="1233260" cy="1411193"/>
          </a:xfrm>
          <a:prstGeom prst="rect">
            <a:avLst/>
          </a:prstGeom>
        </p:spPr>
      </p:pic>
      <p:pic>
        <p:nvPicPr>
          <p:cNvPr id="12" name="図 1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997576" y="5119409"/>
            <a:ext cx="1050710" cy="1439862"/>
          </a:xfrm>
          <a:prstGeom prst="rect">
            <a:avLst/>
          </a:prstGeom>
        </p:spPr>
      </p:pic>
    </p:spTree>
    <p:extLst>
      <p:ext uri="{BB962C8B-B14F-4D97-AF65-F5344CB8AC3E}">
        <p14:creationId xmlns:p14="http://schemas.microsoft.com/office/powerpoint/2010/main" val="230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upRight)">
                                      <p:cBhvr>
                                        <p:cTn id="15" dur="500"/>
                                        <p:tgtEl>
                                          <p:spTgt spid="48"/>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strips(upRight)">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2" y="694037"/>
            <a:ext cx="6263808" cy="6356468"/>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8000" y="1188000"/>
            <a:ext cx="5372212" cy="5400000"/>
          </a:xfrm>
          <a:prstGeom prst="rect">
            <a:avLst/>
          </a:prstGeom>
        </p:spPr>
      </p:pic>
      <p:sp>
        <p:nvSpPr>
          <p:cNvPr id="7" name="テキスト ボックス 6"/>
          <p:cNvSpPr txBox="1"/>
          <p:nvPr/>
        </p:nvSpPr>
        <p:spPr>
          <a:xfrm>
            <a:off x="4784436" y="1690689"/>
            <a:ext cx="4058017" cy="523220"/>
          </a:xfrm>
          <a:prstGeom prst="rect">
            <a:avLst/>
          </a:prstGeom>
          <a:noFill/>
        </p:spPr>
        <p:txBody>
          <a:bodyPr wrap="square" rtlCol="0">
            <a:spAutoFit/>
          </a:bodyPr>
          <a:lstStyle/>
          <a:p>
            <a:pPr algn="just"/>
            <a:endParaRPr kumimoji="1" lang="en-US" altLang="ja-JP" sz="2800"/>
          </a:p>
        </p:txBody>
      </p:sp>
      <p:sp>
        <p:nvSpPr>
          <p:cNvPr id="8" name="タイトル 22"/>
          <p:cNvSpPr txBox="1">
            <a:spLocks/>
          </p:cNvSpPr>
          <p:nvPr/>
        </p:nvSpPr>
        <p:spPr>
          <a:xfrm>
            <a:off x="244979" y="127000"/>
            <a:ext cx="3602720" cy="1987249"/>
          </a:xfrm>
          <a:prstGeom prst="rect">
            <a:avLst/>
          </a:prstGeom>
        </p:spPr>
        <p:txBody>
          <a:bodyPr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3600" smtClean="0">
                <a:latin typeface="+mj-ea"/>
              </a:rPr>
              <a:t>この場面のどこが問題でしょうか？</a:t>
            </a:r>
            <a:endParaRPr lang="en-US" altLang="ja-JP" sz="3600">
              <a:latin typeface="+mj-ea"/>
            </a:endParaRPr>
          </a:p>
        </p:txBody>
      </p:sp>
      <p:sp>
        <p:nvSpPr>
          <p:cNvPr id="22" name="二等辺三角形 21"/>
          <p:cNvSpPr/>
          <p:nvPr/>
        </p:nvSpPr>
        <p:spPr>
          <a:xfrm rot="14324406">
            <a:off x="3988556" y="3455827"/>
            <a:ext cx="1184979" cy="1073995"/>
          </a:xfrm>
          <a:prstGeom prst="triangle">
            <a:avLst/>
          </a:prstGeom>
          <a:gradFill>
            <a:gsLst>
              <a:gs pos="0">
                <a:schemeClr val="accent1">
                  <a:lumMod val="5000"/>
                  <a:lumOff val="95000"/>
                </a:schemeClr>
              </a:gs>
              <a:gs pos="79000">
                <a:srgbClr val="FEB5F4"/>
              </a:gs>
            </a:gsLst>
            <a:lin ang="5400000" scaled="1"/>
          </a:gra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smtClean="0"/>
          </a:p>
        </p:txBody>
      </p:sp>
      <p:sp>
        <p:nvSpPr>
          <p:cNvPr id="6" name="正方形/長方形 5"/>
          <p:cNvSpPr/>
          <p:nvPr/>
        </p:nvSpPr>
        <p:spPr>
          <a:xfrm>
            <a:off x="4696226" y="162657"/>
            <a:ext cx="4359564" cy="4092820"/>
          </a:xfrm>
          <a:prstGeom prst="rect">
            <a:avLst/>
          </a:prstGeom>
          <a:solidFill>
            <a:srgbClr val="FEB5F4"/>
          </a:solidFill>
        </p:spPr>
        <p:style>
          <a:lnRef idx="1">
            <a:schemeClr val="accent2"/>
          </a:lnRef>
          <a:fillRef idx="2">
            <a:schemeClr val="accent2"/>
          </a:fillRef>
          <a:effectRef idx="1">
            <a:schemeClr val="accent2"/>
          </a:effectRef>
          <a:fontRef idx="minor">
            <a:schemeClr val="dk1"/>
          </a:fontRef>
        </p:style>
        <p:txBody>
          <a:bodyPr rtlCol="0" anchor="t" anchorCtr="0"/>
          <a:lstStyle/>
          <a:p>
            <a:r>
              <a:rPr kumimoji="1" lang="ja-JP" altLang="en-US" sz="3200" smtClean="0"/>
              <a:t>💛れんあいうらない💛</a:t>
            </a:r>
            <a:endParaRPr kumimoji="1" lang="en-US" altLang="ja-JP" sz="3200" smtClean="0"/>
          </a:p>
          <a:p>
            <a:endParaRPr kumimoji="1" lang="en-US" altLang="ja-JP" sz="3200" smtClean="0"/>
          </a:p>
          <a:p>
            <a:r>
              <a:rPr kumimoji="1" lang="ja-JP" altLang="en-US" sz="3200" smtClean="0"/>
              <a:t>あなたの名前</a:t>
            </a:r>
            <a:endParaRPr kumimoji="1" lang="en-US" altLang="ja-JP" sz="3200" smtClean="0"/>
          </a:p>
          <a:p>
            <a:r>
              <a:rPr kumimoji="1" lang="ja-JP" altLang="en-US" sz="3200" smtClean="0"/>
              <a:t>好きな人の名前</a:t>
            </a:r>
            <a:endParaRPr kumimoji="1" lang="en-US" altLang="ja-JP" sz="3200" smtClean="0"/>
          </a:p>
          <a:p>
            <a:r>
              <a:rPr kumimoji="1" lang="ja-JP" altLang="en-US" sz="3200" smtClean="0"/>
              <a:t>あなたの生年月日</a:t>
            </a:r>
            <a:endParaRPr kumimoji="1" lang="en-US" altLang="ja-JP" sz="3200" smtClean="0"/>
          </a:p>
          <a:p>
            <a:r>
              <a:rPr kumimoji="1" lang="ja-JP" altLang="en-US" sz="3200" smtClean="0"/>
              <a:t>あなたの電話番号</a:t>
            </a:r>
            <a:endParaRPr kumimoji="1" lang="en-US" altLang="ja-JP" sz="3200" smtClean="0"/>
          </a:p>
          <a:p>
            <a:r>
              <a:rPr kumimoji="1" lang="ja-JP" altLang="en-US" sz="3200" smtClean="0"/>
              <a:t>あなたの住所</a:t>
            </a:r>
            <a:endParaRPr kumimoji="1" lang="en-US" altLang="ja-JP" sz="3200" smtClean="0"/>
          </a:p>
        </p:txBody>
      </p:sp>
      <p:sp>
        <p:nvSpPr>
          <p:cNvPr id="14" name="正方形/長方形 13"/>
          <p:cNvSpPr/>
          <p:nvPr/>
        </p:nvSpPr>
        <p:spPr>
          <a:xfrm>
            <a:off x="7956000" y="1692000"/>
            <a:ext cx="1116000" cy="432000"/>
          </a:xfrm>
          <a:prstGeom prst="rect">
            <a:avLst/>
          </a:prstGeom>
          <a:solidFill>
            <a:schemeClr val="bg1"/>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tx1"/>
                </a:solidFill>
              </a:rPr>
              <a:t>栃木　太</a:t>
            </a:r>
            <a:endParaRPr kumimoji="1" lang="ja-JP" altLang="en-US">
              <a:solidFill>
                <a:schemeClr val="tx1"/>
              </a:solidFill>
            </a:endParaRPr>
          </a:p>
        </p:txBody>
      </p:sp>
      <p:sp>
        <p:nvSpPr>
          <p:cNvPr id="15" name="正方形/長方形 14"/>
          <p:cNvSpPr/>
          <p:nvPr/>
        </p:nvSpPr>
        <p:spPr>
          <a:xfrm>
            <a:off x="7956000" y="2196000"/>
            <a:ext cx="1116000" cy="432000"/>
          </a:xfrm>
          <a:prstGeom prst="rect">
            <a:avLst/>
          </a:prstGeom>
          <a:solidFill>
            <a:schemeClr val="bg1"/>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8</a:t>
            </a:r>
            <a:r>
              <a:rPr kumimoji="1" lang="ja-JP" altLang="en-US" smtClean="0">
                <a:solidFill>
                  <a:schemeClr val="tx1"/>
                </a:solidFill>
              </a:rPr>
              <a:t>月○日</a:t>
            </a:r>
            <a:endParaRPr kumimoji="1" lang="ja-JP" altLang="en-US">
              <a:solidFill>
                <a:schemeClr val="tx1"/>
              </a:solidFill>
            </a:endParaRPr>
          </a:p>
        </p:txBody>
      </p:sp>
      <p:sp>
        <p:nvSpPr>
          <p:cNvPr id="16" name="正方形/長方形 15"/>
          <p:cNvSpPr/>
          <p:nvPr/>
        </p:nvSpPr>
        <p:spPr>
          <a:xfrm>
            <a:off x="7956000" y="1152000"/>
            <a:ext cx="1116000" cy="432000"/>
          </a:xfrm>
          <a:prstGeom prst="rect">
            <a:avLst/>
          </a:prstGeom>
          <a:solidFill>
            <a:schemeClr val="bg1"/>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tx1"/>
                </a:solidFill>
              </a:rPr>
              <a:t>山田　花</a:t>
            </a:r>
            <a:endParaRPr kumimoji="1" lang="ja-JP" altLang="en-US">
              <a:solidFill>
                <a:schemeClr val="tx1"/>
              </a:solidFill>
            </a:endParaRPr>
          </a:p>
        </p:txBody>
      </p:sp>
      <p:sp>
        <p:nvSpPr>
          <p:cNvPr id="17" name="正方形/長方形 16"/>
          <p:cNvSpPr/>
          <p:nvPr/>
        </p:nvSpPr>
        <p:spPr>
          <a:xfrm>
            <a:off x="7956000" y="2700000"/>
            <a:ext cx="1116000" cy="432000"/>
          </a:xfrm>
          <a:prstGeom prst="rect">
            <a:avLst/>
          </a:prstGeom>
          <a:solidFill>
            <a:schemeClr val="bg1"/>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028-6</a:t>
            </a:r>
            <a:r>
              <a:rPr kumimoji="1" lang="ja-JP" altLang="en-US" smtClean="0">
                <a:solidFill>
                  <a:schemeClr val="tx1"/>
                </a:solidFill>
              </a:rPr>
              <a:t>○</a:t>
            </a:r>
            <a:endParaRPr kumimoji="1" lang="ja-JP" altLang="en-US">
              <a:solidFill>
                <a:schemeClr val="tx1"/>
              </a:solidFill>
            </a:endParaRPr>
          </a:p>
        </p:txBody>
      </p:sp>
      <p:sp>
        <p:nvSpPr>
          <p:cNvPr id="23" name="正方形/長方形 22"/>
          <p:cNvSpPr/>
          <p:nvPr/>
        </p:nvSpPr>
        <p:spPr>
          <a:xfrm>
            <a:off x="7956000" y="3204000"/>
            <a:ext cx="1116000" cy="432000"/>
          </a:xfrm>
          <a:prstGeom prst="rect">
            <a:avLst/>
          </a:prstGeom>
          <a:solidFill>
            <a:schemeClr val="bg1"/>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028-6</a:t>
            </a:r>
            <a:r>
              <a:rPr kumimoji="1" lang="ja-JP" altLang="en-US" smtClean="0">
                <a:solidFill>
                  <a:schemeClr val="tx1"/>
                </a:solidFill>
              </a:rPr>
              <a:t>○</a:t>
            </a:r>
            <a:endParaRPr kumimoji="1" lang="ja-JP" altLang="en-US">
              <a:solidFill>
                <a:schemeClr val="tx1"/>
              </a:solidFill>
            </a:endParaRPr>
          </a:p>
        </p:txBody>
      </p:sp>
      <p:sp>
        <p:nvSpPr>
          <p:cNvPr id="19" name="正方形/長方形 18"/>
          <p:cNvSpPr/>
          <p:nvPr/>
        </p:nvSpPr>
        <p:spPr>
          <a:xfrm>
            <a:off x="8842453" y="167394"/>
            <a:ext cx="328516" cy="4088083"/>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smtClean="0"/>
          </a:p>
        </p:txBody>
      </p:sp>
      <p:cxnSp>
        <p:nvCxnSpPr>
          <p:cNvPr id="21" name="直線コネクタ 20"/>
          <p:cNvCxnSpPr/>
          <p:nvPr/>
        </p:nvCxnSpPr>
        <p:spPr>
          <a:xfrm>
            <a:off x="8842453" y="162658"/>
            <a:ext cx="0" cy="40928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462431" y="3774966"/>
            <a:ext cx="1060613" cy="405178"/>
          </a:xfrm>
          <a:prstGeom prst="rect">
            <a:avLst/>
          </a:prstGeom>
          <a:solidFill>
            <a:schemeClr val="bg1">
              <a:lumMod val="75000"/>
            </a:schemeClr>
          </a:solidFill>
          <a:ln>
            <a:solidFill>
              <a:schemeClr val="tx1"/>
            </a:solidFill>
          </a:ln>
          <a:scene3d>
            <a:camera prst="orthographicFront"/>
            <a:lightRig rig="flood" dir="t"/>
          </a:scene3d>
          <a:sp3d prstMaterial="matte">
            <a:bevelT w="196850" h="120650" prst="coolSlant"/>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smtClean="0"/>
              <a:t>開始</a:t>
            </a:r>
            <a:endParaRPr kumimoji="1" lang="ja-JP" altLang="en-US" sz="3200" smtClean="0"/>
          </a:p>
        </p:txBody>
      </p:sp>
      <p:sp>
        <p:nvSpPr>
          <p:cNvPr id="27" name="下矢印 26"/>
          <p:cNvSpPr/>
          <p:nvPr/>
        </p:nvSpPr>
        <p:spPr>
          <a:xfrm rot="8892818">
            <a:off x="7283469" y="3998749"/>
            <a:ext cx="367199" cy="726831"/>
          </a:xfrm>
          <a:prstGeom prst="downArrow">
            <a:avLst>
              <a:gd name="adj1" fmla="val 44737"/>
              <a:gd name="adj2" fmla="val 114903"/>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smtClean="0"/>
          </a:p>
        </p:txBody>
      </p:sp>
    </p:spTree>
    <p:extLst>
      <p:ext uri="{BB962C8B-B14F-4D97-AF65-F5344CB8AC3E}">
        <p14:creationId xmlns:p14="http://schemas.microsoft.com/office/powerpoint/2010/main" val="79226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smtClean="0"/>
              <a:t>どこが問題だったかな？</a:t>
            </a:r>
            <a:endParaRPr kumimoji="1" lang="ja-JP" altLang="en-US" sz="4000"/>
          </a:p>
        </p:txBody>
      </p:sp>
      <p:sp>
        <p:nvSpPr>
          <p:cNvPr id="5" name="コンテンツ プレースホルダー 5"/>
          <p:cNvSpPr txBox="1">
            <a:spLocks/>
          </p:cNvSpPr>
          <p:nvPr/>
        </p:nvSpPr>
        <p:spPr>
          <a:xfrm>
            <a:off x="628649" y="1335794"/>
            <a:ext cx="8273303" cy="78884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a:t>自分の名前や住所</a:t>
            </a:r>
            <a:r>
              <a:rPr lang="ja-JP" altLang="en-US" sz="4000" smtClean="0"/>
              <a:t>を書きこもうとした</a:t>
            </a:r>
            <a:endParaRPr lang="en-US" altLang="ja-JP" sz="4000"/>
          </a:p>
        </p:txBody>
      </p:sp>
      <p:sp>
        <p:nvSpPr>
          <p:cNvPr id="6" name="コンテンツ プレースホルダー 5"/>
          <p:cNvSpPr txBox="1">
            <a:spLocks/>
          </p:cNvSpPr>
          <p:nvPr/>
        </p:nvSpPr>
        <p:spPr>
          <a:xfrm>
            <a:off x="628649" y="5205676"/>
            <a:ext cx="8273303" cy="11951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smtClean="0"/>
              <a:t>このじょうほうが、悪いように使われるかもしれない</a:t>
            </a:r>
            <a:endParaRPr lang="ja-JP" altLang="en-US" sz="4000"/>
          </a:p>
        </p:txBody>
      </p:sp>
      <p:sp>
        <p:nvSpPr>
          <p:cNvPr id="7" name="下矢印 6"/>
          <p:cNvSpPr/>
          <p:nvPr/>
        </p:nvSpPr>
        <p:spPr>
          <a:xfrm>
            <a:off x="4055596" y="2277108"/>
            <a:ext cx="1419408" cy="636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5"/>
          <p:cNvSpPr txBox="1">
            <a:spLocks/>
          </p:cNvSpPr>
          <p:nvPr/>
        </p:nvSpPr>
        <p:spPr>
          <a:xfrm>
            <a:off x="628649" y="3065949"/>
            <a:ext cx="8273303" cy="11984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smtClean="0"/>
              <a:t>自分の</a:t>
            </a:r>
            <a:r>
              <a:rPr lang="ja-JP" altLang="en-US" sz="4000" err="1" smtClean="0"/>
              <a:t>こじん</a:t>
            </a:r>
            <a:r>
              <a:rPr lang="ja-JP" altLang="en-US" sz="4000" smtClean="0"/>
              <a:t>じょうほうがいろいろ</a:t>
            </a:r>
            <a:r>
              <a:rPr lang="ja-JP" altLang="en-US" sz="4000"/>
              <a:t>な</a:t>
            </a:r>
            <a:r>
              <a:rPr lang="ja-JP" altLang="en-US" sz="4000" smtClean="0"/>
              <a:t>人につたわってしまう</a:t>
            </a:r>
            <a:endParaRPr lang="ja-JP" altLang="en-US" sz="4000"/>
          </a:p>
        </p:txBody>
      </p:sp>
      <p:sp>
        <p:nvSpPr>
          <p:cNvPr id="11" name="下矢印 10"/>
          <p:cNvSpPr/>
          <p:nvPr/>
        </p:nvSpPr>
        <p:spPr>
          <a:xfrm>
            <a:off x="4055596" y="4416835"/>
            <a:ext cx="1419408" cy="636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46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636" y="235365"/>
            <a:ext cx="1671638" cy="763905"/>
          </a:xfrm>
        </p:spPr>
        <p:txBody>
          <a:bodyPr>
            <a:noAutofit/>
          </a:bodyPr>
          <a:lstStyle/>
          <a:p>
            <a:pPr algn="ctr"/>
            <a:r>
              <a:rPr kumimoji="1" lang="ja-JP" altLang="en-US" sz="4400" smtClean="0"/>
              <a:t>まとめ</a:t>
            </a:r>
            <a:endParaRPr kumimoji="1" lang="ja-JP" altLang="en-US" sz="4400"/>
          </a:p>
        </p:txBody>
      </p:sp>
      <p:sp>
        <p:nvSpPr>
          <p:cNvPr id="3" name="コンテンツ プレースホルダー 2"/>
          <p:cNvSpPr>
            <a:spLocks noGrp="1"/>
          </p:cNvSpPr>
          <p:nvPr>
            <p:ph idx="1"/>
          </p:nvPr>
        </p:nvSpPr>
        <p:spPr>
          <a:xfrm>
            <a:off x="628650" y="1108955"/>
            <a:ext cx="7886700" cy="4107380"/>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nSpc>
                <a:spcPct val="100000"/>
              </a:lnSpc>
              <a:spcBef>
                <a:spcPts val="600"/>
              </a:spcBef>
              <a:spcAft>
                <a:spcPts val="600"/>
              </a:spcAft>
            </a:pPr>
            <a:r>
              <a:rPr lang="ja-JP" altLang="en-US" sz="3200" smtClean="0">
                <a:solidFill>
                  <a:schemeClr val="tx1"/>
                </a:solidFill>
                <a:latin typeface="+mn-ea"/>
              </a:rPr>
              <a:t>インターネット上にのせたじょうほうは、世界中</a:t>
            </a:r>
            <a:r>
              <a:rPr lang="ja-JP" altLang="en-US" sz="3200">
                <a:solidFill>
                  <a:schemeClr val="tx1"/>
                </a:solidFill>
                <a:latin typeface="+mn-ea"/>
              </a:rPr>
              <a:t>のだれでも見ることができる</a:t>
            </a:r>
            <a:endParaRPr lang="en-US" altLang="ja-JP" sz="3200" dirty="0">
              <a:solidFill>
                <a:schemeClr val="tx1"/>
              </a:solidFill>
              <a:latin typeface="+mn-ea"/>
            </a:endParaRPr>
          </a:p>
          <a:p>
            <a:pPr>
              <a:lnSpc>
                <a:spcPct val="100000"/>
              </a:lnSpc>
              <a:spcBef>
                <a:spcPts val="600"/>
              </a:spcBef>
              <a:spcAft>
                <a:spcPts val="600"/>
              </a:spcAft>
            </a:pPr>
            <a:r>
              <a:rPr lang="ja-JP" altLang="en-US" sz="3200" dirty="0">
                <a:solidFill>
                  <a:schemeClr val="tx1"/>
                </a:solidFill>
                <a:latin typeface="+mn-ea"/>
              </a:rPr>
              <a:t>他人にコピーされ、だれでも見ることのできる場所にのせられると、すぐに世界中に広まる</a:t>
            </a:r>
            <a:endParaRPr lang="en-US" altLang="ja-JP" sz="3200" dirty="0">
              <a:solidFill>
                <a:schemeClr val="tx1"/>
              </a:solidFill>
              <a:latin typeface="+mn-ea"/>
            </a:endParaRPr>
          </a:p>
          <a:p>
            <a:pPr>
              <a:lnSpc>
                <a:spcPct val="100000"/>
              </a:lnSpc>
              <a:spcBef>
                <a:spcPts val="600"/>
              </a:spcBef>
              <a:spcAft>
                <a:spcPts val="600"/>
              </a:spcAft>
            </a:pPr>
            <a:r>
              <a:rPr lang="ja-JP" altLang="en-US" sz="3200" dirty="0">
                <a:solidFill>
                  <a:schemeClr val="tx1"/>
                </a:solidFill>
                <a:latin typeface="+mn-ea"/>
              </a:rPr>
              <a:t>一度広まったじょうほうは、すべてを消すことは</a:t>
            </a:r>
            <a:r>
              <a:rPr lang="ja-JP" altLang="en-US" sz="3200" dirty="0" smtClean="0">
                <a:solidFill>
                  <a:schemeClr val="tx1"/>
                </a:solidFill>
                <a:latin typeface="+mn-ea"/>
              </a:rPr>
              <a:t>できない</a:t>
            </a:r>
            <a:endParaRPr lang="en-US" altLang="ja-JP" sz="3200" dirty="0">
              <a:solidFill>
                <a:schemeClr val="tx1"/>
              </a:solidFill>
              <a:latin typeface="+mn-ea"/>
            </a:endParaRPr>
          </a:p>
        </p:txBody>
      </p:sp>
      <p:sp>
        <p:nvSpPr>
          <p:cNvPr id="6" name="コンテンツ プレースホルダー 2"/>
          <p:cNvSpPr txBox="1">
            <a:spLocks/>
          </p:cNvSpPr>
          <p:nvPr/>
        </p:nvSpPr>
        <p:spPr>
          <a:xfrm>
            <a:off x="628650" y="5398333"/>
            <a:ext cx="7886700" cy="1321338"/>
          </a:xfrm>
          <a:prstGeom prst="roundRect">
            <a:avLst/>
          </a:prstGeom>
          <a:solidFill>
            <a:srgbClr val="BDD7EE"/>
          </a:solidFill>
          <a:ln>
            <a:solidFill>
              <a:srgbClr val="507E32"/>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7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600"/>
              </a:spcBef>
              <a:spcAft>
                <a:spcPts val="600"/>
              </a:spcAft>
            </a:pPr>
            <a:r>
              <a:rPr lang="ja-JP" altLang="en-US" sz="3200" smtClean="0">
                <a:latin typeface="+mn-ea"/>
              </a:rPr>
              <a:t>自分や他人のじょうほう（名前や写真など）をぜったいにのせない</a:t>
            </a:r>
            <a:endParaRPr lang="en-US" altLang="ja-JP" sz="3200" smtClean="0">
              <a:latin typeface="+mn-ea"/>
            </a:endParaRPr>
          </a:p>
          <a:p>
            <a:pPr>
              <a:lnSpc>
                <a:spcPct val="100000"/>
              </a:lnSpc>
              <a:spcBef>
                <a:spcPts val="600"/>
              </a:spcBef>
              <a:spcAft>
                <a:spcPts val="600"/>
              </a:spcAft>
            </a:pPr>
            <a:endParaRPr lang="en-US" altLang="ja-JP" sz="3200" smtClean="0">
              <a:latin typeface="+mn-ea"/>
            </a:endParaRPr>
          </a:p>
          <a:p>
            <a:pPr>
              <a:lnSpc>
                <a:spcPct val="100000"/>
              </a:lnSpc>
              <a:spcBef>
                <a:spcPts val="600"/>
              </a:spcBef>
              <a:spcAft>
                <a:spcPts val="600"/>
              </a:spcAft>
            </a:pPr>
            <a:endParaRPr lang="en-US" altLang="ja-JP" sz="3200">
              <a:latin typeface="+mn-ea"/>
            </a:endParaRPr>
          </a:p>
        </p:txBody>
      </p:sp>
    </p:spTree>
    <p:extLst>
      <p:ext uri="{BB962C8B-B14F-4D97-AF65-F5344CB8AC3E}">
        <p14:creationId xmlns:p14="http://schemas.microsoft.com/office/powerpoint/2010/main" val="28272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500"/>
                                        <p:tgtEl>
                                          <p:spTgt spid="6">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60000">
            <a:off x="51229" y="832762"/>
            <a:ext cx="8883756" cy="5948170"/>
          </a:xfrm>
          <a:prstGeom prst="rect">
            <a:avLst/>
          </a:prstGeom>
        </p:spPr>
      </p:pic>
      <p:sp>
        <p:nvSpPr>
          <p:cNvPr id="3" name="テキスト ボックス 2"/>
          <p:cNvSpPr txBox="1"/>
          <p:nvPr/>
        </p:nvSpPr>
        <p:spPr>
          <a:xfrm>
            <a:off x="4023358" y="1907176"/>
            <a:ext cx="2625634" cy="461665"/>
          </a:xfrm>
          <a:prstGeom prst="rect">
            <a:avLst/>
          </a:prstGeom>
          <a:noFill/>
        </p:spPr>
        <p:txBody>
          <a:bodyPr wrap="square" rtlCol="0">
            <a:spAutoFit/>
          </a:bodyPr>
          <a:lstStyle/>
          <a:p>
            <a:r>
              <a:rPr kumimoji="1" lang="ja-JP" altLang="en-US" sz="2400" smtClean="0"/>
              <a:t>こんにちは</a:t>
            </a:r>
            <a:endParaRPr kumimoji="1" lang="ja-JP" altLang="en-US" sz="2400"/>
          </a:p>
        </p:txBody>
      </p:sp>
      <p:sp>
        <p:nvSpPr>
          <p:cNvPr id="6" name="テキスト ボックス 5"/>
          <p:cNvSpPr txBox="1"/>
          <p:nvPr/>
        </p:nvSpPr>
        <p:spPr>
          <a:xfrm>
            <a:off x="4023358" y="3086967"/>
            <a:ext cx="2847703" cy="461665"/>
          </a:xfrm>
          <a:prstGeom prst="rect">
            <a:avLst/>
          </a:prstGeom>
          <a:noFill/>
        </p:spPr>
        <p:txBody>
          <a:bodyPr wrap="square" rtlCol="0">
            <a:spAutoFit/>
          </a:bodyPr>
          <a:lstStyle/>
          <a:p>
            <a:r>
              <a:rPr kumimoji="1" lang="ja-JP" altLang="en-US" sz="2400" smtClean="0"/>
              <a:t>レベル上がった？</a:t>
            </a:r>
            <a:endParaRPr kumimoji="1" lang="ja-JP" altLang="en-US" sz="2400"/>
          </a:p>
        </p:txBody>
      </p:sp>
      <p:sp>
        <p:nvSpPr>
          <p:cNvPr id="7" name="テキスト ボックス 6"/>
          <p:cNvSpPr txBox="1"/>
          <p:nvPr/>
        </p:nvSpPr>
        <p:spPr>
          <a:xfrm>
            <a:off x="4023358" y="4345136"/>
            <a:ext cx="2625634" cy="461665"/>
          </a:xfrm>
          <a:prstGeom prst="rect">
            <a:avLst/>
          </a:prstGeom>
          <a:noFill/>
        </p:spPr>
        <p:txBody>
          <a:bodyPr wrap="square" rtlCol="0">
            <a:spAutoFit/>
          </a:bodyPr>
          <a:lstStyle/>
          <a:p>
            <a:r>
              <a:rPr kumimoji="1" lang="ja-JP" altLang="en-US" sz="2400" smtClean="0"/>
              <a:t>今日も○時に集合</a:t>
            </a:r>
            <a:endParaRPr kumimoji="1" lang="ja-JP" altLang="en-US" sz="2400"/>
          </a:p>
        </p:txBody>
      </p:sp>
      <p:sp>
        <p:nvSpPr>
          <p:cNvPr id="8" name="テキスト ボックス 7"/>
          <p:cNvSpPr txBox="1"/>
          <p:nvPr/>
        </p:nvSpPr>
        <p:spPr>
          <a:xfrm>
            <a:off x="4023358" y="5608577"/>
            <a:ext cx="2704013" cy="461665"/>
          </a:xfrm>
          <a:prstGeom prst="rect">
            <a:avLst/>
          </a:prstGeom>
          <a:noFill/>
        </p:spPr>
        <p:txBody>
          <a:bodyPr wrap="square" rtlCol="0">
            <a:spAutoFit/>
          </a:bodyPr>
          <a:lstStyle/>
          <a:p>
            <a:r>
              <a:rPr kumimoji="1" lang="ja-JP" altLang="en-US" sz="2400" smtClean="0"/>
              <a:t>今日こそクリアだ！</a:t>
            </a:r>
            <a:endParaRPr kumimoji="1" lang="ja-JP" altLang="en-US" sz="2400"/>
          </a:p>
        </p:txBody>
      </p:sp>
      <p:sp>
        <p:nvSpPr>
          <p:cNvPr id="2" name="タイトル 1"/>
          <p:cNvSpPr>
            <a:spLocks noGrp="1"/>
          </p:cNvSpPr>
          <p:nvPr>
            <p:ph type="title"/>
          </p:nvPr>
        </p:nvSpPr>
        <p:spPr>
          <a:xfrm>
            <a:off x="547895" y="365127"/>
            <a:ext cx="8048211" cy="779462"/>
          </a:xfrm>
        </p:spPr>
        <p:txBody>
          <a:bodyPr>
            <a:noAutofit/>
          </a:bodyPr>
          <a:lstStyle/>
          <a:p>
            <a:r>
              <a:rPr kumimoji="1" lang="ja-JP" altLang="en-US" sz="3600"/>
              <a:t>このような画面を見たことはありますか？</a:t>
            </a:r>
          </a:p>
        </p:txBody>
      </p:sp>
    </p:spTree>
    <p:extLst>
      <p:ext uri="{BB962C8B-B14F-4D97-AF65-F5344CB8AC3E}">
        <p14:creationId xmlns:p14="http://schemas.microsoft.com/office/powerpoint/2010/main" val="129116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6562" y="1595337"/>
            <a:ext cx="9144000" cy="4747098"/>
            <a:chOff x="-4080218" y="368429"/>
            <a:chExt cx="17414102" cy="7826048"/>
          </a:xfrm>
        </p:grpSpPr>
        <p:pic>
          <p:nvPicPr>
            <p:cNvPr id="7" name="Picture 35"/>
            <p:cNvPicPr>
              <a:picLocks noChangeAspect="1" noChangeArrowheads="1"/>
            </p:cNvPicPr>
            <p:nvPr/>
          </p:nvPicPr>
          <p:blipFill>
            <a:blip r:embed="rId3" cstate="print"/>
            <a:srcRect/>
            <a:stretch>
              <a:fillRect/>
            </a:stretch>
          </p:blipFill>
          <p:spPr bwMode="auto">
            <a:xfrm>
              <a:off x="-4080218" y="368429"/>
              <a:ext cx="17414102" cy="7826048"/>
            </a:xfrm>
            <a:prstGeom prst="rect">
              <a:avLst/>
            </a:prstGeom>
            <a:noFill/>
            <a:ln w="9525">
              <a:noFill/>
              <a:miter lim="800000"/>
              <a:headEnd/>
              <a:tailEnd/>
            </a:ln>
          </p:spPr>
        </p:pic>
        <p:sp>
          <p:nvSpPr>
            <p:cNvPr id="8" name="台形 7"/>
            <p:cNvSpPr/>
            <p:nvPr/>
          </p:nvSpPr>
          <p:spPr>
            <a:xfrm>
              <a:off x="326571" y="1306287"/>
              <a:ext cx="8447315" cy="5203370"/>
            </a:xfrm>
            <a:prstGeom prst="trapezoid">
              <a:avLst>
                <a:gd name="adj" fmla="val 46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grpSp>
      <p:pic>
        <p:nvPicPr>
          <p:cNvPr id="4" name="図 3"/>
          <p:cNvPicPr>
            <a:picLocks noChangeAspect="1"/>
          </p:cNvPicPr>
          <p:nvPr/>
        </p:nvPicPr>
        <p:blipFill>
          <a:blip r:embed="rId4"/>
          <a:stretch>
            <a:fillRect/>
          </a:stretch>
        </p:blipFill>
        <p:spPr>
          <a:xfrm>
            <a:off x="2496127" y="2164220"/>
            <a:ext cx="4110735" cy="3156243"/>
          </a:xfrm>
          <a:prstGeom prst="rect">
            <a:avLst/>
          </a:prstGeom>
        </p:spPr>
      </p:pic>
    </p:spTree>
    <p:extLst>
      <p:ext uri="{BB962C8B-B14F-4D97-AF65-F5344CB8AC3E}">
        <p14:creationId xmlns:p14="http://schemas.microsoft.com/office/powerpoint/2010/main" val="42451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9" name="Picture 35"/>
          <p:cNvPicPr>
            <a:picLocks noChangeAspect="1" noChangeArrowheads="1"/>
          </p:cNvPicPr>
          <p:nvPr/>
        </p:nvPicPr>
        <p:blipFill>
          <a:blip r:embed="rId3" cstate="print"/>
          <a:srcRect/>
          <a:stretch>
            <a:fillRect/>
          </a:stretch>
        </p:blipFill>
        <p:spPr bwMode="auto">
          <a:xfrm>
            <a:off x="-4111759" y="368429"/>
            <a:ext cx="17414102" cy="7826048"/>
          </a:xfrm>
          <a:prstGeom prst="rect">
            <a:avLst/>
          </a:prstGeom>
          <a:noFill/>
          <a:ln w="9525">
            <a:noFill/>
            <a:miter lim="800000"/>
            <a:headEnd/>
            <a:tailEnd/>
          </a:ln>
        </p:spPr>
      </p:pic>
      <p:sp>
        <p:nvSpPr>
          <p:cNvPr id="2" name="台形 1"/>
          <p:cNvSpPr/>
          <p:nvPr/>
        </p:nvSpPr>
        <p:spPr>
          <a:xfrm>
            <a:off x="326571" y="1306287"/>
            <a:ext cx="8447315" cy="5203370"/>
          </a:xfrm>
          <a:prstGeom prst="trapezoid">
            <a:avLst>
              <a:gd name="adj" fmla="val 46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 name="タイトル 22"/>
          <p:cNvSpPr txBox="1">
            <a:spLocks/>
          </p:cNvSpPr>
          <p:nvPr/>
        </p:nvSpPr>
        <p:spPr>
          <a:xfrm>
            <a:off x="3022601" y="368429"/>
            <a:ext cx="5318512" cy="768995"/>
          </a:xfrm>
          <a:prstGeom prst="rect">
            <a:avLst/>
          </a:prstGeom>
        </p:spPr>
        <p:style>
          <a:lnRef idx="2">
            <a:schemeClr val="dk1"/>
          </a:lnRef>
          <a:fillRef idx="1">
            <a:schemeClr val="lt1"/>
          </a:fillRef>
          <a:effectRef idx="0">
            <a:schemeClr val="dk1"/>
          </a:effectRef>
          <a:fontRef idx="minor">
            <a:schemeClr val="dk1"/>
          </a:fontRef>
        </p:style>
        <p:txBody>
          <a:bodyPr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ja-JP" altLang="en-US" sz="4000">
                <a:solidFill>
                  <a:prstClr val="black"/>
                </a:solidFill>
                <a:latin typeface="ＭＳ Ｐゴシック" panose="020B0600070205080204" pitchFamily="50" charset="-128"/>
              </a:rPr>
              <a:t>どこが問題でしょうか？</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6035" y="1313162"/>
            <a:ext cx="1330144" cy="1985850"/>
          </a:xfrm>
          <a:prstGeom prst="rect">
            <a:avLst/>
          </a:prstGeom>
        </p:spPr>
      </p:pic>
      <p:pic>
        <p:nvPicPr>
          <p:cNvPr id="9" name="図 8"/>
          <p:cNvPicPr>
            <a:picLocks noChangeAspect="1"/>
          </p:cNvPicPr>
          <p:nvPr/>
        </p:nvPicPr>
        <p:blipFill>
          <a:blip r:embed="rId5"/>
          <a:stretch>
            <a:fillRect/>
          </a:stretch>
        </p:blipFill>
        <p:spPr>
          <a:xfrm>
            <a:off x="578954" y="1313161"/>
            <a:ext cx="7942193" cy="5184000"/>
          </a:xfrm>
          <a:prstGeom prst="rect">
            <a:avLst/>
          </a:prstGeom>
        </p:spPr>
      </p:pic>
    </p:spTree>
    <p:extLst>
      <p:ext uri="{BB962C8B-B14F-4D97-AF65-F5344CB8AC3E}">
        <p14:creationId xmlns:p14="http://schemas.microsoft.com/office/powerpoint/2010/main" val="111811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804" y="254628"/>
            <a:ext cx="1542308" cy="2302602"/>
          </a:xfrm>
          <a:prstGeom prst="rect">
            <a:avLst/>
          </a:prstGeom>
        </p:spPr>
      </p:pic>
      <p:sp>
        <p:nvSpPr>
          <p:cNvPr id="19" name="テキスト ボックス 18"/>
          <p:cNvSpPr txBox="1"/>
          <p:nvPr/>
        </p:nvSpPr>
        <p:spPr>
          <a:xfrm>
            <a:off x="1" y="3547149"/>
            <a:ext cx="9144000" cy="3323987"/>
          </a:xfrm>
          <a:prstGeom prst="rect">
            <a:avLst/>
          </a:prstGeom>
          <a:noFill/>
        </p:spPr>
        <p:txBody>
          <a:bodyPr wrap="square" rtlCol="0">
            <a:spAutoFit/>
          </a:bodyPr>
          <a:lstStyle/>
          <a:p>
            <a:pPr algn="just"/>
            <a:r>
              <a:rPr lang="ja-JP" altLang="en-US" sz="4200" smtClean="0"/>
              <a:t>宇都宮小学校６年１組１８番のゲームが好きな男子です。さいきん</a:t>
            </a:r>
            <a:r>
              <a:rPr lang="ja-JP" altLang="en-US" sz="4200" err="1" smtClean="0"/>
              <a:t>は</a:t>
            </a:r>
            <a:r>
              <a:rPr lang="ja-JP" altLang="en-US" sz="4200" smtClean="0"/>
              <a:t>、「モンスターがりゲーム」をやっています。</a:t>
            </a:r>
            <a:endParaRPr lang="en-US" altLang="ja-JP" sz="4200" smtClean="0"/>
          </a:p>
          <a:p>
            <a:r>
              <a:rPr lang="ja-JP" altLang="en-US" sz="4200" smtClean="0"/>
              <a:t>南公園で、よくプレイしています！！よかったらフレンドになってください！！</a:t>
            </a:r>
            <a:endParaRPr lang="ja-JP" altLang="en-US" sz="4200"/>
          </a:p>
        </p:txBody>
      </p:sp>
      <p:sp>
        <p:nvSpPr>
          <p:cNvPr id="2" name="正方形/長方形 1"/>
          <p:cNvSpPr/>
          <p:nvPr/>
        </p:nvSpPr>
        <p:spPr>
          <a:xfrm>
            <a:off x="-42571" y="2959788"/>
            <a:ext cx="2292439" cy="529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a:solidFill>
                  <a:prstClr val="black"/>
                </a:solidFill>
              </a:rPr>
              <a:t>プロフィール</a:t>
            </a:r>
            <a:endParaRPr lang="en-US" altLang="ja-JP" sz="3200">
              <a:solidFill>
                <a:prstClr val="black"/>
              </a:solidFill>
            </a:endParaRPr>
          </a:p>
        </p:txBody>
      </p:sp>
      <p:sp>
        <p:nvSpPr>
          <p:cNvPr id="4" name="フローチャート: 端子 3"/>
          <p:cNvSpPr/>
          <p:nvPr/>
        </p:nvSpPr>
        <p:spPr>
          <a:xfrm>
            <a:off x="2718549" y="240977"/>
            <a:ext cx="2608358" cy="652423"/>
          </a:xfrm>
          <a:prstGeom prst="flowChartTerminato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b="1"/>
              <a:t>ニックネーム</a:t>
            </a:r>
          </a:p>
        </p:txBody>
      </p:sp>
      <p:sp>
        <p:nvSpPr>
          <p:cNvPr id="6" name="フローチャート: 端子 5"/>
          <p:cNvSpPr/>
          <p:nvPr/>
        </p:nvSpPr>
        <p:spPr>
          <a:xfrm>
            <a:off x="2753844" y="1261878"/>
            <a:ext cx="2608358" cy="573498"/>
          </a:xfrm>
          <a:prstGeom prst="flowChartTerminato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a:t>国</a:t>
            </a:r>
          </a:p>
        </p:txBody>
      </p:sp>
      <p:sp>
        <p:nvSpPr>
          <p:cNvPr id="9" name="フローチャート: 端子 8"/>
          <p:cNvSpPr/>
          <p:nvPr/>
        </p:nvSpPr>
        <p:spPr>
          <a:xfrm>
            <a:off x="2227730" y="1978934"/>
            <a:ext cx="3846964" cy="605694"/>
          </a:xfrm>
          <a:prstGeom prst="flowChartTerminato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a:t>好きなゲームジャンル</a:t>
            </a:r>
          </a:p>
        </p:txBody>
      </p:sp>
      <p:sp>
        <p:nvSpPr>
          <p:cNvPr id="11" name="角丸四角形 10"/>
          <p:cNvSpPr/>
          <p:nvPr/>
        </p:nvSpPr>
        <p:spPr>
          <a:xfrm>
            <a:off x="366398" y="153238"/>
            <a:ext cx="1575120" cy="2266059"/>
          </a:xfrm>
          <a:prstGeom prst="roundRect">
            <a:avLst/>
          </a:prstGeom>
          <a:noFill/>
          <a:ln w="920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800"/>
          </a:p>
        </p:txBody>
      </p:sp>
      <p:sp>
        <p:nvSpPr>
          <p:cNvPr id="12" name="角丸四角形 11"/>
          <p:cNvSpPr/>
          <p:nvPr/>
        </p:nvSpPr>
        <p:spPr>
          <a:xfrm>
            <a:off x="1" y="3609495"/>
            <a:ext cx="6372000" cy="670808"/>
          </a:xfrm>
          <a:prstGeom prst="roundRect">
            <a:avLst/>
          </a:prstGeom>
          <a:noFill/>
          <a:ln w="920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800"/>
          </a:p>
        </p:txBody>
      </p:sp>
      <p:sp>
        <p:nvSpPr>
          <p:cNvPr id="14" name="角丸四角形 13"/>
          <p:cNvSpPr/>
          <p:nvPr/>
        </p:nvSpPr>
        <p:spPr>
          <a:xfrm>
            <a:off x="38709" y="5519941"/>
            <a:ext cx="1692000" cy="703955"/>
          </a:xfrm>
          <a:prstGeom prst="roundRect">
            <a:avLst/>
          </a:prstGeom>
          <a:noFill/>
          <a:ln w="920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5" name="角丸四角形 14"/>
          <p:cNvSpPr/>
          <p:nvPr/>
        </p:nvSpPr>
        <p:spPr>
          <a:xfrm>
            <a:off x="5508666" y="245360"/>
            <a:ext cx="3565400" cy="980102"/>
          </a:xfrm>
          <a:prstGeom prst="roundRect">
            <a:avLst/>
          </a:prstGeom>
          <a:noFill/>
          <a:ln w="920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0" name="テキスト ボックス 19"/>
          <p:cNvSpPr txBox="1"/>
          <p:nvPr/>
        </p:nvSpPr>
        <p:spPr>
          <a:xfrm>
            <a:off x="5508666" y="240977"/>
            <a:ext cx="3565400" cy="1015663"/>
          </a:xfrm>
          <a:prstGeom prst="rect">
            <a:avLst/>
          </a:prstGeom>
          <a:noFill/>
        </p:spPr>
        <p:txBody>
          <a:bodyPr wrap="none" rtlCol="0">
            <a:spAutoFit/>
          </a:bodyPr>
          <a:lstStyle/>
          <a:p>
            <a:pPr lvl="0"/>
            <a:r>
              <a:rPr lang="en-US" altLang="ja-JP" sz="3600">
                <a:solidFill>
                  <a:prstClr val="black"/>
                </a:solidFill>
              </a:rPr>
              <a:t>A</a:t>
            </a:r>
            <a:r>
              <a:rPr lang="ja-JP" altLang="en-US" sz="3600">
                <a:solidFill>
                  <a:prstClr val="black"/>
                </a:solidFill>
              </a:rPr>
              <a:t>男＠ゲーム好き</a:t>
            </a:r>
            <a:endParaRPr lang="en-US" altLang="ja-JP" sz="3600">
              <a:solidFill>
                <a:prstClr val="black"/>
              </a:solidFill>
            </a:endParaRPr>
          </a:p>
          <a:p>
            <a:pPr lvl="0"/>
            <a:r>
              <a:rPr lang="en-US" altLang="ja-JP" sz="2400">
                <a:solidFill>
                  <a:prstClr val="black"/>
                </a:solidFill>
              </a:rPr>
              <a:t>Ao0621</a:t>
            </a:r>
          </a:p>
        </p:txBody>
      </p:sp>
      <p:sp>
        <p:nvSpPr>
          <p:cNvPr id="22" name="テキスト ボックス 21"/>
          <p:cNvSpPr txBox="1"/>
          <p:nvPr/>
        </p:nvSpPr>
        <p:spPr>
          <a:xfrm>
            <a:off x="5508666" y="1225462"/>
            <a:ext cx="1107996" cy="646331"/>
          </a:xfrm>
          <a:prstGeom prst="rect">
            <a:avLst/>
          </a:prstGeom>
          <a:noFill/>
        </p:spPr>
        <p:txBody>
          <a:bodyPr wrap="none" rtlCol="0">
            <a:spAutoFit/>
          </a:bodyPr>
          <a:lstStyle/>
          <a:p>
            <a:pPr lvl="0"/>
            <a:r>
              <a:rPr lang="ja-JP" altLang="en-US" sz="3600">
                <a:solidFill>
                  <a:prstClr val="black"/>
                </a:solidFill>
              </a:rPr>
              <a:t>日本</a:t>
            </a:r>
            <a:endParaRPr lang="en-US" altLang="ja-JP" sz="3600">
              <a:solidFill>
                <a:prstClr val="black"/>
              </a:solidFill>
            </a:endParaRPr>
          </a:p>
        </p:txBody>
      </p:sp>
      <p:sp>
        <p:nvSpPr>
          <p:cNvPr id="23" name="テキスト ボックス 22"/>
          <p:cNvSpPr txBox="1"/>
          <p:nvPr/>
        </p:nvSpPr>
        <p:spPr>
          <a:xfrm>
            <a:off x="6256811" y="1958616"/>
            <a:ext cx="2076209" cy="646331"/>
          </a:xfrm>
          <a:prstGeom prst="rect">
            <a:avLst/>
          </a:prstGeom>
          <a:noFill/>
        </p:spPr>
        <p:txBody>
          <a:bodyPr wrap="none" rtlCol="0">
            <a:spAutoFit/>
          </a:bodyPr>
          <a:lstStyle/>
          <a:p>
            <a:pPr lvl="0"/>
            <a:r>
              <a:rPr lang="ja-JP" altLang="en-US" sz="3600">
                <a:solidFill>
                  <a:prstClr val="black"/>
                </a:solidFill>
              </a:rPr>
              <a:t>アクション</a:t>
            </a:r>
            <a:endParaRPr lang="en-US" altLang="ja-JP" sz="2000">
              <a:solidFill>
                <a:prstClr val="black"/>
              </a:solidFill>
            </a:endParaRPr>
          </a:p>
        </p:txBody>
      </p:sp>
    </p:spTree>
    <p:extLst>
      <p:ext uri="{BB962C8B-B14F-4D97-AF65-F5344CB8AC3E}">
        <p14:creationId xmlns:p14="http://schemas.microsoft.com/office/powerpoint/2010/main" val="88923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27591" y="4587810"/>
            <a:ext cx="1055659" cy="1167964"/>
          </a:xfrm>
          <a:prstGeom prst="rect">
            <a:avLst/>
          </a:prstGeom>
        </p:spPr>
      </p:pic>
      <p:pic>
        <p:nvPicPr>
          <p:cNvPr id="13" name="図 12"/>
          <p:cNvPicPr>
            <a:picLocks noChangeAspect="1"/>
          </p:cNvPicPr>
          <p:nvPr/>
        </p:nvPicPr>
        <p:blipFill rotWithShape="1">
          <a:blip r:embed="rId4"/>
          <a:srcRect l="-2251" t="-935" r="2251" b="37899"/>
          <a:stretch/>
        </p:blipFill>
        <p:spPr>
          <a:xfrm>
            <a:off x="4443037" y="-195457"/>
            <a:ext cx="4924485" cy="2802952"/>
          </a:xfrm>
          <a:prstGeom prst="rect">
            <a:avLst/>
          </a:prstGeom>
        </p:spPr>
      </p:pic>
      <p:sp>
        <p:nvSpPr>
          <p:cNvPr id="12" name="正方形/長方形 11"/>
          <p:cNvSpPr/>
          <p:nvPr/>
        </p:nvSpPr>
        <p:spPr bwMode="auto">
          <a:xfrm>
            <a:off x="173989" y="2991302"/>
            <a:ext cx="6258225" cy="2316990"/>
          </a:xfrm>
          <a:prstGeom prst="rect">
            <a:avLst/>
          </a:prstGeom>
          <a:ln w="28575" cap="flat" cmpd="sng" algn="ctr">
            <a:solidFill>
              <a:srgbClr val="FF0000"/>
            </a:solidFill>
            <a:prstDash val="solid"/>
            <a:round/>
            <a:headEnd type="none" w="med" len="med"/>
            <a:tailEnd type="triangle" w="med" len="med"/>
          </a:ln>
          <a:effectLst/>
        </p:spPr>
        <p:style>
          <a:lnRef idx="0">
            <a:scrgbClr r="0" g="0" b="0"/>
          </a:lnRef>
          <a:fillRef idx="1002">
            <a:schemeClr val="lt2"/>
          </a:fillRef>
          <a:effectRef idx="0">
            <a:scrgbClr r="0" g="0" b="0"/>
          </a:effectRef>
          <a:fontRef idx="major"/>
        </p:style>
        <p:txBody>
          <a:bodyPr vert="horz" wrap="square" lIns="91440" tIns="45720" rIns="91440" bIns="45720" numCol="1" rtlCol="0" anchor="ctr" anchorCtr="1" compatLnSpc="1">
            <a:prstTxWarp prst="textNoShape">
              <a:avLst/>
            </a:prstTxWarp>
          </a:bodyPr>
          <a:lstStyle/>
          <a:p>
            <a:pPr fontAlgn="base">
              <a:spcBef>
                <a:spcPct val="0"/>
              </a:spcBef>
              <a:spcAft>
                <a:spcPct val="0"/>
              </a:spcAft>
            </a:pPr>
            <a:r>
              <a:rPr lang="ja-JP" altLang="en-US" sz="4000" b="1">
                <a:solidFill>
                  <a:srgbClr val="FF0000"/>
                </a:solidFill>
                <a:latin typeface="Arial" charset="0"/>
                <a:ea typeface="ＭＳ Ｐゴシック" pitchFamily="50" charset="-128"/>
              </a:rPr>
              <a:t>いつも、同じところから</a:t>
            </a:r>
            <a:endParaRPr lang="en-US" altLang="ja-JP" sz="4000" b="1">
              <a:solidFill>
                <a:srgbClr val="FF0000"/>
              </a:solidFill>
              <a:latin typeface="Arial" charset="0"/>
              <a:ea typeface="ＭＳ Ｐゴシック" pitchFamily="50" charset="-128"/>
            </a:endParaRPr>
          </a:p>
          <a:p>
            <a:pPr fontAlgn="base">
              <a:spcBef>
                <a:spcPct val="0"/>
              </a:spcBef>
              <a:spcAft>
                <a:spcPct val="0"/>
              </a:spcAft>
            </a:pPr>
            <a:r>
              <a:rPr lang="ja-JP" altLang="en-US" sz="4000" b="1">
                <a:solidFill>
                  <a:srgbClr val="FF0000"/>
                </a:solidFill>
                <a:latin typeface="Arial" charset="0"/>
                <a:ea typeface="ＭＳ Ｐゴシック" pitchFamily="50" charset="-128"/>
              </a:rPr>
              <a:t>発信</a:t>
            </a:r>
            <a:r>
              <a:rPr lang="ja-JP" altLang="en-US" sz="4000" b="1" smtClean="0">
                <a:solidFill>
                  <a:srgbClr val="FF0000"/>
                </a:solidFill>
                <a:latin typeface="Arial" charset="0"/>
                <a:ea typeface="ＭＳ Ｐゴシック" pitchFamily="50" charset="-128"/>
              </a:rPr>
              <a:t>されると、不しん者に声をかけられるかもしれない。</a:t>
            </a:r>
            <a:endParaRPr lang="en-US" altLang="ja-JP" sz="4000" b="1">
              <a:solidFill>
                <a:srgbClr val="FF0000"/>
              </a:solidFill>
              <a:latin typeface="Arial" charset="0"/>
              <a:ea typeface="ＭＳ Ｐゴシック" pitchFamily="50" charset="-128"/>
            </a:endParaRPr>
          </a:p>
        </p:txBody>
      </p:sp>
      <p:pic>
        <p:nvPicPr>
          <p:cNvPr id="14" name="図 13"/>
          <p:cNvPicPr>
            <a:picLocks noChangeAspect="1"/>
          </p:cNvPicPr>
          <p:nvPr/>
        </p:nvPicPr>
        <p:blipFill rotWithShape="1">
          <a:blip r:embed="rId5"/>
          <a:srcRect r="51908" b="53635"/>
          <a:stretch/>
        </p:blipFill>
        <p:spPr>
          <a:xfrm>
            <a:off x="1402394" y="5308291"/>
            <a:ext cx="1669224" cy="1549709"/>
          </a:xfrm>
          <a:prstGeom prst="rect">
            <a:avLst/>
          </a:prstGeom>
        </p:spPr>
      </p:pic>
      <p:sp>
        <p:nvSpPr>
          <p:cNvPr id="15" name="角丸四角形吹き出し 14"/>
          <p:cNvSpPr/>
          <p:nvPr/>
        </p:nvSpPr>
        <p:spPr bwMode="auto">
          <a:xfrm>
            <a:off x="3533899" y="5525372"/>
            <a:ext cx="5417014" cy="1223153"/>
          </a:xfrm>
          <a:prstGeom prst="wedgeRoundRectCallout">
            <a:avLst>
              <a:gd name="adj1" fmla="val -57929"/>
              <a:gd name="adj2" fmla="val 8643"/>
              <a:gd name="adj3" fmla="val 16667"/>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3600" smtClean="0">
                <a:solidFill>
                  <a:schemeClr val="bg1"/>
                </a:solidFill>
                <a:latin typeface="Arial" charset="0"/>
                <a:ea typeface="ＭＳ Ｐゴシック" pitchFamily="50" charset="-128"/>
              </a:rPr>
              <a:t>Ａ男くんだよね？</a:t>
            </a:r>
            <a:endParaRPr lang="en-US" altLang="ja-JP" sz="3600" smtClean="0">
              <a:solidFill>
                <a:schemeClr val="bg1"/>
              </a:solidFill>
              <a:latin typeface="Arial" charset="0"/>
              <a:ea typeface="ＭＳ Ｐゴシック" pitchFamily="50" charset="-128"/>
            </a:endParaRPr>
          </a:p>
          <a:p>
            <a:pPr fontAlgn="base">
              <a:spcBef>
                <a:spcPct val="0"/>
              </a:spcBef>
              <a:spcAft>
                <a:spcPct val="0"/>
              </a:spcAft>
            </a:pPr>
            <a:r>
              <a:rPr lang="ja-JP" altLang="en-US" sz="3600" smtClean="0">
                <a:solidFill>
                  <a:schemeClr val="bg1"/>
                </a:solidFill>
                <a:latin typeface="Arial" charset="0"/>
                <a:ea typeface="ＭＳ Ｐゴシック" pitchFamily="50" charset="-128"/>
              </a:rPr>
              <a:t>ゲームコインあげようか？</a:t>
            </a:r>
            <a:endParaRPr lang="ja-JP" altLang="en-US" sz="3600">
              <a:solidFill>
                <a:schemeClr val="bg1"/>
              </a:solidFill>
              <a:latin typeface="Arial" charset="0"/>
              <a:ea typeface="ＭＳ Ｐゴシック" pitchFamily="50" charset="-128"/>
            </a:endParaRPr>
          </a:p>
        </p:txBody>
      </p:sp>
      <p:sp>
        <p:nvSpPr>
          <p:cNvPr id="8" name="角丸四角形吹き出し 7"/>
          <p:cNvSpPr/>
          <p:nvPr/>
        </p:nvSpPr>
        <p:spPr bwMode="auto">
          <a:xfrm>
            <a:off x="743632" y="665836"/>
            <a:ext cx="5001491" cy="801416"/>
          </a:xfrm>
          <a:prstGeom prst="wedgeRoundRectCallout">
            <a:avLst>
              <a:gd name="adj1" fmla="val 70825"/>
              <a:gd name="adj2" fmla="val 26638"/>
              <a:gd name="adj3" fmla="val 16667"/>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3600">
                <a:solidFill>
                  <a:schemeClr val="bg1"/>
                </a:solidFill>
                <a:latin typeface="Arial" charset="0"/>
                <a:ea typeface="ＭＳ Ｐゴシック" pitchFamily="50" charset="-128"/>
              </a:rPr>
              <a:t>栃木県</a:t>
            </a:r>
            <a:r>
              <a:rPr lang="ja-JP" altLang="en-US" sz="3600" smtClean="0">
                <a:solidFill>
                  <a:schemeClr val="bg1"/>
                </a:solidFill>
                <a:latin typeface="Arial" charset="0"/>
                <a:ea typeface="ＭＳ Ｐゴシック" pitchFamily="50" charset="-128"/>
              </a:rPr>
              <a:t>のＡ男です</a:t>
            </a:r>
            <a:r>
              <a:rPr lang="ja-JP" altLang="en-US" sz="3600">
                <a:solidFill>
                  <a:schemeClr val="bg1"/>
                </a:solidFill>
                <a:latin typeface="Arial" charset="0"/>
                <a:ea typeface="ＭＳ Ｐゴシック" pitchFamily="50" charset="-128"/>
              </a:rPr>
              <a:t>。</a:t>
            </a:r>
          </a:p>
        </p:txBody>
      </p:sp>
      <p:sp>
        <p:nvSpPr>
          <p:cNvPr id="9" name="角丸四角形吹き出し 8"/>
          <p:cNvSpPr/>
          <p:nvPr/>
        </p:nvSpPr>
        <p:spPr bwMode="auto">
          <a:xfrm>
            <a:off x="743632" y="1541798"/>
            <a:ext cx="5001491" cy="1313997"/>
          </a:xfrm>
          <a:prstGeom prst="wedgeRoundRectCallout">
            <a:avLst>
              <a:gd name="adj1" fmla="val 70932"/>
              <a:gd name="adj2" fmla="val -55601"/>
              <a:gd name="adj3" fmla="val 16667"/>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3600">
                <a:solidFill>
                  <a:schemeClr val="bg1"/>
                </a:solidFill>
                <a:latin typeface="Arial" charset="0"/>
                <a:ea typeface="ＭＳ Ｐゴシック" pitchFamily="50" charset="-128"/>
              </a:rPr>
              <a:t>ゲーム</a:t>
            </a:r>
            <a:r>
              <a:rPr lang="ja-JP" altLang="en-US" sz="3600" smtClean="0">
                <a:solidFill>
                  <a:schemeClr val="bg1"/>
                </a:solidFill>
                <a:latin typeface="Arial" charset="0"/>
                <a:ea typeface="ＭＳ Ｐゴシック" pitchFamily="50" charset="-128"/>
              </a:rPr>
              <a:t>の</a:t>
            </a:r>
            <a:endParaRPr lang="en-US" altLang="ja-JP" sz="3600">
              <a:solidFill>
                <a:schemeClr val="bg1"/>
              </a:solidFill>
              <a:latin typeface="Arial" charset="0"/>
              <a:ea typeface="ＭＳ Ｐゴシック" pitchFamily="50" charset="-128"/>
            </a:endParaRPr>
          </a:p>
          <a:p>
            <a:pPr algn="ctr" fontAlgn="base">
              <a:spcBef>
                <a:spcPct val="0"/>
              </a:spcBef>
              <a:spcAft>
                <a:spcPct val="0"/>
              </a:spcAft>
            </a:pPr>
            <a:r>
              <a:rPr lang="ja-JP" altLang="en-US" sz="3600" smtClean="0">
                <a:solidFill>
                  <a:schemeClr val="bg1"/>
                </a:solidFill>
                <a:latin typeface="Arial" charset="0"/>
                <a:ea typeface="ＭＳ Ｐゴシック" pitchFamily="50" charset="-128"/>
              </a:rPr>
              <a:t>コインが</a:t>
            </a:r>
            <a:r>
              <a:rPr lang="ja-JP" altLang="en-US" sz="3600">
                <a:solidFill>
                  <a:schemeClr val="bg1"/>
                </a:solidFill>
                <a:latin typeface="Arial" charset="0"/>
                <a:ea typeface="ＭＳ Ｐゴシック" pitchFamily="50" charset="-128"/>
              </a:rPr>
              <a:t>ほしい！</a:t>
            </a:r>
          </a:p>
        </p:txBody>
      </p:sp>
      <p:sp>
        <p:nvSpPr>
          <p:cNvPr id="4" name="タイトル 3"/>
          <p:cNvSpPr>
            <a:spLocks noGrp="1"/>
          </p:cNvSpPr>
          <p:nvPr>
            <p:ph type="title"/>
          </p:nvPr>
        </p:nvSpPr>
        <p:spPr>
          <a:xfrm>
            <a:off x="401320" y="-633"/>
            <a:ext cx="8341361" cy="779462"/>
          </a:xfrm>
        </p:spPr>
        <p:txBody>
          <a:bodyPr>
            <a:normAutofit/>
          </a:bodyPr>
          <a:lstStyle/>
          <a:p>
            <a:r>
              <a:rPr kumimoji="1" lang="ja-JP" altLang="en-US" sz="4400" smtClean="0"/>
              <a:t>「すれちがい通しん</a:t>
            </a:r>
            <a:r>
              <a:rPr lang="ja-JP" altLang="en-US" sz="4400"/>
              <a:t>」</a:t>
            </a:r>
            <a:endParaRPr kumimoji="1" lang="ja-JP" altLang="en-US" sz="4400"/>
          </a:p>
        </p:txBody>
      </p:sp>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707230">
            <a:off x="6801956" y="597782"/>
            <a:ext cx="807823" cy="1206045"/>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87289" y="3644036"/>
            <a:ext cx="953804" cy="1336828"/>
          </a:xfrm>
          <a:prstGeom prst="rect">
            <a:avLst/>
          </a:prstGeom>
        </p:spPr>
      </p:pic>
      <p:pic>
        <p:nvPicPr>
          <p:cNvPr id="11" name="図 1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675856" y="2937759"/>
            <a:ext cx="1231879" cy="1412555"/>
          </a:xfrm>
          <a:prstGeom prst="rect">
            <a:avLst/>
          </a:prstGeom>
        </p:spPr>
      </p:pic>
    </p:spTree>
    <p:extLst>
      <p:ext uri="{BB962C8B-B14F-4D97-AF65-F5344CB8AC3E}">
        <p14:creationId xmlns:p14="http://schemas.microsoft.com/office/powerpoint/2010/main" val="294462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smtClean="0"/>
              <a:t>どこが問題だったかな？</a:t>
            </a:r>
            <a:endParaRPr kumimoji="1" lang="ja-JP" altLang="en-US" sz="3600"/>
          </a:p>
        </p:txBody>
      </p:sp>
      <p:sp>
        <p:nvSpPr>
          <p:cNvPr id="5" name="コンテンツ プレースホルダー 5"/>
          <p:cNvSpPr txBox="1">
            <a:spLocks/>
          </p:cNvSpPr>
          <p:nvPr/>
        </p:nvSpPr>
        <p:spPr>
          <a:xfrm>
            <a:off x="628650" y="1256151"/>
            <a:ext cx="7886700" cy="11023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smtClean="0"/>
              <a:t>学校名、名前、生年月日、いつも遊んでいる場所、自分の興味あることなどをのせた</a:t>
            </a:r>
            <a:endParaRPr lang="en-US" altLang="ja-JP" sz="3200"/>
          </a:p>
        </p:txBody>
      </p:sp>
      <p:sp>
        <p:nvSpPr>
          <p:cNvPr id="6" name="コンテンツ プレースホルダー 5"/>
          <p:cNvSpPr txBox="1">
            <a:spLocks/>
          </p:cNvSpPr>
          <p:nvPr/>
        </p:nvSpPr>
        <p:spPr>
          <a:xfrm>
            <a:off x="628650" y="3794999"/>
            <a:ext cx="7886700" cy="661321"/>
          </a:xfrm>
          <a:prstGeom prst="roundRect">
            <a:avLst/>
          </a:prstGeom>
          <a:solidFill>
            <a:srgbClr val="BDD7EE"/>
          </a:solidFill>
          <a:ln>
            <a:solidFill>
              <a:srgbClr val="507E3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smtClean="0"/>
              <a:t>自分</a:t>
            </a:r>
            <a:r>
              <a:rPr lang="ja-JP" altLang="en-US" sz="3200"/>
              <a:t>の住んでいる場所を知られて</a:t>
            </a:r>
            <a:r>
              <a:rPr lang="ja-JP" altLang="en-US" sz="3200" smtClean="0"/>
              <a:t>しまう</a:t>
            </a:r>
            <a:endParaRPr lang="en-US" altLang="ja-JP" sz="3200"/>
          </a:p>
        </p:txBody>
      </p:sp>
      <p:sp>
        <p:nvSpPr>
          <p:cNvPr id="7" name="下矢印 6"/>
          <p:cNvSpPr/>
          <p:nvPr/>
        </p:nvSpPr>
        <p:spPr>
          <a:xfrm>
            <a:off x="1508539" y="2692632"/>
            <a:ext cx="1195832" cy="768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572000" y="2692631"/>
            <a:ext cx="3385820" cy="715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r>
              <a:rPr kumimoji="1" lang="ja-JP" altLang="en-US" sz="3600" err="1" smtClean="0">
                <a:solidFill>
                  <a:schemeClr val="tx1"/>
                </a:solidFill>
              </a:rPr>
              <a:t>こじん</a:t>
            </a:r>
            <a:r>
              <a:rPr kumimoji="1" lang="ja-JP" altLang="en-US" sz="3600" smtClean="0">
                <a:solidFill>
                  <a:schemeClr val="tx1"/>
                </a:solidFill>
              </a:rPr>
              <a:t>じょうほう</a:t>
            </a:r>
            <a:endParaRPr kumimoji="1" lang="ja-JP" altLang="en-US" sz="3600">
              <a:solidFill>
                <a:schemeClr val="tx1"/>
              </a:solidFill>
            </a:endParaRPr>
          </a:p>
        </p:txBody>
      </p:sp>
      <p:sp>
        <p:nvSpPr>
          <p:cNvPr id="11" name="コンテンツ プレースホルダー 5"/>
          <p:cNvSpPr txBox="1">
            <a:spLocks/>
          </p:cNvSpPr>
          <p:nvPr/>
        </p:nvSpPr>
        <p:spPr>
          <a:xfrm>
            <a:off x="628650" y="5892800"/>
            <a:ext cx="7886700" cy="633150"/>
          </a:xfrm>
          <a:prstGeom prst="roundRect">
            <a:avLst/>
          </a:prstGeom>
          <a:solidFill>
            <a:srgbClr val="BDD7EE"/>
          </a:solidFill>
          <a:ln>
            <a:solidFill>
              <a:srgbClr val="507E3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err="1" smtClean="0"/>
              <a:t>はんざいに</a:t>
            </a:r>
            <a:r>
              <a:rPr lang="ja-JP" altLang="en-US" sz="3200"/>
              <a:t>まきこまれてしまうかも</a:t>
            </a:r>
            <a:r>
              <a:rPr lang="ja-JP" altLang="en-US" sz="3200" smtClean="0"/>
              <a:t>しれない</a:t>
            </a:r>
            <a:endParaRPr lang="en-US" altLang="ja-JP" sz="3200"/>
          </a:p>
        </p:txBody>
      </p:sp>
      <p:sp>
        <p:nvSpPr>
          <p:cNvPr id="12" name="下矢印 11"/>
          <p:cNvSpPr/>
          <p:nvPr/>
        </p:nvSpPr>
        <p:spPr>
          <a:xfrm>
            <a:off x="1508539" y="4790433"/>
            <a:ext cx="1195832" cy="768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8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2"/>
          <p:cNvSpPr txBox="1">
            <a:spLocks/>
          </p:cNvSpPr>
          <p:nvPr/>
        </p:nvSpPr>
        <p:spPr>
          <a:xfrm>
            <a:off x="3606800" y="226661"/>
            <a:ext cx="5226577" cy="888461"/>
          </a:xfrm>
          <a:prstGeom prst="rect">
            <a:avLst/>
          </a:prstGeom>
        </p:spPr>
        <p:txBody>
          <a:bodyPr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000" smtClean="0">
                <a:latin typeface="+mj-ea"/>
              </a:rPr>
              <a:t>どこが問題でしょうか？</a:t>
            </a:r>
            <a:endParaRPr lang="ja-JP" altLang="en-US" sz="4000">
              <a:latin typeface="+mj-ea"/>
            </a:endParaRPr>
          </a:p>
        </p:txBody>
      </p:sp>
      <p:grpSp>
        <p:nvGrpSpPr>
          <p:cNvPr id="2" name="グループ化 1"/>
          <p:cNvGrpSpPr/>
          <p:nvPr/>
        </p:nvGrpSpPr>
        <p:grpSpPr>
          <a:xfrm>
            <a:off x="447869" y="893007"/>
            <a:ext cx="8024505" cy="5858280"/>
            <a:chOff x="447869" y="893007"/>
            <a:chExt cx="8024505" cy="5858280"/>
          </a:xfrm>
        </p:grpSpPr>
        <p:pic>
          <p:nvPicPr>
            <p:cNvPr id="4" name="図 3"/>
            <p:cNvPicPr>
              <a:picLocks noChangeAspect="1"/>
            </p:cNvPicPr>
            <p:nvPr/>
          </p:nvPicPr>
          <p:blipFill>
            <a:blip r:embed="rId3"/>
            <a:stretch>
              <a:fillRect/>
            </a:stretch>
          </p:blipFill>
          <p:spPr>
            <a:xfrm>
              <a:off x="1451644" y="893007"/>
              <a:ext cx="5359703" cy="5858280"/>
            </a:xfrm>
            <a:prstGeom prst="rect">
              <a:avLst/>
            </a:prstGeom>
          </p:spPr>
        </p:pic>
        <p:sp>
          <p:nvSpPr>
            <p:cNvPr id="7" name="角丸四角形吹き出し 6"/>
            <p:cNvSpPr/>
            <p:nvPr/>
          </p:nvSpPr>
          <p:spPr>
            <a:xfrm>
              <a:off x="447869" y="3097763"/>
              <a:ext cx="2039473" cy="966980"/>
            </a:xfrm>
            <a:prstGeom prst="wedgeRoundRectCallout">
              <a:avLst>
                <a:gd name="adj1" fmla="val 73093"/>
                <a:gd name="adj2" fmla="val -539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smtClean="0"/>
                <a:t>送しん</a:t>
              </a:r>
              <a:endParaRPr kumimoji="1" lang="ja-JP" altLang="en-US" sz="4000"/>
            </a:p>
          </p:txBody>
        </p:sp>
        <p:sp>
          <p:nvSpPr>
            <p:cNvPr id="12" name="角丸四角形吹き出し 11"/>
            <p:cNvSpPr/>
            <p:nvPr/>
          </p:nvSpPr>
          <p:spPr>
            <a:xfrm>
              <a:off x="810353" y="4731089"/>
              <a:ext cx="2143460" cy="1556042"/>
            </a:xfrm>
            <a:prstGeom prst="wedgeRoundRectCallout">
              <a:avLst>
                <a:gd name="adj1" fmla="val 73093"/>
                <a:gd name="adj2" fmla="val -539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smtClean="0"/>
                <a:t>画ぞうを</a:t>
              </a:r>
              <a:r>
                <a:rPr kumimoji="1" lang="ja-JP" altLang="en-US" sz="2000" smtClean="0"/>
                <a:t>かこう</a:t>
              </a:r>
              <a:endParaRPr kumimoji="1" lang="en-US" altLang="ja-JP" sz="4000" smtClean="0"/>
            </a:p>
            <a:p>
              <a:pPr algn="ctr">
                <a:lnSpc>
                  <a:spcPts val="3600"/>
                </a:lnSpc>
              </a:pPr>
              <a:r>
                <a:rPr kumimoji="1" lang="ja-JP" altLang="en-US" sz="4000" smtClean="0"/>
                <a:t>加工</a:t>
              </a:r>
              <a:endParaRPr kumimoji="1" lang="ja-JP" altLang="en-US" sz="4000"/>
            </a:p>
          </p:txBody>
        </p:sp>
        <p:sp>
          <p:nvSpPr>
            <p:cNvPr id="13" name="角丸四角形吹き出し 12"/>
            <p:cNvSpPr/>
            <p:nvPr/>
          </p:nvSpPr>
          <p:spPr>
            <a:xfrm>
              <a:off x="6432901" y="5577267"/>
              <a:ext cx="2039473" cy="966980"/>
            </a:xfrm>
            <a:prstGeom prst="wedgeRoundRectCallout">
              <a:avLst>
                <a:gd name="adj1" fmla="val -68732"/>
                <a:gd name="adj2" fmla="val -481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a:t>送</a:t>
              </a:r>
              <a:r>
                <a:rPr kumimoji="1" lang="ja-JP" altLang="en-US" sz="4000" smtClean="0"/>
                <a:t>しん</a:t>
              </a:r>
              <a:endParaRPr kumimoji="1" lang="ja-JP" altLang="en-US" sz="4000"/>
            </a:p>
          </p:txBody>
        </p:sp>
      </p:grpSp>
    </p:spTree>
    <p:extLst>
      <p:ext uri="{BB962C8B-B14F-4D97-AF65-F5344CB8AC3E}">
        <p14:creationId xmlns:p14="http://schemas.microsoft.com/office/powerpoint/2010/main" val="363616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txBox="1">
            <a:spLocks/>
          </p:cNvSpPr>
          <p:nvPr/>
        </p:nvSpPr>
        <p:spPr>
          <a:xfrm>
            <a:off x="628650" y="1144589"/>
            <a:ext cx="7886700" cy="18842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t>他人の写真を勝手</a:t>
            </a:r>
            <a:r>
              <a:rPr lang="ja-JP" altLang="en-US" sz="3600" smtClean="0"/>
              <a:t>にインターネット上</a:t>
            </a:r>
            <a:r>
              <a:rPr lang="ja-JP" altLang="en-US" sz="3600"/>
              <a:t>に</a:t>
            </a:r>
            <a:r>
              <a:rPr lang="ja-JP" altLang="en-US" sz="3600" smtClean="0"/>
              <a:t>のせた</a:t>
            </a:r>
            <a:endParaRPr lang="en-US" altLang="ja-JP" sz="3600" smtClean="0"/>
          </a:p>
          <a:p>
            <a:r>
              <a:rPr lang="ja-JP" altLang="en-US" sz="3600"/>
              <a:t>写真にいたずらが</a:t>
            </a:r>
            <a:r>
              <a:rPr lang="ja-JP" altLang="en-US" sz="3600" err="1"/>
              <a:t>きを</a:t>
            </a:r>
            <a:r>
              <a:rPr lang="ja-JP" altLang="en-US" sz="3600" smtClean="0"/>
              <a:t>した</a:t>
            </a:r>
            <a:endParaRPr lang="ja-JP" altLang="en-US" sz="3600"/>
          </a:p>
        </p:txBody>
      </p:sp>
      <p:sp>
        <p:nvSpPr>
          <p:cNvPr id="7" name="下矢印 6"/>
          <p:cNvSpPr/>
          <p:nvPr/>
        </p:nvSpPr>
        <p:spPr>
          <a:xfrm>
            <a:off x="3991264" y="3202688"/>
            <a:ext cx="116147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5"/>
          <p:cNvSpPr txBox="1">
            <a:spLocks/>
          </p:cNvSpPr>
          <p:nvPr/>
        </p:nvSpPr>
        <p:spPr>
          <a:xfrm>
            <a:off x="628650" y="4354963"/>
            <a:ext cx="7886700" cy="2169823"/>
          </a:xfrm>
          <a:prstGeom prst="roundRect">
            <a:avLst/>
          </a:prstGeom>
          <a:solidFill>
            <a:srgbClr val="BDD7EE"/>
          </a:solidFill>
          <a:ln>
            <a:solidFill>
              <a:srgbClr val="507E3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smtClean="0"/>
              <a:t>写真を</a:t>
            </a:r>
            <a:r>
              <a:rPr lang="ja-JP" altLang="en-US" sz="3600"/>
              <a:t>のせると、</a:t>
            </a:r>
            <a:r>
              <a:rPr lang="ja-JP" altLang="en-US" sz="3600" smtClean="0"/>
              <a:t>自分が思い</a:t>
            </a:r>
            <a:r>
              <a:rPr lang="ja-JP" altLang="en-US" sz="3600"/>
              <a:t>もしないところに広まることも</a:t>
            </a:r>
            <a:r>
              <a:rPr lang="ja-JP" altLang="en-US" sz="3600" smtClean="0"/>
              <a:t>ある</a:t>
            </a:r>
            <a:endParaRPr lang="en-US" altLang="ja-JP" sz="3600" smtClean="0"/>
          </a:p>
          <a:p>
            <a:r>
              <a:rPr lang="ja-JP" altLang="en-US" sz="3600"/>
              <a:t>写真にいたずらが</a:t>
            </a:r>
            <a:r>
              <a:rPr lang="ja-JP" altLang="en-US" sz="3600" err="1"/>
              <a:t>きを</a:t>
            </a:r>
            <a:r>
              <a:rPr lang="ja-JP" altLang="en-US" sz="3600"/>
              <a:t>することで、多くの人にいやな思いをさせて</a:t>
            </a:r>
            <a:r>
              <a:rPr lang="ja-JP" altLang="en-US" sz="3600" smtClean="0"/>
              <a:t>しまう</a:t>
            </a:r>
            <a:endParaRPr lang="en-US" altLang="ja-JP" sz="3600"/>
          </a:p>
        </p:txBody>
      </p:sp>
      <p:sp>
        <p:nvSpPr>
          <p:cNvPr id="9" name="タイトル 1"/>
          <p:cNvSpPr txBox="1">
            <a:spLocks/>
          </p:cNvSpPr>
          <p:nvPr/>
        </p:nvSpPr>
        <p:spPr>
          <a:xfrm>
            <a:off x="273049" y="319326"/>
            <a:ext cx="7886700" cy="7794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600" smtClean="0"/>
              <a:t>どこが問題だったかな？</a:t>
            </a:r>
            <a:endParaRPr lang="ja-JP" altLang="en-US" sz="3600"/>
          </a:p>
        </p:txBody>
      </p:sp>
    </p:spTree>
    <p:extLst>
      <p:ext uri="{BB962C8B-B14F-4D97-AF65-F5344CB8AC3E}">
        <p14:creationId xmlns:p14="http://schemas.microsoft.com/office/powerpoint/2010/main" val="247524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theme/theme1.xml><?xml version="1.0" encoding="utf-8"?>
<a:theme xmlns:a="http://schemas.openxmlformats.org/drawingml/2006/main" name="黒板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B5F4"/>
        </a:solidFill>
      </a:spPr>
      <a:bodyPr rtlCol="0" anchor="ctr"/>
      <a:lstStyle>
        <a:defPPr>
          <a:defRPr kumimoji="1" sz="3200" dirty="0" smtClean="0"/>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黒板テーマ" id="{41C7F12F-B262-43E5-85A4-295176A9E254}" vid="{21A71A55-8375-4B54-93B6-A796DE7772E2}"/>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黒板テーマ</Template>
  <TotalTime>0</TotalTime>
  <Words>2061</Words>
  <PresentationFormat>画面に合わせる (4:3)</PresentationFormat>
  <Paragraphs>212</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HGPｺﾞｼｯｸM</vt:lpstr>
      <vt:lpstr>HGｺﾞｼｯｸM</vt:lpstr>
      <vt:lpstr>ＭＳ Ｐゴシック</vt:lpstr>
      <vt:lpstr>ＭＳ ゴシック</vt:lpstr>
      <vt:lpstr>Arial</vt:lpstr>
      <vt:lpstr>Calibri</vt:lpstr>
      <vt:lpstr>Calibri Light</vt:lpstr>
      <vt:lpstr>Corbel</vt:lpstr>
      <vt:lpstr>黒板テーマ</vt:lpstr>
      <vt:lpstr>不適切な情報発信 （小学校４～６年）</vt:lpstr>
      <vt:lpstr>このような画面を見たことはありますか？</vt:lpstr>
      <vt:lpstr>PowerPoint プレゼンテーション</vt:lpstr>
      <vt:lpstr>PowerPoint プレゼンテーション</vt:lpstr>
      <vt:lpstr>PowerPoint プレゼンテーション</vt:lpstr>
      <vt:lpstr>「すれちがい通しん」</vt:lpstr>
      <vt:lpstr>どこが問題だったかな？</vt:lpstr>
      <vt:lpstr>PowerPoint プレゼンテーション</vt:lpstr>
      <vt:lpstr>PowerPoint プレゼンテーション</vt:lpstr>
      <vt:lpstr>なぜ、軽い気持ちでインターネット上に 　　　　　　　　　　　　　　　　　　のせてしまうのか</vt:lpstr>
      <vt:lpstr>PowerPoint プレゼンテーション</vt:lpstr>
      <vt:lpstr>PowerPoint プレゼンテーション</vt:lpstr>
      <vt:lpstr>どこが問題だったかな？</vt:lpstr>
      <vt:lpstr>まとめ</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dcterms:created xsi:type="dcterms:W3CDTF">2017-03-24T01:09:41Z</dcterms:created>
  <dcterms:modified xsi:type="dcterms:W3CDTF">2017-03-24T01:10:03Z</dcterms:modified>
  <cp:version/>
</cp:coreProperties>
</file>