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notesMasterIdLst>
    <p:notesMasterId r:id="rId10"/>
  </p:notesMasterIdLst>
  <p:handoutMasterIdLst>
    <p:handoutMasterId r:id="rId11"/>
  </p:handoutMasterIdLst>
  <p:sldIdLst>
    <p:sldId id="904" r:id="rId2"/>
    <p:sldId id="896" r:id="rId3"/>
    <p:sldId id="895" r:id="rId4"/>
    <p:sldId id="902" r:id="rId5"/>
    <p:sldId id="906" r:id="rId6"/>
    <p:sldId id="898" r:id="rId7"/>
    <p:sldId id="905" r:id="rId8"/>
    <p:sldId id="894" r:id="rId9"/>
  </p:sldIdLst>
  <p:sldSz cx="9144000" cy="6858000" type="screen4x3"/>
  <p:notesSz cx="673417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FF2CC"/>
    <a:srgbClr val="FFCCFF"/>
    <a:srgbClr val="CCFFCC"/>
    <a:srgbClr val="0066FF"/>
    <a:srgbClr val="FEB5D4"/>
    <a:srgbClr val="85E249"/>
    <a:srgbClr val="DDA9C0"/>
    <a:srgbClr val="FEB5F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7" autoAdjust="0"/>
    <p:restoredTop sz="59415" autoAdjust="0"/>
  </p:normalViewPr>
  <p:slideViewPr>
    <p:cSldViewPr snapToGrid="0">
      <p:cViewPr varScale="1">
        <p:scale>
          <a:sx n="56" d="100"/>
          <a:sy n="56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2532" y="7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 イメージの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482" y="9372792"/>
            <a:ext cx="2918143" cy="493395"/>
          </a:xfrm>
          <a:prstGeom prst="rect">
            <a:avLst/>
          </a:prstGeom>
        </p:spPr>
        <p:txBody>
          <a:bodyPr vert="horz" lIns="91350" tIns="45679" rIns="91350" bIns="45679" rtlCol="0" anchor="b"/>
          <a:lstStyle>
            <a:lvl1pPr algn="r" latinLnBrk="0">
              <a:defRPr kumimoji="1" lang="ja-JP" sz="1200"/>
            </a:lvl1pPr>
          </a:lstStyle>
          <a:p>
            <a:fld id="{A850423A-8BCE-448E-A97B-03A88B2B12C1}" type="slidenum">
              <a:rPr kumimoji="1" lang="en-US" altLang="ja-JP"/>
              <a:pPr/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 イメージの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214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0" tIns="45679" rIns="91350" bIns="45679" rtlCol="0" anchor="ctr"/>
          <a:lstStyle/>
          <a:p>
            <a:endParaRPr kumimoji="1" lang="ja-JP" dirty="0"/>
          </a:p>
        </p:txBody>
      </p:sp>
      <p:sp>
        <p:nvSpPr>
          <p:cNvPr id="5" name="メモの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087" y="3960000"/>
            <a:ext cx="5760000" cy="5400000"/>
          </a:xfrm>
          <a:prstGeom prst="rect">
            <a:avLst/>
          </a:prstGeom>
        </p:spPr>
        <p:txBody>
          <a:bodyPr vert="horz" lIns="91350" tIns="45679" rIns="91350" bIns="45679" rtlCol="0"/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5"/>
          </p:nvPr>
        </p:nvSpPr>
        <p:spPr>
          <a:xfrm>
            <a:off x="3813864" y="9372680"/>
            <a:ext cx="2918724" cy="495220"/>
          </a:xfrm>
          <a:prstGeom prst="rect">
            <a:avLst/>
          </a:prstGeom>
        </p:spPr>
        <p:txBody>
          <a:bodyPr vert="horz" lIns="91350" tIns="45679" rIns="91350" bIns="45679" rtlCol="0" anchor="b"/>
          <a:lstStyle>
            <a:lvl1pPr algn="r">
              <a:defRPr sz="16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A78EA8E3-FCAF-4FF0-AA7A-72A52FB0A86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lang="ja-JP"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スライド イメージ プレースホルダー 8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10" name="ノート プレースホルダー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53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さて、インターネットを見ていてクリックをしたら、突然このような画面がでてきたことはありませんか？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（校種に関係なく、このような画面を見る可能性はある。）</a:t>
            </a:r>
            <a:endParaRPr kumimoji="1" lang="en-US" altLang="ja-JP" dirty="0" smtClean="0"/>
          </a:p>
          <a:p>
            <a:pPr defTabSz="907082">
              <a:defRPr/>
            </a:pPr>
            <a:r>
              <a:rPr lang="ja-JP" altLang="en-US" dirty="0">
                <a:latin typeface="+mj-ea"/>
              </a:rPr>
              <a:t>ちょっと文字が小さく、読めない漢字もあると思いますので、ポイントとなるところを読みます。</a:t>
            </a:r>
            <a:endParaRPr lang="en-US" altLang="ja-JP" dirty="0">
              <a:latin typeface="+mj-ea"/>
            </a:endParaRPr>
          </a:p>
          <a:p>
            <a:pPr defTabSz="907082">
              <a:defRPr/>
            </a:pPr>
            <a:r>
              <a:rPr lang="ja-JP" altLang="en-US" dirty="0">
                <a:latin typeface="+mj-ea"/>
              </a:rPr>
              <a:t>★登録が完了しました。</a:t>
            </a:r>
            <a:r>
              <a:rPr lang="en-US" altLang="ja-JP" dirty="0">
                <a:latin typeface="+mj-ea"/>
              </a:rPr>
              <a:t>85,000</a:t>
            </a:r>
            <a:r>
              <a:rPr lang="ja-JP" altLang="en-US" dirty="0">
                <a:latin typeface="+mj-ea"/>
              </a:rPr>
              <a:t>円を振り込んでください。</a:t>
            </a:r>
            <a:endParaRPr lang="en-US" altLang="ja-JP" dirty="0">
              <a:latin typeface="+mj-ea"/>
            </a:endParaRPr>
          </a:p>
          <a:p>
            <a:pPr defTabSz="907082">
              <a:defRPr/>
            </a:pPr>
            <a:r>
              <a:rPr lang="ja-JP" altLang="en-US" dirty="0">
                <a:latin typeface="+mj-ea"/>
              </a:rPr>
              <a:t>★キャンセル（取り消し）料は</a:t>
            </a:r>
            <a:r>
              <a:rPr lang="en-US" altLang="ja-JP" dirty="0">
                <a:latin typeface="+mj-ea"/>
              </a:rPr>
              <a:t>3,000</a:t>
            </a:r>
            <a:r>
              <a:rPr lang="ja-JP" altLang="en-US" dirty="0">
                <a:latin typeface="+mj-ea"/>
              </a:rPr>
              <a:t>円です。</a:t>
            </a:r>
            <a:endParaRPr lang="en-US" altLang="ja-JP" dirty="0">
              <a:latin typeface="+mj-ea"/>
            </a:endParaRPr>
          </a:p>
          <a:p>
            <a:pPr defTabSz="907082">
              <a:defRPr/>
            </a:pPr>
            <a:r>
              <a:rPr lang="ja-JP" altLang="en-US" dirty="0">
                <a:latin typeface="+mj-ea"/>
              </a:rPr>
              <a:t>★連絡先の電話番号が書いてあります</a:t>
            </a:r>
            <a:r>
              <a:rPr lang="ja-JP" altLang="en-US" dirty="0" smtClean="0">
                <a:latin typeface="+mj-ea"/>
              </a:rPr>
              <a:t>。</a:t>
            </a:r>
            <a:endParaRPr lang="en-US" altLang="ja-JP" dirty="0" smtClean="0">
              <a:latin typeface="+mj-ea"/>
            </a:endParaRPr>
          </a:p>
          <a:p>
            <a:pPr defTabSz="907082">
              <a:defRPr/>
            </a:pPr>
            <a:endParaRPr lang="en-US" altLang="ja-JP" dirty="0">
              <a:latin typeface="+mj-ea"/>
            </a:endParaRPr>
          </a:p>
          <a:p>
            <a:pPr defTabSz="907082">
              <a:defRPr/>
            </a:pPr>
            <a:r>
              <a:rPr lang="en-US" altLang="ja-JP" dirty="0">
                <a:latin typeface="+mj-ea"/>
              </a:rPr>
              <a:t>【</a:t>
            </a:r>
            <a:r>
              <a:rPr lang="ja-JP" altLang="en-US" dirty="0">
                <a:latin typeface="+mj-ea"/>
              </a:rPr>
              <a:t>質問</a:t>
            </a:r>
            <a:r>
              <a:rPr lang="en-US" altLang="ja-JP" dirty="0">
                <a:latin typeface="+mj-ea"/>
              </a:rPr>
              <a:t>】</a:t>
            </a:r>
          </a:p>
          <a:p>
            <a:pPr defTabSz="907082">
              <a:defRPr/>
            </a:pPr>
            <a:r>
              <a:rPr kumimoji="1" lang="ja-JP" altLang="en-US" dirty="0" smtClean="0"/>
              <a:t>もし、このような画面が出てきたら、あなたならどうしますか？★</a:t>
            </a:r>
            <a:endParaRPr kumimoji="1" lang="en-US" altLang="ja-JP" dirty="0" smtClean="0"/>
          </a:p>
          <a:p>
            <a:pPr defTabSz="907082">
              <a:defRPr/>
            </a:pP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１～５で、挙手してもらう。５の人は、具体的に発表してもらう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85,000</a:t>
            </a:r>
            <a:r>
              <a:rPr kumimoji="1" lang="ja-JP" altLang="en-US" dirty="0" smtClean="0"/>
              <a:t>円を振り込む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3,000</a:t>
            </a:r>
            <a:r>
              <a:rPr kumimoji="1" lang="ja-JP" altLang="en-US" dirty="0" smtClean="0"/>
              <a:t>円だったら払えるので、キャンセル（取り消し）料として</a:t>
            </a:r>
            <a:r>
              <a:rPr kumimoji="1" lang="en-US" altLang="ja-JP" dirty="0" smtClean="0"/>
              <a:t>3,000</a:t>
            </a:r>
            <a:r>
              <a:rPr kumimoji="1" lang="ja-JP" altLang="en-US" dirty="0" smtClean="0"/>
              <a:t>円を振り込む</a:t>
            </a:r>
            <a:endParaRPr kumimoji="1" lang="en-US" altLang="ja-JP" dirty="0" smtClean="0"/>
          </a:p>
          <a:p>
            <a:r>
              <a:rPr kumimoji="1" lang="ja-JP" altLang="en-US" smtClean="0"/>
              <a:t>３．全く心当たり</a:t>
            </a:r>
            <a:r>
              <a:rPr kumimoji="1" lang="ja-JP" altLang="en-US" dirty="0" smtClean="0"/>
              <a:t>がないので、連絡先の電話番号に電話をかける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４．友達に相談する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５．その他（５の回答例　　大人に相談する。警察に相談する。無視する。）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defTabSz="91430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ja-JP" altLang="ja-JP" dirty="0" smtClean="0"/>
              <a:t>これらの画面が表示された場合でも、</a:t>
            </a:r>
            <a:r>
              <a:rPr lang="ja-JP" altLang="en-US" dirty="0" smtClean="0"/>
              <a:t>相手はあなたのことを分かっている訳ではありません</a:t>
            </a:r>
            <a:r>
              <a:rPr lang="ja-JP" altLang="ja-JP" dirty="0" smtClean="0"/>
              <a:t>。</a:t>
            </a:r>
            <a:r>
              <a:rPr lang="ja-JP" altLang="en-US" dirty="0" smtClean="0"/>
              <a:t>ですから、無視してかまいません。</a:t>
            </a:r>
            <a:endParaRPr lang="en-US" altLang="ja-JP" dirty="0" smtClean="0"/>
          </a:p>
          <a:p>
            <a:pPr defTabSz="91430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ja-JP" altLang="en-US" dirty="0" smtClean="0"/>
              <a:t>これはワンクリック詐欺と呼ばれ、</a:t>
            </a:r>
            <a:r>
              <a:rPr lang="ja-JP" altLang="en-US" dirty="0">
                <a:latin typeface="+mj-ea"/>
              </a:rPr>
              <a:t>他人をだまして、お金を要求しています。</a:t>
            </a:r>
            <a:endParaRPr lang="en-US" altLang="ja-JP" dirty="0" smtClean="0"/>
          </a:p>
          <a:p>
            <a:pPr defTabSz="914308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altLang="ja-JP" dirty="0" smtClean="0"/>
          </a:p>
          <a:p>
            <a:pPr defTabSz="91430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ja-JP" altLang="ja-JP" dirty="0" smtClean="0"/>
              <a:t>慌てて支払ったり、相手に連絡したりしないように</a:t>
            </a:r>
            <a:r>
              <a:rPr lang="ja-JP" altLang="en-US" dirty="0" smtClean="0"/>
              <a:t>しましょう。そして、身近な大人</a:t>
            </a:r>
            <a:r>
              <a:rPr lang="en-US" altLang="ja-JP" dirty="0" smtClean="0"/>
              <a:t>(</a:t>
            </a:r>
            <a:r>
              <a:rPr lang="ja-JP" altLang="en-US" dirty="0" smtClean="0"/>
              <a:t>保護者や先生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に必ず相談しましょう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defTabSz="914308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altLang="ja-JP" dirty="0" smtClean="0"/>
          </a:p>
          <a:p>
            <a:pPr defTabSz="91430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ja-JP" dirty="0" smtClean="0"/>
              <a:t>[</a:t>
            </a:r>
            <a:r>
              <a:rPr lang="ja-JP" altLang="en-US" dirty="0" smtClean="0"/>
              <a:t>参考資料</a:t>
            </a:r>
            <a:r>
              <a:rPr lang="en-US" altLang="ja-JP" dirty="0" smtClean="0"/>
              <a:t>]</a:t>
            </a:r>
          </a:p>
          <a:p>
            <a:pPr defTabSz="91430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ja-JP" altLang="en-US" dirty="0" smtClean="0"/>
              <a:t>児童から相談があった場合には、上司に相談のうえ、相談窓口として警察や消費生活センターがあることを、保護者に伝えることも考えられる。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573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小学生男子が、携帯ゲーム機を使って、インターネットのお店に（親のクレジットカード情報を）登録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して、ゲームソフト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をたくさんダウンロード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して遊んでいたら、１５万円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以上を払うようにとの手紙が来たということが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ありました。</a:t>
            </a: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ゲーム機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やスマートフォンを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使って、ゲームをしたりアイテムを買ったりすることにより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、このようなことが本当に起こります。</a:t>
            </a: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参考資料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</a:p>
          <a:p>
            <a:pPr defTabSz="914308">
              <a:defRPr/>
            </a:pP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オンラインショップ：インターネットを通じて商品を販売するＷｅｂサイトなどのこと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69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（対象となる児童の実態によって、このスライドはカットする。）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ようなことが起きるのか、実際に計算してみましょう。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ここでは、計算を簡単にするために、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ゲームだけについて、緑色のような条件を考えます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★スマホゲームを１日に４時間（２４０分） 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★１回のゲームに３分かかる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★ゲームを１回するために「アイテム」を１個使う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★６０円で「アイテム」を１個買える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、１か月間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でいくらになるでしょうか？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（児童の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状況に応じて、計算させる。計算することが難しい場合は、下の答えを見せるだけでもよい）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★２４０分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３分で８０になり、１日にゲームを８０回することになります。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★１ゲームに１アイテム６０円なので、８０回するためには、６０円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８０回で、１日に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4,800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円かかります。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★これを１か月（３０日分）繰り返すので、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4,800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３０日で、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144,000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円となりました。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もしも、何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種類もゲームをやっていれば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、値段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は上がります。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また、アイテムの値段やアイテムを使う回数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により、さらに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値段は上がります。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いずれにしても、月に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万円の請求は起こるかもしれない、という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ことが分かると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思います。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48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次の例です。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携帯電話やスマートフォンを持っていると、このようなメールが来ることがあります。★★★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また、ゲーム機を使っていても、もしかしたら、このような連絡が来るかもしれません。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では、ここに表示されている三つのメールのうち、どのメールが危ないでしょうか？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最初の「差出人」とは、メールを出した人のことです。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他にも、読めない漢字があるかもしれませんが、そのような字は気にしないで大丈夫です。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危ない理由も考えてみてください。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回答例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すべてのメールが危ない。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最後だけ安全。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よくわからない。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正解は、「すべてが危ないメール」です。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まず、メールのタイトル（黒い太文字）をよく見てみましょう。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★漢字と漢字の間が、不自然に空いていたり、点が入ったりしています。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これは、迷惑メールをブロックするフィルタをくぐり抜けるために、わざと作られたタイトルです。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また、★「入金」というタイトルを見ると、お金がもらえるのかな？と、クリックしたくなるでしょう。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さらに、差出人が、★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LtY8Y…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と、意味不明の文字列だったり、★知らない人からのメールだったりした場合は、クリックをしないようにしましょう。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特に、「よくわからない」と答えた人は、気づかずにクリックしてしまうかもしれません。</a:t>
            </a: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これらをクリックすると、みなさんをだますようなサイトにつながったり、１時間に何十通ものメールやメッセージが届いたりする場合もありますので、絶対にクリックをしないようにしましょう。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50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では、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インターネットでどのようなことをすると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、お金が高くなったり（高額請求を受けたり）、だまされてお金を要求されたり（不正請求されたり）するでしょうか。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スマートフォンやゲーム機等で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、ゲームなどのアプリ（アプリケーション）を買うことができます。１つ１つ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は千円くらいでも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たくさん買えば、高くなります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また、ゲームで使うアイテム（剣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や服、薬など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）も、１つ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は百円くらいです。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あまり高くない値段ですので、気軽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に買ってしまいがち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ですが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、全部合わせると高くなって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いた、ということがあります。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その他、お金を払う必要がある（有料の）サイト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を見たり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、インターネット上で買い物（オークションを含む）をしたりする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ことによって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、お金が必要となります。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69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また、先ほど見せた三つの危ないメール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、うそをついてお金を払わせようとするメールの（不正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請求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の）よく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あるパターンです。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迷惑メールの本文でクリックしたり、みなさんをだまそうとしているサイト内でクリックしたりすると、お金を払うように表示される（不正請求される）ことがあるので十分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注意しましょう。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7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6788" y="214313"/>
            <a:ext cx="4800600" cy="3600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それでは、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１回のお金が安くても、何度も買えば高くなります。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そして、迷惑メールや危険なサイトでクリックするとお金を払いなさい、という画面が出ることがあります。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もしも、このような画面が出ても、連絡したり振り込んだりせずに、大人に相談しましょう。</a:t>
            </a: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また、ゲームやアイテムを買うときは、必ず家の人に確認しましょう。</a:t>
            </a: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308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もし、このようなことで困った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ことがあったら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、★すぐ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に大人に相談しましょう。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229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50066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500668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256078" y="-84335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7788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altLang="ja-JP" smtClean="0"/>
              <a:pPr/>
              <a:t>3/24/2017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1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altLang="ja-JP" smtClean="0"/>
              <a:pPr/>
              <a:t>3/24/2017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511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425"/>
            <a:ext cx="7886700" cy="5105400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2017/3/24</a:t>
            </a:fld>
            <a:endParaRPr kumimoji="1" 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32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2017/3/24</a:t>
            </a:fld>
            <a:endParaRPr kumimoji="1" 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2017/3/24</a:t>
            </a:fld>
            <a:endParaRPr kumimoji="1" 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00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2017/3/24</a:t>
            </a:fld>
            <a:endParaRPr kumimoji="1" 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58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2017/3/24</a:t>
            </a:fld>
            <a:endParaRPr kumimoji="1" 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9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altLang="ja-JP" smtClean="0"/>
              <a:pPr/>
              <a:t>3/24/2017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64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2017/3/24</a:t>
            </a:fld>
            <a:endParaRPr kumimoji="1" 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0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042986" y="-15466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7755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60764" y="936700"/>
            <a:ext cx="6222473" cy="1717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6000" dirty="0">
                <a:latin typeface="+mn-ea"/>
                <a:ea typeface="+mn-ea"/>
              </a:rPr>
              <a:t>高額請求</a:t>
            </a:r>
            <a:r>
              <a:rPr lang="en-US" altLang="ja-JP" sz="5300" dirty="0" smtClean="0">
                <a:latin typeface="+mn-ea"/>
                <a:ea typeface="+mn-ea"/>
              </a:rPr>
              <a:t/>
            </a:r>
            <a:br>
              <a:rPr lang="en-US" altLang="ja-JP" sz="5300" dirty="0" smtClean="0">
                <a:latin typeface="+mn-ea"/>
                <a:ea typeface="+mn-ea"/>
              </a:rPr>
            </a:br>
            <a:r>
              <a:rPr lang="ja-JP" altLang="en-US" sz="3600" dirty="0" smtClean="0">
                <a:latin typeface="+mn-ea"/>
                <a:ea typeface="+mn-ea"/>
              </a:rPr>
              <a:t>（小学校４～６年）</a:t>
            </a:r>
            <a:endParaRPr lang="ja-JP" altLang="en-US" sz="3001" dirty="0">
              <a:latin typeface="+mn-ea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072" y="3256157"/>
            <a:ext cx="7677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～ねらい～</a:t>
            </a:r>
            <a:endParaRPr kumimoji="1" lang="en-US" altLang="ja-JP" sz="28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携帯電話、スマートフォン、</a:t>
            </a:r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ゲーム機の利用により、高額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請求を受けること</a:t>
            </a:r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があることを理解させる。</a:t>
            </a:r>
          </a:p>
          <a:p>
            <a:r>
              <a:rPr kumimoji="1" lang="ja-JP" altLang="en-US" sz="28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</a:t>
            </a:r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、それらの事態を招かないよう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、インターネット</a:t>
            </a:r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を安全に活用する態度を育成する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28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7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00525"/>
            <a:ext cx="7886700" cy="779462"/>
          </a:xfrm>
        </p:spPr>
        <p:txBody>
          <a:bodyPr/>
          <a:lstStyle/>
          <a:p>
            <a:r>
              <a:rPr kumimoji="1" lang="ja-JP" altLang="en-US" dirty="0"/>
              <a:t>あなたなら、どうしますか？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754761" y="879987"/>
            <a:ext cx="2222091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１．</a:t>
            </a:r>
            <a:r>
              <a:rPr kumimoji="1" lang="en-US" altLang="ja-JP" sz="2800" dirty="0"/>
              <a:t>85,000</a:t>
            </a:r>
            <a:r>
              <a:rPr kumimoji="1" lang="ja-JP" altLang="en-US" sz="2800" dirty="0"/>
              <a:t>円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ja-JP" altLang="en-US" sz="2800" dirty="0" smtClean="0"/>
              <a:t>ふりこむ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6754761" y="2115593"/>
            <a:ext cx="2222091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２．</a:t>
            </a:r>
            <a:r>
              <a:rPr kumimoji="1" lang="en-US" altLang="ja-JP" sz="2800" dirty="0"/>
              <a:t>3,000</a:t>
            </a:r>
            <a:r>
              <a:rPr kumimoji="1" lang="ja-JP" altLang="en-US" sz="2800" dirty="0"/>
              <a:t>円</a:t>
            </a:r>
            <a:endParaRPr kumimoji="1" lang="en-US" altLang="ja-JP" sz="2800" dirty="0"/>
          </a:p>
          <a:p>
            <a:r>
              <a:rPr kumimoji="1" lang="ja-JP" altLang="en-US" sz="2800" dirty="0"/>
              <a:t>　　</a:t>
            </a:r>
            <a:r>
              <a:rPr kumimoji="1" lang="ja-JP" altLang="en-US" sz="2800" dirty="0" smtClean="0"/>
              <a:t>ふりこむ</a:t>
            </a:r>
            <a:endParaRPr kumimoji="1" lang="ja-JP" altLang="en-US" sz="2800" dirty="0"/>
          </a:p>
        </p:txBody>
      </p:sp>
      <p:sp>
        <p:nvSpPr>
          <p:cNvPr id="8" name="角丸四角形 7"/>
          <p:cNvSpPr/>
          <p:nvPr/>
        </p:nvSpPr>
        <p:spPr>
          <a:xfrm>
            <a:off x="6754761" y="3351199"/>
            <a:ext cx="2222091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３</a:t>
            </a:r>
            <a:r>
              <a:rPr kumimoji="1" lang="ja-JP" altLang="en-US" sz="2800" dirty="0" smtClean="0"/>
              <a:t>．れんらく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する</a:t>
            </a:r>
            <a:endParaRPr kumimoji="1" lang="en-US" altLang="ja-JP" sz="2800" dirty="0"/>
          </a:p>
        </p:txBody>
      </p:sp>
      <p:sp>
        <p:nvSpPr>
          <p:cNvPr id="9" name="角丸四角形 8"/>
          <p:cNvSpPr/>
          <p:nvPr/>
        </p:nvSpPr>
        <p:spPr>
          <a:xfrm>
            <a:off x="6754761" y="4586805"/>
            <a:ext cx="2222091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４．</a:t>
            </a:r>
            <a:r>
              <a:rPr kumimoji="1" lang="ja-JP" altLang="en-US" sz="2800" dirty="0" smtClean="0"/>
              <a:t>友だちに</a:t>
            </a:r>
            <a:r>
              <a:rPr kumimoji="1" lang="ja-JP" altLang="en-US" sz="2800" dirty="0"/>
              <a:t>　　</a:t>
            </a:r>
            <a:endParaRPr kumimoji="1" lang="en-US" altLang="ja-JP" sz="2800" dirty="0"/>
          </a:p>
          <a:p>
            <a:r>
              <a:rPr kumimoji="1" lang="ja-JP" altLang="en-US" sz="2800" dirty="0" smtClean="0"/>
              <a:t>　　相談する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9" y="844862"/>
            <a:ext cx="6058085" cy="596283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754760" y="5822411"/>
            <a:ext cx="2222091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５．その他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194751" y="1854034"/>
            <a:ext cx="1954306" cy="618125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2963109" y="2635694"/>
            <a:ext cx="1954306" cy="350102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3676261" y="6204030"/>
            <a:ext cx="2736114" cy="537595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1138437" y="905485"/>
            <a:ext cx="2537823" cy="618125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26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" y="980960"/>
            <a:ext cx="6267450" cy="555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228" y="201498"/>
            <a:ext cx="8284122" cy="779462"/>
          </a:xfrm>
        </p:spPr>
        <p:txBody>
          <a:bodyPr/>
          <a:lstStyle/>
          <a:p>
            <a:r>
              <a:rPr lang="ja-JP" altLang="en-US" dirty="0" smtClean="0"/>
              <a:t>実</a:t>
            </a:r>
            <a:r>
              <a:rPr lang="ja-JP" altLang="en-US" dirty="0" err="1" smtClean="0"/>
              <a:t>さいに</a:t>
            </a:r>
            <a:r>
              <a:rPr kumimoji="1" lang="ja-JP" altLang="en-US" dirty="0" smtClean="0"/>
              <a:t>起きたできごと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71461" y="980960"/>
            <a:ext cx="3349020" cy="5701194"/>
          </a:xfrm>
        </p:spPr>
        <p:txBody>
          <a:bodyPr>
            <a:normAutofit/>
          </a:bodyPr>
          <a:lstStyle/>
          <a:p>
            <a:pPr algn="just"/>
            <a:r>
              <a:rPr kumimoji="1" lang="ja-JP" altLang="en-US" dirty="0"/>
              <a:t>小学生の男子</a:t>
            </a:r>
            <a:r>
              <a:rPr kumimoji="1" lang="ja-JP" altLang="en-US" dirty="0" smtClean="0"/>
              <a:t>が、</a:t>
            </a:r>
            <a:r>
              <a:rPr lang="en-US" altLang="ja-JP" dirty="0" smtClean="0"/>
              <a:t> </a:t>
            </a:r>
            <a:r>
              <a:rPr lang="ja-JP" altLang="en-US" dirty="0" smtClean="0"/>
              <a:t>けいたい</a:t>
            </a:r>
            <a:r>
              <a:rPr kumimoji="1" lang="ja-JP" altLang="en-US" dirty="0" smtClean="0"/>
              <a:t>ゲーム</a:t>
            </a:r>
            <a:r>
              <a:rPr kumimoji="1" lang="ja-JP" altLang="en-US" dirty="0" err="1" smtClean="0"/>
              <a:t>きを</a:t>
            </a:r>
            <a:r>
              <a:rPr kumimoji="1" lang="ja-JP" altLang="en-US" dirty="0" smtClean="0"/>
              <a:t>使ってインターネットのお店にとうろく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pPr algn="just"/>
            <a:r>
              <a:rPr kumimoji="1" lang="ja-JP" altLang="en-US" dirty="0"/>
              <a:t>ゲームソフト</a:t>
            </a:r>
            <a:r>
              <a:rPr kumimoji="1" lang="ja-JP" altLang="en-US" dirty="0" smtClean="0"/>
              <a:t>をたくさんダウンロード</a:t>
            </a:r>
            <a:r>
              <a:rPr kumimoji="1" lang="ja-JP" altLang="en-US" dirty="0"/>
              <a:t>して遊んで</a:t>
            </a:r>
            <a:r>
              <a:rPr kumimoji="1" lang="ja-JP" altLang="en-US" dirty="0" smtClean="0"/>
              <a:t>いた</a:t>
            </a:r>
            <a:endParaRPr lang="en-US" altLang="ja-JP" dirty="0"/>
          </a:p>
          <a:p>
            <a:endParaRPr kumimoji="1" lang="en-US" altLang="ja-JP" dirty="0"/>
          </a:p>
          <a:p>
            <a:pPr algn="just"/>
            <a:r>
              <a:rPr kumimoji="1" lang="ja-JP" altLang="en-US" dirty="0" smtClean="0"/>
              <a:t>１５万円はらうように手紙が</a:t>
            </a:r>
            <a:r>
              <a:rPr kumimoji="1" lang="ja-JP" altLang="en-US" dirty="0"/>
              <a:t>来た</a:t>
            </a:r>
          </a:p>
        </p:txBody>
      </p:sp>
    </p:spTree>
    <p:extLst>
      <p:ext uri="{BB962C8B-B14F-4D97-AF65-F5344CB8AC3E}">
        <p14:creationId xmlns:p14="http://schemas.microsoft.com/office/powerpoint/2010/main" val="20752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884" y="152511"/>
            <a:ext cx="1553073" cy="152947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60020" y="4324248"/>
            <a:ext cx="8748006" cy="23157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</a:rPr>
              <a:t>答え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</a:rPr>
              <a:t>２４０分</a:t>
            </a:r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en-US" altLang="ja-JP" sz="3200" dirty="0">
                <a:solidFill>
                  <a:schemeClr val="tx1"/>
                </a:solidFill>
              </a:rPr>
              <a:t>÷</a:t>
            </a:r>
            <a:r>
              <a:rPr lang="ja-JP" altLang="en-US" sz="3200" dirty="0">
                <a:solidFill>
                  <a:schemeClr val="tx1"/>
                </a:solidFill>
              </a:rPr>
              <a:t>　３分　＝　８０回</a:t>
            </a:r>
            <a:r>
              <a:rPr lang="ja-JP" altLang="en-US" sz="3200" dirty="0" smtClean="0">
                <a:solidFill>
                  <a:schemeClr val="tx1"/>
                </a:solidFill>
              </a:rPr>
              <a:t>（</a:t>
            </a:r>
            <a:r>
              <a:rPr lang="en-US" altLang="ja-JP" sz="3200" dirty="0" smtClean="0">
                <a:solidFill>
                  <a:schemeClr val="tx1"/>
                </a:solidFill>
              </a:rPr>
              <a:t>/</a:t>
            </a:r>
            <a:r>
              <a:rPr lang="ja-JP" altLang="en-US" sz="3200" dirty="0" smtClean="0">
                <a:solidFill>
                  <a:schemeClr val="tx1"/>
                </a:solidFill>
              </a:rPr>
              <a:t>１日）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 ６０円　</a:t>
            </a:r>
            <a:r>
              <a:rPr lang="en-US" altLang="ja-JP" sz="3200" dirty="0" smtClean="0">
                <a:solidFill>
                  <a:schemeClr val="tx1"/>
                </a:solidFill>
              </a:rPr>
              <a:t>×</a:t>
            </a:r>
            <a:r>
              <a:rPr lang="ja-JP" altLang="en-US" sz="3200" dirty="0" smtClean="0">
                <a:solidFill>
                  <a:schemeClr val="tx1"/>
                </a:solidFill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</a:rPr>
              <a:t>８０回</a:t>
            </a:r>
            <a:r>
              <a:rPr lang="ja-JP" altLang="en-US" sz="3200" dirty="0" smtClean="0">
                <a:solidFill>
                  <a:schemeClr val="tx1"/>
                </a:solidFill>
              </a:rPr>
              <a:t>　＝　４８００円（</a:t>
            </a:r>
            <a:r>
              <a:rPr lang="en-US" altLang="ja-JP" sz="3200" dirty="0" smtClean="0">
                <a:solidFill>
                  <a:schemeClr val="tx1"/>
                </a:solidFill>
              </a:rPr>
              <a:t>/</a:t>
            </a:r>
            <a:r>
              <a:rPr lang="ja-JP" altLang="en-US" sz="3200" dirty="0" smtClean="0">
                <a:solidFill>
                  <a:schemeClr val="tx1"/>
                </a:solidFill>
              </a:rPr>
              <a:t>１日）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 ４８００円</a:t>
            </a:r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en-US" altLang="ja-JP" sz="3200" dirty="0">
                <a:solidFill>
                  <a:schemeClr val="tx1"/>
                </a:solidFill>
              </a:rPr>
              <a:t>×</a:t>
            </a:r>
            <a:r>
              <a:rPr lang="ja-JP" altLang="en-US" sz="3200" dirty="0">
                <a:solidFill>
                  <a:schemeClr val="tx1"/>
                </a:solidFill>
              </a:rPr>
              <a:t>　３０日　＝　</a:t>
            </a:r>
            <a:r>
              <a:rPr lang="ja-JP" altLang="en-US" sz="3200" dirty="0" smtClean="0">
                <a:solidFill>
                  <a:schemeClr val="tx1"/>
                </a:solidFill>
              </a:rPr>
              <a:t>１４４０００円（</a:t>
            </a:r>
            <a:r>
              <a:rPr lang="en-US" altLang="ja-JP" sz="3200" dirty="0" smtClean="0">
                <a:solidFill>
                  <a:schemeClr val="tx1"/>
                </a:solidFill>
              </a:rPr>
              <a:t>/</a:t>
            </a:r>
            <a:r>
              <a:rPr lang="ja-JP" altLang="en-US" sz="3200" dirty="0" smtClean="0">
                <a:solidFill>
                  <a:schemeClr val="tx1"/>
                </a:solidFill>
              </a:rPr>
              <a:t>１か月</a:t>
            </a:r>
            <a:r>
              <a:rPr lang="ja-JP" altLang="en-US" sz="3200" dirty="0">
                <a:solidFill>
                  <a:schemeClr val="tx1"/>
                </a:solidFill>
              </a:rPr>
              <a:t>）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0020" y="1681983"/>
            <a:ext cx="8748006" cy="225773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</a:rPr>
              <a:t>スマホゲームを１日に４時間（２４０分） 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</a:rPr>
              <a:t>１回のゲームに３分かかる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</a:rPr>
              <a:t>ゲームを１回するため</a:t>
            </a:r>
            <a:r>
              <a:rPr lang="ja-JP" altLang="en-US" sz="3200" dirty="0" smtClean="0">
                <a:solidFill>
                  <a:schemeClr val="tx1"/>
                </a:solidFill>
              </a:rPr>
              <a:t>に「アイテム」を１</a:t>
            </a:r>
            <a:r>
              <a:rPr lang="ja-JP" altLang="en-US" sz="3200" dirty="0" err="1" smtClean="0">
                <a:solidFill>
                  <a:schemeClr val="tx1"/>
                </a:solidFill>
              </a:rPr>
              <a:t>こ</a:t>
            </a:r>
            <a:r>
              <a:rPr lang="ja-JP" altLang="en-US" sz="3200" dirty="0" smtClean="0">
                <a:solidFill>
                  <a:schemeClr val="tx1"/>
                </a:solidFill>
              </a:rPr>
              <a:t>使う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solidFill>
                  <a:schemeClr val="tx1"/>
                </a:solidFill>
              </a:rPr>
              <a:t>６０円で「アイテム」を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１</a:t>
            </a:r>
            <a:r>
              <a:rPr kumimoji="1" lang="ja-JP" altLang="en-US" sz="3200" dirty="0" err="1" smtClean="0">
                <a:solidFill>
                  <a:schemeClr val="tx1"/>
                </a:solidFill>
              </a:rPr>
              <a:t>こ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買える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205" y="300701"/>
            <a:ext cx="7886700" cy="779462"/>
          </a:xfrm>
        </p:spPr>
        <p:txBody>
          <a:bodyPr/>
          <a:lstStyle/>
          <a:p>
            <a:r>
              <a:rPr kumimoji="1" lang="ja-JP" altLang="en-US" dirty="0" smtClean="0"/>
              <a:t>ゲームでかかるお金を計算すると・・・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-232656" y="882696"/>
            <a:ext cx="8748006" cy="831400"/>
          </a:xfrm>
          <a:prstGeom prst="roundRect">
            <a:avLst>
              <a:gd name="adj" fmla="val 11452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１か月</a:t>
            </a:r>
            <a:r>
              <a:rPr lang="ja-JP" altLang="en-US" sz="3200" dirty="0">
                <a:solidFill>
                  <a:schemeClr val="tx1"/>
                </a:solidFill>
              </a:rPr>
              <a:t>（３０日間）でいくらになるでしょうか</a:t>
            </a:r>
            <a:r>
              <a:rPr lang="ja-JP" altLang="en-US" sz="3200" dirty="0" smtClean="0">
                <a:solidFill>
                  <a:schemeClr val="tx1"/>
                </a:solidFill>
              </a:rPr>
              <a:t>？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4394"/>
            <a:ext cx="6153150" cy="48863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349" y="1345545"/>
            <a:ext cx="6010275" cy="479107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/>
          <a:srcRect r="42154"/>
          <a:stretch/>
        </p:blipFill>
        <p:spPr>
          <a:xfrm>
            <a:off x="5695063" y="1345546"/>
            <a:ext cx="4055187" cy="58015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10" y="365127"/>
            <a:ext cx="8206740" cy="779462"/>
          </a:xfrm>
        </p:spPr>
        <p:txBody>
          <a:bodyPr>
            <a:normAutofit/>
          </a:bodyPr>
          <a:lstStyle/>
          <a:p>
            <a:r>
              <a:rPr lang="ja-JP" altLang="en-US" dirty="0"/>
              <a:t>どのメールがあぶないでしょうか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 rot="13500000">
            <a:off x="6515475" y="3437334"/>
            <a:ext cx="1244600" cy="914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3500000">
            <a:off x="385101" y="3060700"/>
            <a:ext cx="1244600" cy="914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3500000">
            <a:off x="3238206" y="3060702"/>
            <a:ext cx="1244600" cy="914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3500000">
            <a:off x="4374865" y="1828802"/>
            <a:ext cx="1244600" cy="914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3500000">
            <a:off x="1290723" y="1828802"/>
            <a:ext cx="1244600" cy="914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1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637" y="4380807"/>
            <a:ext cx="4268883" cy="23748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91" y="714583"/>
            <a:ext cx="3643109" cy="24879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277" y="201128"/>
            <a:ext cx="8316025" cy="779462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高いお金が必要となり</a:t>
            </a:r>
            <a:r>
              <a:rPr kumimoji="1" lang="ja-JP" altLang="en-US" sz="4400" dirty="0" err="1" smtClean="0"/>
              <a:t>な</a:t>
            </a:r>
            <a:r>
              <a:rPr kumimoji="1" lang="ja-JP" altLang="en-US" sz="4400" dirty="0" smtClean="0"/>
              <a:t>すい場面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8630" y="1205650"/>
            <a:ext cx="8365370" cy="50589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kumimoji="1" lang="ja-JP" altLang="en-US" sz="4000" dirty="0" smtClean="0"/>
              <a:t>ゲーム（アプリ）</a:t>
            </a:r>
            <a:r>
              <a:rPr lang="ja-JP" altLang="en-US" sz="4000" dirty="0" smtClean="0"/>
              <a:t>を買う</a:t>
            </a:r>
            <a:r>
              <a:rPr lang="ja-JP" altLang="en-US" sz="4000" dirty="0"/>
              <a:t>　　　　　　　　　　　　　　</a:t>
            </a:r>
            <a:endParaRPr lang="en-US" altLang="ja-JP" sz="4000" dirty="0" smtClean="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ja-JP" altLang="en-US" sz="4000" dirty="0" smtClean="0"/>
              <a:t>アイテム</a:t>
            </a:r>
            <a:r>
              <a:rPr lang="ja-JP" altLang="en-US" sz="4000" dirty="0"/>
              <a:t>を</a:t>
            </a:r>
            <a:r>
              <a:rPr lang="ja-JP" altLang="en-US" sz="4000" dirty="0" smtClean="0"/>
              <a:t>買う</a:t>
            </a:r>
            <a:endParaRPr lang="en-US" altLang="ja-JP" sz="4000" dirty="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ja-JP" altLang="en-US" sz="4000" dirty="0" smtClean="0"/>
              <a:t>お金をはらってサイト</a:t>
            </a:r>
            <a:r>
              <a:rPr lang="ja-JP" altLang="en-US" sz="4000" dirty="0"/>
              <a:t>を</a:t>
            </a:r>
            <a:r>
              <a:rPr lang="ja-JP" altLang="en-US" sz="4000" dirty="0" smtClean="0"/>
              <a:t>見る</a:t>
            </a:r>
            <a:endParaRPr lang="en-US" altLang="ja-JP" sz="4000" dirty="0" smtClean="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kumimoji="1" lang="ja-JP" altLang="en-US" sz="4000" dirty="0" smtClean="0"/>
              <a:t>インターネットを使った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買い物をする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8397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41030" cy="779462"/>
          </a:xfrm>
        </p:spPr>
        <p:txBody>
          <a:bodyPr>
            <a:noAutofit/>
          </a:bodyPr>
          <a:lstStyle/>
          <a:p>
            <a:r>
              <a:rPr lang="ja-JP" altLang="en-US" sz="4400" dirty="0"/>
              <a:t>うそをついてお金をはらわせようとする</a:t>
            </a:r>
            <a:r>
              <a:rPr lang="ja-JP" altLang="en-US" sz="4400" dirty="0" smtClean="0"/>
              <a:t>場面</a:t>
            </a:r>
            <a:endParaRPr kumimoji="1" lang="ja-JP" altLang="en-US" sz="4400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8650" y="1495773"/>
            <a:ext cx="8515350" cy="30182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3700" dirty="0"/>
              <a:t>めいわくメールをクリックする</a:t>
            </a:r>
          </a:p>
          <a:p>
            <a:pPr>
              <a:lnSpc>
                <a:spcPct val="150000"/>
              </a:lnSpc>
            </a:pPr>
            <a:r>
              <a:rPr lang="ja-JP" altLang="en-US" sz="3700" dirty="0"/>
              <a:t>だまそうとしているサイト内でクリックする</a:t>
            </a:r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64995"/>
            <a:ext cx="4811486" cy="3478434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84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146" y="971607"/>
            <a:ext cx="8456554" cy="2274382"/>
          </a:xfrm>
          <a:prstGeom prst="rect">
            <a:avLst/>
          </a:prstGeom>
          <a:solidFill>
            <a:srgbClr val="FFF2CC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 smtClean="0"/>
              <a:t>１回に払うお金が安くても、何度</a:t>
            </a:r>
            <a:r>
              <a:rPr lang="ja-JP" altLang="en-US" sz="3200" smtClean="0"/>
              <a:t>も買うと</a:t>
            </a:r>
            <a:r>
              <a:rPr lang="ja-JP" altLang="en-US" sz="3200" dirty="0" smtClean="0"/>
              <a:t>、いつの間にか</a:t>
            </a:r>
            <a:r>
              <a:rPr lang="ja-JP" altLang="en-US" sz="3200" smtClean="0"/>
              <a:t>高くなってしまう</a:t>
            </a:r>
            <a:endParaRPr lang="en-US" altLang="ja-JP" sz="3200" dirty="0" smtClean="0"/>
          </a:p>
          <a:p>
            <a:pPr>
              <a:lnSpc>
                <a:spcPct val="100000"/>
              </a:lnSpc>
            </a:pPr>
            <a:r>
              <a:rPr lang="ja-JP" altLang="en-US" sz="3200" dirty="0" smtClean="0"/>
              <a:t>めいわくメールや、きけんなサイトでクリックすると、「お金をはらいなさい」と出ることがある</a:t>
            </a:r>
            <a:r>
              <a:rPr kumimoji="1" lang="ja-JP" altLang="en-US" sz="3200" dirty="0"/>
              <a:t>　　　　　</a:t>
            </a:r>
            <a:endParaRPr lang="en-US" altLang="ja-JP" sz="32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46146" y="192144"/>
            <a:ext cx="7886700" cy="77946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 smtClean="0"/>
              <a:t>まとめ</a:t>
            </a:r>
            <a:endParaRPr kumimoji="1" lang="ja-JP" altLang="en-US" sz="48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6146" y="3577445"/>
            <a:ext cx="8456554" cy="2041959"/>
          </a:xfrm>
          <a:prstGeom prst="roundRect">
            <a:avLst/>
          </a:prstGeom>
          <a:solidFill>
            <a:srgbClr val="E2F0D9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3200" dirty="0"/>
              <a:t>ゲームやアイテムを買うときは家の人に確認する</a:t>
            </a:r>
            <a:r>
              <a:rPr lang="ja-JP" altLang="en-US" sz="1800" dirty="0"/>
              <a:t>　</a:t>
            </a:r>
            <a:endParaRPr lang="en-US" altLang="ja-JP" sz="1800" dirty="0" smtClean="0"/>
          </a:p>
          <a:p>
            <a:pPr>
              <a:lnSpc>
                <a:spcPct val="110000"/>
              </a:lnSpc>
            </a:pPr>
            <a:r>
              <a:rPr lang="ja-JP" altLang="en-US" sz="3200" smtClean="0"/>
              <a:t>お金</a:t>
            </a:r>
            <a:r>
              <a:rPr lang="ja-JP" altLang="en-US" sz="3200" dirty="0" smtClean="0"/>
              <a:t>をはらうような画面が出て</a:t>
            </a:r>
            <a:r>
              <a:rPr lang="ja-JP" altLang="en-US" sz="3200" smtClean="0"/>
              <a:t>もあわてない</a:t>
            </a:r>
            <a:endParaRPr lang="en-US" altLang="ja-JP" sz="3200" dirty="0"/>
          </a:p>
        </p:txBody>
      </p:sp>
      <p:sp>
        <p:nvSpPr>
          <p:cNvPr id="7" name="角丸四角形 6"/>
          <p:cNvSpPr/>
          <p:nvPr/>
        </p:nvSpPr>
        <p:spPr>
          <a:xfrm>
            <a:off x="425451" y="5972002"/>
            <a:ext cx="8293099" cy="7752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</a:rPr>
              <a:t>こまったら、すぐに</a:t>
            </a:r>
            <a:r>
              <a:rPr lang="ja-JP" altLang="en-US" sz="4400" dirty="0">
                <a:solidFill>
                  <a:srgbClr val="FF0000"/>
                </a:solidFill>
              </a:rPr>
              <a:t>大人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に相談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黒板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黒板テーマ" id="{41C7F12F-B262-43E5-85A4-295176A9E254}" vid="{21A71A55-8375-4B54-93B6-A796DE7772E2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ユーザー定義 2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黒板テーマ</Template>
  <TotalTime>0</TotalTime>
  <Words>1264</Words>
  <PresentationFormat>画面に合わせる (4:3)</PresentationFormat>
  <Paragraphs>143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HGｺﾞｼｯｸM</vt:lpstr>
      <vt:lpstr>ＭＳ Ｐゴシック</vt:lpstr>
      <vt:lpstr>ＭＳ ゴシック</vt:lpstr>
      <vt:lpstr>Arial</vt:lpstr>
      <vt:lpstr>Calibri</vt:lpstr>
      <vt:lpstr>Calibri Light</vt:lpstr>
      <vt:lpstr>Corbel</vt:lpstr>
      <vt:lpstr>黒板テーマ</vt:lpstr>
      <vt:lpstr>高額請求 （小学校４～６年）</vt:lpstr>
      <vt:lpstr>あなたなら、どうしますか？</vt:lpstr>
      <vt:lpstr>実さいに起きたできごと</vt:lpstr>
      <vt:lpstr>ゲームでかかるお金を計算すると・・・</vt:lpstr>
      <vt:lpstr>どのメールがあぶないでしょうか</vt:lpstr>
      <vt:lpstr>高いお金が必要となりなすい場面</vt:lpstr>
      <vt:lpstr>うそをついてお金をはらわせようとする場面</vt:lpstr>
      <vt:lpstr>まとめ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dcterms:created xsi:type="dcterms:W3CDTF">2017-03-24T01:14:40Z</dcterms:created>
  <dcterms:modified xsi:type="dcterms:W3CDTF">2017-03-24T01:14:49Z</dcterms:modified>
  <cp:version/>
</cp:coreProperties>
</file>