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903" r:id="rId2"/>
    <p:sldId id="918" r:id="rId3"/>
    <p:sldId id="913" r:id="rId4"/>
    <p:sldId id="907" r:id="rId5"/>
    <p:sldId id="887" r:id="rId6"/>
    <p:sldId id="890" r:id="rId7"/>
    <p:sldId id="919" r:id="rId8"/>
    <p:sldId id="902" r:id="rId9"/>
    <p:sldId id="914" r:id="rId10"/>
    <p:sldId id="915" r:id="rId11"/>
    <p:sldId id="916" r:id="rId12"/>
  </p:sldIdLst>
  <p:sldSz cx="9144000" cy="6858000" type="screen4x3"/>
  <p:notesSz cx="6711950" cy="9845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1" userDrawn="1">
          <p15:clr>
            <a:srgbClr val="A4A3A4"/>
          </p15:clr>
        </p15:guide>
        <p15:guide id="2" pos="21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CC"/>
    <a:srgbClr val="99FF99"/>
    <a:srgbClr val="FEB5D4"/>
    <a:srgbClr val="85E249"/>
    <a:srgbClr val="DDA9C0"/>
    <a:srgbClr val="FEB5F4"/>
    <a:srgbClr val="FF00FF"/>
    <a:srgbClr val="FF66FF"/>
    <a:srgbClr val="D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64261" autoAdjust="0"/>
  </p:normalViewPr>
  <p:slideViewPr>
    <p:cSldViewPr snapToGrid="0">
      <p:cViewPr varScale="1">
        <p:scale>
          <a:sx n="70" d="100"/>
          <a:sy n="70" d="100"/>
        </p:scale>
        <p:origin x="1866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1512" y="78"/>
      </p:cViewPr>
      <p:guideLst>
        <p:guide orient="horz" pos="3101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83561762192917E-2"/>
          <c:y val="0.10337469704797117"/>
          <c:w val="0.60349426761904323"/>
          <c:h val="0.8748064001885702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88416078423979"/>
          <c:y val="0.10249970750644126"/>
          <c:w val="0.26288418294741556"/>
          <c:h val="0.34902685116639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HGPｺﾞｼｯｸM" panose="020B0600000000000000" pitchFamily="50" charset="-128"/>
          <a:ea typeface="HGPｺﾞｼｯｸM" panose="020B0600000000000000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0015510177439"/>
          <c:y val="0.12776012262762551"/>
          <c:w val="0.37671873990976273"/>
          <c:h val="0.64208347823136758"/>
        </c:manualLayout>
      </c:layout>
      <c:pieChart>
        <c:varyColors val="1"/>
        <c:ser>
          <c:idx val="0"/>
          <c:order val="0"/>
          <c:tx>
            <c:strRef>
              <c:f>Sheet1!$A$2:$B$2</c:f>
              <c:strCache>
                <c:ptCount val="2"/>
                <c:pt idx="0">
                  <c:v>やりたいことがあるのにメールやメッセージが来て困ることがありますか</c:v>
                </c:pt>
                <c:pt idx="1">
                  <c:v>中学生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3-4057-B925-DA261858053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508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03-4057-B925-DA261858053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571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03-4057-B925-DA261858053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03-4057-B925-DA2618580534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03-4057-B925-DA26185805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03-4057-B925-DA2618580534}"/>
              </c:ext>
            </c:extLst>
          </c:dPt>
          <c:dLbls>
            <c:dLbl>
              <c:idx val="1"/>
              <c:layout>
                <c:manualLayout>
                  <c:x val="5.1678216938335873E-3"/>
                  <c:y val="1.79617674331813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03-4057-B925-DA2618580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Sheet1!$C$1:$H$1</c:f>
              <c:strCache>
                <c:ptCount val="6"/>
                <c:pt idx="0">
                  <c:v>使っていない</c:v>
                </c:pt>
                <c:pt idx="1">
                  <c:v>よくある</c:v>
                </c:pt>
                <c:pt idx="2">
                  <c:v>ときどきある</c:v>
                </c:pt>
                <c:pt idx="3">
                  <c:v>ほとんどない</c:v>
                </c:pt>
                <c:pt idx="4">
                  <c:v>全くない</c:v>
                </c:pt>
                <c:pt idx="5">
                  <c:v>無回答</c:v>
                </c:pt>
              </c:strCache>
            </c:strRef>
          </c:cat>
          <c:val>
            <c:numRef>
              <c:f>Sheet1!$C$2:$H$2</c:f>
              <c:numCache>
                <c:formatCode>General</c:formatCode>
                <c:ptCount val="6"/>
                <c:pt idx="0">
                  <c:v>21.8</c:v>
                </c:pt>
                <c:pt idx="1">
                  <c:v>5.5</c:v>
                </c:pt>
                <c:pt idx="2">
                  <c:v>25.7</c:v>
                </c:pt>
                <c:pt idx="3">
                  <c:v>19.5</c:v>
                </c:pt>
                <c:pt idx="4">
                  <c:v>25.6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03-4057-B925-DA26185805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61922583822891875"/>
          <c:y val="6.0900175297855408E-2"/>
          <c:w val="0.35680722268295756"/>
          <c:h val="0.63848777146067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88537618908664E-2"/>
          <c:y val="2.9335696614999397E-2"/>
          <c:w val="0.50925007349610074"/>
          <c:h val="0.81726247902805693"/>
        </c:manualLayout>
      </c:layout>
      <c:pieChart>
        <c:varyColors val="1"/>
        <c:ser>
          <c:idx val="0"/>
          <c:order val="0"/>
          <c:tx>
            <c:strRef>
              <c:f>Sheet1!$A$18:$B$18</c:f>
              <c:strCache>
                <c:ptCount val="2"/>
                <c:pt idx="0">
                  <c:v>質問</c:v>
                </c:pt>
                <c:pt idx="1">
                  <c:v>中学生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E-4C62-904A-8FA184F536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E-4C62-904A-8FA184F5362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E-4C62-904A-8FA184F53626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E-4C62-904A-8FA184F53626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E-4C62-904A-8FA184F53626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698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2E-4C62-904A-8FA184F53626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2E-4C62-904A-8FA184F53626}"/>
              </c:ext>
            </c:extLst>
          </c:dPt>
          <c:dLbls>
            <c:dLbl>
              <c:idx val="5"/>
              <c:layout>
                <c:manualLayout>
                  <c:x val="0.12147912896655547"/>
                  <c:y val="-0.12907937500336861"/>
                </c:manualLayout>
              </c:layout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42E-4C62-904A-8FA184F53626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Sheet1!$C$17:$I$17</c:f>
              <c:strCache>
                <c:ptCount val="7"/>
                <c:pt idx="0">
                  <c:v>送らない
（または使っていない）</c:v>
                </c:pt>
                <c:pt idx="1">
                  <c:v>３分以内</c:v>
                </c:pt>
                <c:pt idx="2">
                  <c:v>10分以内</c:v>
                </c:pt>
                <c:pt idx="3">
                  <c:v>30分以内</c:v>
                </c:pt>
                <c:pt idx="4">
                  <c:v>60分以内</c:v>
                </c:pt>
                <c:pt idx="5">
                  <c:v>特にイライラしたり
不安になったりしない</c:v>
                </c:pt>
                <c:pt idx="6">
                  <c:v>無回答</c:v>
                </c:pt>
              </c:strCache>
            </c:strRef>
          </c:cat>
          <c:val>
            <c:numRef>
              <c:f>Sheet1!$C$18:$I$18</c:f>
              <c:numCache>
                <c:formatCode>General</c:formatCode>
                <c:ptCount val="7"/>
                <c:pt idx="0">
                  <c:v>25.9</c:v>
                </c:pt>
                <c:pt idx="1">
                  <c:v>1.2</c:v>
                </c:pt>
                <c:pt idx="2">
                  <c:v>1.6</c:v>
                </c:pt>
                <c:pt idx="3">
                  <c:v>1</c:v>
                </c:pt>
                <c:pt idx="4">
                  <c:v>5.4</c:v>
                </c:pt>
                <c:pt idx="5">
                  <c:v>63.4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2E-4C62-904A-8FA184F53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65898600929315"/>
          <c:y val="3.0087953192239707E-2"/>
          <c:w val="0.35990779612811385"/>
          <c:h val="0.73278183250318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3801277" y="9351570"/>
            <a:ext cx="2909091" cy="494105"/>
          </a:xfrm>
          <a:prstGeom prst="rect">
            <a:avLst/>
          </a:prstGeom>
        </p:spPr>
        <p:txBody>
          <a:bodyPr vert="horz" lIns="91175" tIns="45588" rIns="91175" bIns="45588" rtlCol="0" anchor="b"/>
          <a:lstStyle>
            <a:lvl1pPr algn="r">
              <a:defRPr sz="1200"/>
            </a:lvl1pPr>
          </a:lstStyle>
          <a:p>
            <a:fld id="{DF262EAC-2380-49B9-9A7D-D9439333A5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 イメージの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214313"/>
            <a:ext cx="4787900" cy="359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2" tIns="45560" rIns="91112" bIns="45560" rtlCol="0" anchor="ctr"/>
          <a:lstStyle/>
          <a:p>
            <a:endParaRPr kumimoji="1" lang="ja-JP"/>
          </a:p>
        </p:txBody>
      </p:sp>
      <p:sp>
        <p:nvSpPr>
          <p:cNvPr id="5" name="メモの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5480" y="3951081"/>
            <a:ext cx="5740990" cy="5387838"/>
          </a:xfrm>
          <a:prstGeom prst="rect">
            <a:avLst/>
          </a:prstGeom>
        </p:spPr>
        <p:txBody>
          <a:bodyPr vert="horz" lIns="91112" tIns="45560" rIns="91112" bIns="45560" rtlCol="0"/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5"/>
          </p:nvPr>
        </p:nvSpPr>
        <p:spPr>
          <a:xfrm>
            <a:off x="3802859" y="9351570"/>
            <a:ext cx="2909091" cy="494105"/>
          </a:xfrm>
          <a:prstGeom prst="rect">
            <a:avLst/>
          </a:prstGeom>
        </p:spPr>
        <p:txBody>
          <a:bodyPr vert="horz" lIns="91112" tIns="45560" rIns="91112" bIns="45560" rtlCol="0" anchor="b"/>
          <a:lstStyle>
            <a:lvl1pPr algn="r">
              <a:defRPr sz="16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A78EA8E3-FCAF-4FF0-AA7A-72A52FB0A86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lang="ja-JP" sz="14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defTabSz="914400" rtl="0" eaLnBrk="1" latinLnBrk="0" hangingPunct="1">
      <a:defRPr kumimoji="1" lang="ja-JP" sz="14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defTabSz="914400" rtl="0" eaLnBrk="1" latinLnBrk="0" hangingPunct="1">
      <a:defRPr kumimoji="1" lang="ja-JP" sz="14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defTabSz="914400" rtl="0" eaLnBrk="1" latinLnBrk="0" hangingPunct="1">
      <a:defRPr kumimoji="1" lang="ja-JP" sz="14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defTabSz="914400" rtl="0" eaLnBrk="1" latinLnBrk="0" hangingPunct="1">
      <a:defRPr kumimoji="1" lang="ja-JP" sz="14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6" name="スライド イメージ プレースホルダー 5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7" name="ノー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265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95350" y="214313"/>
            <a:ext cx="4921250" cy="3690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次に、このグラフを見てください。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このグラフは、</a:t>
            </a:r>
            <a:r>
              <a:rPr lang="ja-JP" altLang="en-US" dirty="0"/>
              <a:t>メールや</a:t>
            </a:r>
            <a:r>
              <a:rPr lang="en-US" altLang="ja-JP" dirty="0"/>
              <a:t>SNS</a:t>
            </a:r>
            <a:r>
              <a:rPr lang="ja-JP" altLang="en-US" dirty="0"/>
              <a:t>メッセージの返事が来ないときに、不安になったりイライラしたりするまでの時間を聞いたものです。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この結果から、すぐ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に返事をしなくても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人に３人は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気にならないという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ことが分かります。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返事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を返せないときは、無理に返事を返す必要はないことが分かります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43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では最後にまとめをしましょう。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悪口を書いたり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、あまり考えずに友達の情報を書き込んだりすると、誰かの心</a:t>
            </a:r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を傷付ける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ことになります。</a:t>
            </a:r>
            <a:r>
              <a:rPr kumimoji="1" lang="ja-JP" altLang="en-US" dirty="0" smtClean="0"/>
              <a:t>それが、いじめにつながることもあります。</a:t>
            </a:r>
            <a:endParaRPr kumimoji="1" lang="en-US" altLang="ja-JP" dirty="0" smtClean="0"/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また、メール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などを送った相手の様子を考えましょう。返事が来ないのは、食事をしているとか、宿題をしているとか、返事できない状態なのかもしれません。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そして、もし、悪口などを書き込まれ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てしまうなど、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困ったことがあった時には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、★「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すぐに」大人に相談することが大切です。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67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SNS(</a:t>
            </a:r>
            <a:r>
              <a:rPr lang="ja-JP" altLang="en-US" dirty="0" smtClean="0"/>
              <a:t>エス・エヌ・エス、ソーシャルネットワーキングサービス）を知っていますか？</a:t>
            </a:r>
            <a:endParaRPr lang="en-US" altLang="ja-JP" dirty="0" smtClean="0"/>
          </a:p>
          <a:p>
            <a:pPr defTabSz="911931">
              <a:defRPr/>
            </a:pPr>
            <a:r>
              <a:rPr lang="en-US" altLang="ja-JP" dirty="0" smtClean="0"/>
              <a:t>SNS</a:t>
            </a:r>
            <a:r>
              <a:rPr lang="ja-JP" altLang="en-US" dirty="0" smtClean="0"/>
              <a:t>では、★プロフィールを登録したり日記を書いたり、同じ趣味の人を探したりできます。また、知り合いとメッセージのやり取りもすることができます。</a:t>
            </a:r>
            <a:endParaRPr lang="en-US" altLang="ja-JP" dirty="0" smtClean="0"/>
          </a:p>
          <a:p>
            <a:r>
              <a:rPr lang="ja-JP" altLang="en-US" dirty="0" smtClean="0"/>
              <a:t>例えば、</a:t>
            </a:r>
            <a:r>
              <a:rPr lang="en-US" altLang="ja-JP" dirty="0" smtClean="0"/>
              <a:t>LINE(</a:t>
            </a:r>
            <a:r>
              <a:rPr lang="ja-JP" altLang="en-US" dirty="0" smtClean="0"/>
              <a:t>ライン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Facebook(</a:t>
            </a:r>
            <a:r>
              <a:rPr lang="ja-JP" altLang="en-US" dirty="0" smtClean="0"/>
              <a:t>フェイスブック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twitter(</a:t>
            </a:r>
            <a:r>
              <a:rPr lang="ja-JP" altLang="en-US" dirty="0" smtClean="0"/>
              <a:t>ツイッター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Instagram(</a:t>
            </a:r>
            <a:r>
              <a:rPr lang="ja-JP" altLang="en-US" dirty="0" smtClean="0"/>
              <a:t>インスタグラム</a:t>
            </a:r>
            <a:r>
              <a:rPr lang="en-US" altLang="ja-JP" dirty="0" smtClean="0"/>
              <a:t>)</a:t>
            </a:r>
            <a:r>
              <a:rPr lang="ja-JP" altLang="en-US" dirty="0" smtClean="0"/>
              <a:t>等があります。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また、★無料ゲームにも、</a:t>
            </a:r>
            <a:r>
              <a:rPr lang="en-US" altLang="ja-JP" dirty="0" smtClean="0"/>
              <a:t>SNS</a:t>
            </a:r>
            <a:r>
              <a:rPr lang="ja-JP" altLang="en-US" dirty="0" err="1" smtClean="0"/>
              <a:t>のような</a:t>
            </a:r>
            <a:r>
              <a:rPr lang="ja-JP" altLang="en-US" dirty="0" smtClean="0"/>
              <a:t>使い方ができるものもあります。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★これらのメッセージ機能を使った友達とのやり取りの中で、どのような問題が起きるでしょうか。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いくつかの例を見ていきましょう。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</p:spTree>
    <p:extLst>
      <p:ext uri="{BB962C8B-B14F-4D97-AF65-F5344CB8AC3E}">
        <p14:creationId xmlns:p14="http://schemas.microsoft.com/office/powerpoint/2010/main" val="154124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さんは、スマートフォンや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ゲーム機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の中で、同じクラスの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kumimoji="1" lang="ja-JP" altLang="en-US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さんから「うざい」「大嫌い」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と悪口を書き込まれました。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さんは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、どのような気持ちでしょうか。考えてみましょう。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回答例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kumimoji="1" lang="ja-JP" altLang="en-US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kumimoji="1" lang="ja-JP" altLang="en-US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さんに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会いたくない。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・学校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へ行きたくなくなる。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・どうしてこんなことを書かれるのだろう。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・傷つく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。不安になる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皆さんが答えてくれたように誰でも嫌な気持ちになったり、不安な気持ちになったりしますよね。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lang="ja-JP" altLang="en-US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★もし自分がされたら嫌なことは絶対にやらないという、相手を思う気持ちが大切です。</a:t>
            </a:r>
            <a:endParaRPr lang="en-US" altLang="ja-JP" dirty="0" smtClean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吹き出しの言葉は、生徒の状況に応じて修正する。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5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次に、言葉の行き違いでトラブルになってしまった例です。</a:t>
            </a:r>
            <a:endParaRPr lang="en-US" altLang="ja-JP" dirty="0"/>
          </a:p>
          <a:p>
            <a:r>
              <a:rPr lang="ja-JP" altLang="en-US" dirty="0"/>
              <a:t>あなたは、まゆみさんです。あなたの発言は、右側に緑色で表示されます。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「あなた」と友人の</a:t>
            </a:r>
            <a:r>
              <a:rPr lang="ja-JP" altLang="en-US" dirty="0" err="1"/>
              <a:t>ゆ</a:t>
            </a:r>
            <a:r>
              <a:rPr lang="ja-JP" altLang="en-US" dirty="0"/>
              <a:t>きさんは昼間、買い物に出かけました。その後の、あなたと、ゆきさん、ひとみさんの３人のグループでの会話です。</a:t>
            </a:r>
            <a:endParaRPr lang="en-US" altLang="ja-JP" dirty="0"/>
          </a:p>
          <a:p>
            <a:pPr defTabSz="911749">
              <a:defRPr/>
            </a:pPr>
            <a:r>
              <a:rPr lang="ja-JP" altLang="en-US" dirty="0"/>
              <a:t>★</a:t>
            </a:r>
            <a:r>
              <a:rPr lang="ja-JP" altLang="en-US" dirty="0" err="1"/>
              <a:t>ゆ</a:t>
            </a:r>
            <a:r>
              <a:rPr lang="ja-JP" altLang="en-US" dirty="0"/>
              <a:t>きさん、「楽しかったね。」</a:t>
            </a:r>
            <a:endParaRPr lang="en-US" altLang="ja-JP" dirty="0"/>
          </a:p>
          <a:p>
            <a:pPr defTabSz="911749">
              <a:defRPr/>
            </a:pPr>
            <a:r>
              <a:rPr lang="ja-JP" altLang="en-US" dirty="0"/>
              <a:t>★あなた、「今日買いすぎた～」</a:t>
            </a:r>
            <a:endParaRPr lang="en-US" altLang="ja-JP" dirty="0"/>
          </a:p>
          <a:p>
            <a:pPr defTabSz="911749">
              <a:defRPr/>
            </a:pPr>
            <a:r>
              <a:rPr lang="ja-JP" altLang="en-US" dirty="0"/>
              <a:t>★ひとみさん、「２人で出かけたんだぁ、何買ったの？」</a:t>
            </a:r>
            <a:endParaRPr lang="en-US" altLang="ja-JP" dirty="0"/>
          </a:p>
          <a:p>
            <a:pPr defTabSz="911749">
              <a:defRPr/>
            </a:pPr>
            <a:r>
              <a:rPr lang="ja-JP" altLang="en-US" dirty="0"/>
              <a:t>★</a:t>
            </a:r>
            <a:r>
              <a:rPr lang="ja-JP" altLang="en-US" dirty="0" err="1"/>
              <a:t>ゆ</a:t>
            </a:r>
            <a:r>
              <a:rPr lang="ja-JP" altLang="en-US" dirty="0"/>
              <a:t>きさん、「まゆみに選んでもらったぬいぐるみ」（「かわいくない」は読まないで、レーザーポインタ等で指し示す）</a:t>
            </a:r>
            <a:endParaRPr lang="en-US" altLang="ja-JP" dirty="0"/>
          </a:p>
          <a:p>
            <a:pPr defTabSz="911749">
              <a:defRPr/>
            </a:pPr>
            <a:endParaRPr lang="en-US" altLang="ja-JP" dirty="0"/>
          </a:p>
          <a:p>
            <a:pPr defTabSz="911931">
              <a:defRPr/>
            </a:pPr>
            <a:r>
              <a:rPr lang="en-US" altLang="ja-JP" dirty="0"/>
              <a:t>【</a:t>
            </a:r>
            <a:r>
              <a:rPr lang="ja-JP" altLang="en-US" dirty="0"/>
              <a:t>質問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★</a:t>
            </a:r>
            <a:r>
              <a:rPr lang="ja-JP" altLang="en-US" dirty="0" err="1"/>
              <a:t>ゆ</a:t>
            </a:r>
            <a:r>
              <a:rPr lang="ja-JP" altLang="en-US" dirty="0"/>
              <a:t>きさんの発言を読んで、あなたは、どのように感じましたか？</a:t>
            </a:r>
            <a:endParaRPr lang="en-US" altLang="ja-JP" dirty="0"/>
          </a:p>
          <a:p>
            <a:r>
              <a:rPr lang="en-US" altLang="ja-JP"/>
              <a:t>【</a:t>
            </a:r>
            <a:r>
              <a:rPr lang="ja-JP" altLang="en-US" dirty="0"/>
              <a:t>回答例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あなたが選んであげたのに、「かわいくない」と言われて、嫌な気持ちになった。</a:t>
            </a:r>
            <a:endParaRPr lang="en-US" altLang="ja-JP" dirty="0"/>
          </a:p>
          <a:p>
            <a:r>
              <a:rPr lang="ja-JP" altLang="en-US" dirty="0"/>
              <a:t>ゆきさんは、「かわいい」という意味で書いてるんだろうなと思った。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確かに、「かわいくない」という書き込みが「かわいいと思えない」と文句を言っているように見えます。ゆきさんは、本当にそう言いたかったのでしょうか？</a:t>
            </a:r>
            <a:endParaRPr lang="en-US" altLang="ja-JP" dirty="0"/>
          </a:p>
          <a:p>
            <a:r>
              <a:rPr lang="ja-JP" altLang="en-US" dirty="0"/>
              <a:t>実は、</a:t>
            </a:r>
            <a:r>
              <a:rPr lang="ja-JP" altLang="en-US" dirty="0" err="1"/>
              <a:t>ゆ</a:t>
            </a:r>
            <a:r>
              <a:rPr lang="ja-JP" altLang="en-US" dirty="0"/>
              <a:t>きさんは、「かわいくない？↑」（＝かわいいでしょ）と言いたかったようです。しかし、「？」を付け忘れたために、この後、仲間外れにされてしまいました。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51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もう一つの事例です。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同じ学年の６人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グループの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会話の一部です。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グループで遊びに行く誘いがありました。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はる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と、「今度の日曜日になおきの家に行かね？」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、スタンプで「いいね」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りく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、「なおきの家に集合ね。チャリで行くよ。」　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、「オレは送ってもらうわ。」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ゆうき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、「オレも行って大丈夫？」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pPr defTabSz="911931">
              <a:defRPr/>
            </a:pPr>
            <a:r>
              <a:rPr lang="ja-JP" altLang="en-US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さて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、最後に、あなたが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書いたメッセージを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声を出して読んでみましょう。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回答例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で来るの？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（＝ゆうきは来ないでいいよ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なにで来るの？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（＝どんな手段で来るの？）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あなたの「なにで来るの」という書き込みが「なんで来るの」と勘違いをされ、他のメンバーからあなたはひどい人だと思われて、グループから外されてしまうかもしれません。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09714">
              <a:defRPr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「かわいくない」「何で来るの」という言葉を取り上げてみましたが、会話や電話では正しく意味が伝わる言葉でも、文字で書いたり、表情がなかったりすると本当の意味が通じない場合があります。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38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ほかに、どんな言葉があるか、少し時間をとるので、考えてみましょう。周囲の人と相談してもいいです。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２～３分とる、その後質問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回答例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「やばい」、「～ない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」、「大丈夫」、「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結構です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」、「変わってるね」など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「このケーキ、おいしくない」、「この曲、よくない」など、「～ない」とつく言葉は気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を付けたほうが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いいですね。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また、友達の発表を聞いて、自分が気が付かなかった言葉があった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でしょうか。このように、誤解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を生むことに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気付かずに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使ってしまうことが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あるのです。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が書いた文字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を、相手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が全く違う意味で取ってしまう危険性があることを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考えて、書き込む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必要があります。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71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友達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とやり取りを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する方法には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、会話、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電話、メールや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メッセージなど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がありますが、それぞれに特徴があります。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直接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話す場合には、「言葉」「話し方」「表情」「しぐさ」の情報がありますが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だと「言葉」「話し方」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メール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やメッセージだと「文字」だけしか情報がありません。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/>
              <a:t>★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メール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やメッセージ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のやり取りの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中で「？」が抜けたり、漢字の読み違えにより意味が十分に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伝わらなかったりすると、★受け取った人が「話し方」や「表情」を想像します。このことが勘違いをすることにつながり、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トラブルに発展する場合があります。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メール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やメッセージ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でやり取りする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ときには、きちんと伝わる内容か、また相手がどのように受け取るかを考えて送信しましょう。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もし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、相手のメッセージに対して疑問を持った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ときは、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実際に友達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に会って、その意味を確認する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ようにしましょう。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60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2025" y="214313"/>
            <a:ext cx="4787900" cy="35925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さて、次の質問です。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勉強をしたいのに、友達からのメッセージが夜遅くまで来ています。あなたならどうしますか？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１～４の中から選んで、手を挙げてください。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４を選んだ人は、具体的にどうするのか、発表してください。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１すぐに返事する人？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２そのままにしておく人？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３勉強していると伝える人？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４その他の人？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それを選んだ理由を答えてください。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回答例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（１を選んだ人）友達に嫌われるのは嫌だから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嫌だと思っても言えないことや断れないことがありますよね。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58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95350" y="214313"/>
            <a:ext cx="4921250" cy="3690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このグラフは、スマートフォンの使い方について、栃木県の中学生に聞いたアンケートの結果です。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1931">
              <a:defRPr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やりたいことがあるのにメールやメッセージが来て困る、という質問に対しては、中学生の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人に１人は「よくある」「ときどきある」と回答しました。多くの中学生が困っていることが分かります。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A8E3-FCAF-4FF0-AA7A-72A52FB0A86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87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50066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500668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256078" y="-84335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7788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altLang="ja-JP" smtClean="0"/>
              <a:pPr/>
              <a:t>3/24/2020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11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altLang="ja-JP" smtClean="0"/>
              <a:pPr/>
              <a:t>3/24/2020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511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425"/>
            <a:ext cx="7886700" cy="5105400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2020/3/24</a:t>
            </a:fld>
            <a:endParaRPr kumimoji="1"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2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2020/3/24</a:t>
            </a:fld>
            <a:endParaRPr kumimoji="1" 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2020/3/24</a:t>
            </a:fld>
            <a:endParaRPr kumimoji="1" 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0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2020/3/24</a:t>
            </a:fld>
            <a:endParaRPr kumimoji="1" 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8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2020/3/24</a:t>
            </a:fld>
            <a:endParaRPr kumimoji="1" 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altLang="ja-JP" smtClean="0"/>
              <a:pPr/>
              <a:t>3/24/2020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64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ja-JP" altLang="en-US" smtClean="0"/>
              <a:pPr/>
              <a:t>2020/3/24</a:t>
            </a:fld>
            <a:endParaRPr kumimoji="1" 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altLang="ja-JP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0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042986" y="-154661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7755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654" y="597878"/>
            <a:ext cx="8352692" cy="22671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sz="6000" dirty="0"/>
              <a:t>誹謗中傷</a:t>
            </a: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/>
              <a:t>コミュニケーショントラブル</a:t>
            </a:r>
            <a:r>
              <a:rPr lang="en-US" altLang="ja-JP" sz="5300" dirty="0" smtClean="0">
                <a:latin typeface="+mn-ea"/>
                <a:ea typeface="+mn-ea"/>
              </a:rPr>
              <a:t/>
            </a:r>
            <a:br>
              <a:rPr lang="en-US" altLang="ja-JP" sz="5300" dirty="0" smtClean="0">
                <a:latin typeface="+mn-ea"/>
                <a:ea typeface="+mn-ea"/>
              </a:rPr>
            </a:br>
            <a:r>
              <a:rPr lang="ja-JP" altLang="en-US" sz="3600" dirty="0" smtClean="0">
                <a:latin typeface="+mn-ea"/>
                <a:ea typeface="+mn-ea"/>
              </a:rPr>
              <a:t>（中学校）</a:t>
            </a:r>
            <a:endParaRPr lang="ja-JP" altLang="en-US" sz="3001" dirty="0">
              <a:latin typeface="+mn-ea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9796" y="3433581"/>
            <a:ext cx="7404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～ねらい～</a:t>
            </a:r>
            <a:endParaRPr kumimoji="1" lang="en-US" altLang="ja-JP" sz="28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8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情報社会を生きていく中では、思いもしないトラブルが起こることを理解させる。また、自分の責任や義務について考えさせることでインターネットを安全に活用する態度を育成する。</a:t>
            </a:r>
            <a:endParaRPr kumimoji="1" lang="ja-JP" altLang="en-US" sz="28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2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31769" y="1134292"/>
            <a:ext cx="8859832" cy="5448604"/>
          </a:xfrm>
          <a:prstGeom prst="roundRect">
            <a:avLst>
              <a:gd name="adj" fmla="val 8036"/>
            </a:avLst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5142970" y="5732312"/>
            <a:ext cx="824035" cy="67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 smtClean="0"/>
              <a:t>[</a:t>
            </a:r>
            <a:r>
              <a:rPr lang="ja-JP" altLang="en-US" sz="2400" dirty="0" smtClean="0"/>
              <a:t>％</a:t>
            </a:r>
            <a:r>
              <a:rPr lang="en-US" altLang="ja-JP" sz="2400" dirty="0" smtClean="0"/>
              <a:t>]</a:t>
            </a:r>
            <a:endParaRPr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6389" y="72912"/>
            <a:ext cx="9037607" cy="1135637"/>
          </a:xfrm>
        </p:spPr>
        <p:txBody>
          <a:bodyPr>
            <a:noAutofit/>
          </a:bodyPr>
          <a:lstStyle/>
          <a:p>
            <a:r>
              <a:rPr lang="ja-JP" altLang="en-US" sz="3600" b="1" dirty="0"/>
              <a:t>メールや</a:t>
            </a:r>
            <a:r>
              <a:rPr lang="en-US" altLang="ja-JP" sz="3600" b="1" dirty="0">
                <a:latin typeface="+mj-ea"/>
              </a:rPr>
              <a:t>SNS</a:t>
            </a:r>
            <a:r>
              <a:rPr lang="ja-JP" altLang="en-US" sz="3600" b="1" dirty="0"/>
              <a:t>メッセージの返事が来ない</a:t>
            </a:r>
            <a:r>
              <a:rPr lang="ja-JP" altLang="en-US" sz="3600" b="1" dirty="0" smtClean="0"/>
              <a:t>とき、不安</a:t>
            </a:r>
            <a:r>
              <a:rPr lang="ja-JP" altLang="en-US" sz="3600" b="1" dirty="0"/>
              <a:t>になったりイライラしたりするまでの</a:t>
            </a:r>
            <a:r>
              <a:rPr lang="ja-JP" altLang="en-US" sz="3600" b="1" dirty="0" smtClean="0"/>
              <a:t>時間</a:t>
            </a:r>
            <a:endParaRPr kumimoji="1" lang="ja-JP" altLang="en-US" sz="36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3780" y="5335792"/>
            <a:ext cx="725347" cy="10677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328" y="5335792"/>
            <a:ext cx="787452" cy="1087434"/>
          </a:xfrm>
          <a:prstGeom prst="rect">
            <a:avLst/>
          </a:prstGeom>
        </p:spPr>
      </p:pic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862653"/>
              </p:ext>
            </p:extLst>
          </p:nvPr>
        </p:nvGraphicFramePr>
        <p:xfrm>
          <a:off x="333487" y="1208549"/>
          <a:ext cx="8337177" cy="519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947134" y="6582896"/>
            <a:ext cx="719686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ja-JP" altLang="en-US" sz="1200" dirty="0" smtClean="0">
                <a:latin typeface="+mn-ea"/>
              </a:rPr>
              <a:t>「</a:t>
            </a:r>
            <a:r>
              <a:rPr kumimoji="1" lang="en-US" altLang="ja-JP" sz="1200" dirty="0" smtClean="0">
                <a:latin typeface="+mn-ea"/>
              </a:rPr>
              <a:t>『</a:t>
            </a:r>
            <a:r>
              <a:rPr kumimoji="1" lang="ja-JP" altLang="en-US" sz="1200" dirty="0" smtClean="0">
                <a:latin typeface="+mn-ea"/>
              </a:rPr>
              <a:t>情報</a:t>
            </a:r>
            <a:r>
              <a:rPr kumimoji="1" lang="ja-JP" altLang="en-US" sz="1200" dirty="0">
                <a:latin typeface="+mn-ea"/>
              </a:rPr>
              <a:t>モラルの</a:t>
            </a:r>
            <a:r>
              <a:rPr kumimoji="1" lang="ja-JP" altLang="en-US" sz="1200" dirty="0" smtClean="0">
                <a:latin typeface="+mn-ea"/>
              </a:rPr>
              <a:t>育成</a:t>
            </a:r>
            <a:r>
              <a:rPr kumimoji="1" lang="en-US" altLang="ja-JP" sz="1200" dirty="0" smtClean="0">
                <a:latin typeface="+mn-ea"/>
              </a:rPr>
              <a:t>』</a:t>
            </a:r>
            <a:r>
              <a:rPr kumimoji="1" lang="ja-JP" altLang="en-US" sz="1200" dirty="0" smtClean="0">
                <a:latin typeface="+mn-ea"/>
              </a:rPr>
              <a:t>に関する調査結果　（</a:t>
            </a:r>
            <a:r>
              <a:rPr kumimoji="1" lang="en-US" altLang="ja-JP" sz="1200" dirty="0" smtClean="0">
                <a:latin typeface="+mn-ea"/>
              </a:rPr>
              <a:t>R02.3</a:t>
            </a:r>
            <a:r>
              <a:rPr kumimoji="1" lang="ja-JP" altLang="en-US" sz="1200" dirty="0" smtClean="0">
                <a:latin typeface="+mn-ea"/>
              </a:rPr>
              <a:t>栃木県</a:t>
            </a:r>
            <a:r>
              <a:rPr kumimoji="1" lang="ja-JP" altLang="en-US" sz="1200" dirty="0">
                <a:latin typeface="+mn-ea"/>
              </a:rPr>
              <a:t>総合教育</a:t>
            </a:r>
            <a:r>
              <a:rPr kumimoji="1" lang="ja-JP" altLang="en-US" sz="1200" dirty="0" smtClean="0">
                <a:latin typeface="+mn-ea"/>
              </a:rPr>
              <a:t>センター）</a:t>
            </a:r>
            <a:r>
              <a:rPr kumimoji="1" lang="ja-JP" altLang="en-US" sz="1200" dirty="0" smtClean="0">
                <a:latin typeface="+mn-ea"/>
              </a:rPr>
              <a:t>より</a:t>
            </a:r>
            <a:endParaRPr kumimoji="1" lang="ja-JP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84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800" dirty="0" smtClean="0"/>
              <a:t>まとめ</a:t>
            </a:r>
            <a:endParaRPr kumimoji="1" lang="ja-JP" altLang="en-US" sz="48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3948" y="1428284"/>
            <a:ext cx="8292066" cy="180477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 smtClean="0"/>
              <a:t>気軽</a:t>
            </a:r>
            <a:r>
              <a:rPr lang="ja-JP" altLang="en-US" sz="4000" dirty="0"/>
              <a:t>な書きこみが誰かの心</a:t>
            </a:r>
            <a:r>
              <a:rPr lang="ja-JP" altLang="en-US" sz="4000" dirty="0" smtClean="0"/>
              <a:t>を　　　　　</a:t>
            </a:r>
            <a:r>
              <a:rPr lang="en-US" altLang="ja-JP" sz="4000" dirty="0" smtClean="0"/>
              <a:t>					</a:t>
            </a:r>
            <a:r>
              <a:rPr lang="ja-JP" altLang="en-US" sz="4000" dirty="0" smtClean="0"/>
              <a:t>傷付ける</a:t>
            </a:r>
            <a:r>
              <a:rPr lang="ja-JP" altLang="en-US" sz="4000" dirty="0"/>
              <a:t>ことが</a:t>
            </a:r>
            <a:r>
              <a:rPr lang="ja-JP" altLang="en-US" sz="4000" dirty="0" smtClean="0"/>
              <a:t>ある</a:t>
            </a:r>
            <a:endParaRPr lang="en-US" altLang="ja-JP" sz="40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57200" y="3515061"/>
            <a:ext cx="8292066" cy="16797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 smtClean="0"/>
              <a:t>メール</a:t>
            </a:r>
            <a:r>
              <a:rPr lang="ja-JP" altLang="en-US" sz="4000" dirty="0"/>
              <a:t>やメッセージを送った相手</a:t>
            </a:r>
            <a:r>
              <a:rPr lang="ja-JP" altLang="en-US" sz="4000" dirty="0" smtClean="0"/>
              <a:t>の</a:t>
            </a:r>
            <a:endParaRPr lang="en-US" altLang="ja-JP" sz="4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4000" dirty="0" smtClean="0"/>
              <a:t>						</a:t>
            </a:r>
            <a:r>
              <a:rPr lang="ja-JP" altLang="en-US" sz="4000" dirty="0" smtClean="0"/>
              <a:t>様子を想像</a:t>
            </a:r>
            <a:r>
              <a:rPr lang="ja-JP" altLang="en-US" sz="4000" dirty="0"/>
              <a:t>する</a:t>
            </a:r>
            <a:endParaRPr lang="en-US" altLang="ja-JP" sz="4000" dirty="0"/>
          </a:p>
        </p:txBody>
      </p:sp>
      <p:sp>
        <p:nvSpPr>
          <p:cNvPr id="10" name="角丸四角形 9"/>
          <p:cNvSpPr/>
          <p:nvPr/>
        </p:nvSpPr>
        <p:spPr>
          <a:xfrm>
            <a:off x="457200" y="6021659"/>
            <a:ext cx="8292066" cy="6102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被害を受けた場合は、すぐに</a:t>
            </a:r>
            <a:r>
              <a:rPr lang="ja-JP" altLang="en-US" sz="3600" dirty="0">
                <a:solidFill>
                  <a:srgbClr val="FF0000"/>
                </a:solidFill>
              </a:rPr>
              <a:t>大人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に相談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465" y="168310"/>
            <a:ext cx="8187070" cy="68647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>
                <a:latin typeface="+mn-ea"/>
                <a:ea typeface="+mn-ea"/>
              </a:rPr>
              <a:t>SNS</a:t>
            </a:r>
            <a:r>
              <a:rPr kumimoji="1" lang="ja-JP" altLang="en-US" sz="4000" dirty="0" smtClean="0"/>
              <a:t>を知っていますか？</a:t>
            </a:r>
            <a:endParaRPr kumimoji="1" lang="ja-JP" altLang="en-US" sz="4000" dirty="0"/>
          </a:p>
        </p:txBody>
      </p:sp>
      <p:sp>
        <p:nvSpPr>
          <p:cNvPr id="9" name="雲 8"/>
          <p:cNvSpPr/>
          <p:nvPr/>
        </p:nvSpPr>
        <p:spPr bwMode="auto">
          <a:xfrm>
            <a:off x="78599" y="3061328"/>
            <a:ext cx="4076306" cy="2189974"/>
          </a:xfrm>
          <a:prstGeom prst="cloud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3200" dirty="0">
                <a:latin typeface="ＭＳ Ｐゴシック" panose="020B0600070205080204" pitchFamily="50" charset="-128"/>
              </a:rPr>
              <a:t>プロフィール</a:t>
            </a:r>
            <a:endParaRPr lang="en-US" altLang="ja-JP" sz="3200" dirty="0"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atin typeface="ＭＳ Ｐゴシック" panose="020B0600070205080204" pitchFamily="50" charset="-128"/>
              </a:rPr>
              <a:t>日記</a:t>
            </a:r>
            <a:endParaRPr lang="en-US" altLang="ja-JP" sz="3200" dirty="0"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</a:rPr>
              <a:t>友達づくり</a:t>
            </a:r>
            <a:endParaRPr lang="ja-JP" altLang="en-US" sz="3200" dirty="0">
              <a:ea typeface="ＭＳ Ｐゴシック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" y="1020724"/>
            <a:ext cx="1080000" cy="1080000"/>
          </a:xfrm>
          <a:prstGeom prst="rect">
            <a:avLst/>
          </a:prstGeom>
        </p:spPr>
      </p:pic>
      <p:pic>
        <p:nvPicPr>
          <p:cNvPr id="1026" name="Picture 2" descr="I:\131211_藤岡第二中_生徒保護者教員\Twitter_logo_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4595" y="1020724"/>
            <a:ext cx="1080000" cy="878025"/>
          </a:xfrm>
          <a:prstGeom prst="rect">
            <a:avLst/>
          </a:prstGeom>
          <a:noFill/>
        </p:spPr>
      </p:pic>
      <p:sp>
        <p:nvSpPr>
          <p:cNvPr id="10" name="雲 9"/>
          <p:cNvSpPr/>
          <p:nvPr/>
        </p:nvSpPr>
        <p:spPr bwMode="auto">
          <a:xfrm>
            <a:off x="2880104" y="5006768"/>
            <a:ext cx="3856618" cy="1721922"/>
          </a:xfrm>
          <a:prstGeom prst="cloud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3200" dirty="0" smtClean="0">
                <a:ea typeface="ＭＳ Ｐゴシック" pitchFamily="50" charset="-128"/>
              </a:rPr>
              <a:t>無料ゲーム</a:t>
            </a:r>
            <a:endParaRPr lang="ja-JP" altLang="en-US" sz="3200" dirty="0"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61" y="1696235"/>
            <a:ext cx="1153532" cy="1080000"/>
          </a:xfrm>
          <a:prstGeom prst="rect">
            <a:avLst/>
          </a:prstGeom>
        </p:spPr>
      </p:pic>
      <p:sp>
        <p:nvSpPr>
          <p:cNvPr id="17" name="雲 16"/>
          <p:cNvSpPr/>
          <p:nvPr/>
        </p:nvSpPr>
        <p:spPr bwMode="auto">
          <a:xfrm>
            <a:off x="4267200" y="3158767"/>
            <a:ext cx="4755348" cy="1721922"/>
          </a:xfrm>
          <a:prstGeom prst="cloud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3200" dirty="0" smtClean="0">
                <a:ea typeface="ＭＳ Ｐゴシック" pitchFamily="50" charset="-128"/>
              </a:rPr>
              <a:t>メッセージの</a:t>
            </a:r>
            <a:endParaRPr lang="en-US" altLang="ja-JP" sz="3200" dirty="0" smtClean="0">
              <a:ea typeface="ＭＳ Ｐゴシック" pitchFamily="50" charset="-128"/>
            </a:endParaRPr>
          </a:p>
          <a:p>
            <a:pPr algn="ctr"/>
            <a:r>
              <a:rPr lang="ja-JP" altLang="en-US" sz="3200" dirty="0" smtClean="0">
                <a:ea typeface="ＭＳ Ｐゴシック" pitchFamily="50" charset="-128"/>
              </a:rPr>
              <a:t>やりとり</a:t>
            </a:r>
            <a:endParaRPr lang="ja-JP" altLang="en-US" sz="3200" dirty="0">
              <a:ea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530" y="1696235"/>
            <a:ext cx="1080000" cy="10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22"/>
          <p:cNvSpPr txBox="1">
            <a:spLocks/>
          </p:cNvSpPr>
          <p:nvPr/>
        </p:nvSpPr>
        <p:spPr>
          <a:xfrm>
            <a:off x="6782463" y="6127639"/>
            <a:ext cx="1727200" cy="7303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>
                <a:latin typeface="+mj-ea"/>
              </a:rPr>
              <a:t>A</a:t>
            </a:r>
            <a:r>
              <a:rPr lang="ja-JP" altLang="en-US" sz="4000" dirty="0" smtClean="0"/>
              <a:t>さん</a:t>
            </a:r>
            <a:endParaRPr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828" y="2675981"/>
            <a:ext cx="2518418" cy="34403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998"/>
            <a:ext cx="6684235" cy="60093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53858" y="2099753"/>
            <a:ext cx="139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うざい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1185" y="4596866"/>
            <a:ext cx="1263303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>
            <a:spAutoFit/>
          </a:bodyPr>
          <a:lstStyle/>
          <a:p>
            <a:r>
              <a:rPr kumimoji="1" lang="ja-JP" altLang="en-US" sz="2800" dirty="0" smtClean="0"/>
              <a:t>大嫌い</a:t>
            </a:r>
            <a:endParaRPr kumimoji="1" lang="ja-JP" altLang="en-US" sz="2800" dirty="0"/>
          </a:p>
        </p:txBody>
      </p:sp>
      <p:sp>
        <p:nvSpPr>
          <p:cNvPr id="11" name="フローチャート: 代替処理 10"/>
          <p:cNvSpPr/>
          <p:nvPr/>
        </p:nvSpPr>
        <p:spPr>
          <a:xfrm>
            <a:off x="634329" y="5577477"/>
            <a:ext cx="8058150" cy="1077686"/>
          </a:xfrm>
          <a:prstGeom prst="flowChartAlternateProcess">
            <a:avLst/>
          </a:prstGeom>
          <a:solidFill>
            <a:srgbClr val="FEB5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相手</a:t>
            </a:r>
            <a:r>
              <a:rPr lang="ja-JP" altLang="en-US" sz="4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を思う気持ちが</a:t>
            </a:r>
            <a:r>
              <a:rPr lang="ja-JP" altLang="en-US" sz="48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大切　</a:t>
            </a:r>
            <a:endParaRPr kumimoji="1" lang="ja-JP" altLang="en-US" sz="4800" dirty="0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4689467" y="0"/>
            <a:ext cx="4414520" cy="1407368"/>
          </a:xfrm>
          <a:noFill/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j-ea"/>
              </a:rPr>
              <a:t>A</a:t>
            </a:r>
            <a:r>
              <a:rPr kumimoji="1" lang="ja-JP" altLang="en-US" sz="4000" dirty="0" err="1" smtClean="0"/>
              <a:t>さんは</a:t>
            </a:r>
            <a:r>
              <a:rPr kumimoji="1" lang="ja-JP" altLang="en-US" sz="4000" dirty="0" smtClean="0"/>
              <a:t>どのような気持ちでしょうか？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01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33149"/>
          <a:stretch/>
        </p:blipFill>
        <p:spPr>
          <a:xfrm>
            <a:off x="91558" y="105334"/>
            <a:ext cx="6300000" cy="6623212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536701" y="1132885"/>
            <a:ext cx="3416299" cy="432000"/>
          </a:xfrm>
          <a:prstGeom prst="wedgeRoundRectCallout">
            <a:avLst>
              <a:gd name="adj1" fmla="val -56465"/>
              <a:gd name="adj2" fmla="val -4447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楽しかったね</a:t>
            </a:r>
            <a:r>
              <a:rPr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(^o^)</a:t>
            </a:r>
            <a:endParaRPr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3200400" y="1675651"/>
            <a:ext cx="2920693" cy="432000"/>
          </a:xfrm>
          <a:prstGeom prst="wedgeRoundRectCallout">
            <a:avLst>
              <a:gd name="adj1" fmla="val 58324"/>
              <a:gd name="adj2" fmla="val -39826"/>
              <a:gd name="adj3" fmla="val 16667"/>
            </a:avLst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今日買いすぎた～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4356" y="629256"/>
            <a:ext cx="96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ゆき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0971" y="1645185"/>
            <a:ext cx="75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既読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20:26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08956" y="1963270"/>
            <a:ext cx="129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ひとみ</a:t>
            </a:r>
          </a:p>
        </p:txBody>
      </p:sp>
      <p:sp>
        <p:nvSpPr>
          <p:cNvPr id="51" name="角丸四角形吹き出し 50"/>
          <p:cNvSpPr/>
          <p:nvPr/>
        </p:nvSpPr>
        <p:spPr>
          <a:xfrm>
            <a:off x="1543979" y="2409347"/>
            <a:ext cx="3416299" cy="884144"/>
          </a:xfrm>
          <a:prstGeom prst="wedgeRoundRectCallout">
            <a:avLst>
              <a:gd name="adj1" fmla="val -56465"/>
              <a:gd name="adj2" fmla="val -4447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人で出かけたんだぁ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何買ったの？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24" y="3359977"/>
            <a:ext cx="1234440" cy="1232975"/>
          </a:xfrm>
          <a:prstGeom prst="rect">
            <a:avLst/>
          </a:prstGeom>
        </p:spPr>
      </p:pic>
      <p:sp>
        <p:nvSpPr>
          <p:cNvPr id="52" name="角丸四角形吹き出し 51"/>
          <p:cNvSpPr/>
          <p:nvPr/>
        </p:nvSpPr>
        <p:spPr>
          <a:xfrm>
            <a:off x="1540803" y="4813734"/>
            <a:ext cx="3647646" cy="798413"/>
          </a:xfrm>
          <a:prstGeom prst="wedgeRoundRectCallout">
            <a:avLst>
              <a:gd name="adj1" fmla="val -57321"/>
              <a:gd name="adj2" fmla="val -4124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まゆみに選んでもらった</a:t>
            </a:r>
            <a:endParaRPr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ぬいぐるみ</a:t>
            </a:r>
          </a:p>
        </p:txBody>
      </p:sp>
      <p:sp>
        <p:nvSpPr>
          <p:cNvPr id="53" name="角丸四角形吹き出し 52"/>
          <p:cNvSpPr/>
          <p:nvPr/>
        </p:nvSpPr>
        <p:spPr>
          <a:xfrm>
            <a:off x="1536701" y="5979968"/>
            <a:ext cx="2209493" cy="432000"/>
          </a:xfrm>
          <a:prstGeom prst="wedgeRoundRectCallout">
            <a:avLst>
              <a:gd name="adj1" fmla="val -59786"/>
              <a:gd name="adj2" fmla="val -4933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かわいくない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987471" y="1200685"/>
            <a:ext cx="75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20:22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987471" y="3042699"/>
            <a:ext cx="75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20:28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188449" y="4813734"/>
            <a:ext cx="75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20:30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617142" y="3374577"/>
            <a:ext cx="75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20:30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34605" y="5979968"/>
            <a:ext cx="75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20:31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6662023" y="105334"/>
            <a:ext cx="2481978" cy="2420687"/>
          </a:xfrm>
        </p:spPr>
        <p:txBody>
          <a:bodyPr anchor="t">
            <a:noAutofit/>
          </a:bodyPr>
          <a:lstStyle/>
          <a:p>
            <a:r>
              <a:rPr kumimoji="1" lang="ja-JP" altLang="en-US" sz="4000" dirty="0" smtClean="0"/>
              <a:t>あなた</a:t>
            </a:r>
            <a:r>
              <a:rPr kumimoji="1" lang="ja-JP" altLang="en-US" sz="4000" dirty="0"/>
              <a:t>は、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どのように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 smtClean="0"/>
              <a:t>感じましたか？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000" y="88900"/>
            <a:ext cx="6300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ゆき，ひとみ，まゆみ（３）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50009" y="5863470"/>
            <a:ext cx="187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まゆみ</a:t>
            </a:r>
            <a:endParaRPr kumimoji="1" lang="ja-JP" altLang="en-US" sz="2400" dirty="0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79182"/>
              </p:ext>
            </p:extLst>
          </p:nvPr>
        </p:nvGraphicFramePr>
        <p:xfrm>
          <a:off x="6968468" y="3806070"/>
          <a:ext cx="16668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花子" r:id="rId6" imgW="1666800" imgH="2057400" progId="HANAKO.Document.9">
                  <p:embed/>
                </p:oleObj>
              </mc:Choice>
              <mc:Fallback>
                <p:oleObj name="花子" r:id="rId6" imgW="1666800" imgH="2057400" progId="HANAKO.Document.9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8468" y="3806070"/>
                        <a:ext cx="1666875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00301"/>
              </p:ext>
            </p:extLst>
          </p:nvPr>
        </p:nvGraphicFramePr>
        <p:xfrm>
          <a:off x="202226" y="2269834"/>
          <a:ext cx="1035679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花子" r:id="rId8" imgW="4295520" imgH="3466800" progId="HANAKO.Document.9">
                  <p:embed/>
                </p:oleObj>
              </mc:Choice>
              <mc:Fallback>
                <p:oleObj name="花子" r:id="rId8" imgW="4295520" imgH="346680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2226" y="2269834"/>
                        <a:ext cx="1035679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78820"/>
              </p:ext>
            </p:extLst>
          </p:nvPr>
        </p:nvGraphicFramePr>
        <p:xfrm>
          <a:off x="127000" y="934885"/>
          <a:ext cx="1110905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花子" r:id="rId10" imgW="4286160" imgH="2790720" progId="HANAKO.Document.9">
                  <p:embed/>
                </p:oleObj>
              </mc:Choice>
              <mc:Fallback>
                <p:oleObj name="花子" r:id="rId10" imgW="4286160" imgH="279072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7000" y="934885"/>
                        <a:ext cx="1110905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274154"/>
              </p:ext>
            </p:extLst>
          </p:nvPr>
        </p:nvGraphicFramePr>
        <p:xfrm>
          <a:off x="159164" y="4784147"/>
          <a:ext cx="1110905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花子" r:id="rId12" imgW="4286160" imgH="2790720" progId="HANAKO.Document.9">
                  <p:embed/>
                </p:oleObj>
              </mc:Choice>
              <mc:Fallback>
                <p:oleObj name="花子" r:id="rId12" imgW="4286160" imgH="279072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164" y="4784147"/>
                        <a:ext cx="1110905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65272"/>
              </p:ext>
            </p:extLst>
          </p:nvPr>
        </p:nvGraphicFramePr>
        <p:xfrm>
          <a:off x="161023" y="3354803"/>
          <a:ext cx="1110905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花子" r:id="rId13" imgW="4286160" imgH="2790720" progId="HANAKO.Document.9">
                  <p:embed/>
                </p:oleObj>
              </mc:Choice>
              <mc:Fallback>
                <p:oleObj name="花子" r:id="rId13" imgW="4286160" imgH="279072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023" y="3354803"/>
                        <a:ext cx="1110905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086897"/>
              </p:ext>
            </p:extLst>
          </p:nvPr>
        </p:nvGraphicFramePr>
        <p:xfrm>
          <a:off x="164612" y="5799491"/>
          <a:ext cx="1110905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花子" r:id="rId14" imgW="4286160" imgH="2790720" progId="HANAKO.Document.9">
                  <p:embed/>
                </p:oleObj>
              </mc:Choice>
              <mc:Fallback>
                <p:oleObj name="花子" r:id="rId14" imgW="4286160" imgH="279072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4612" y="5799491"/>
                        <a:ext cx="1110905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1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17" grpId="0"/>
      <p:bldP spid="20" grpId="0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33149"/>
          <a:stretch/>
        </p:blipFill>
        <p:spPr>
          <a:xfrm>
            <a:off x="127000" y="234788"/>
            <a:ext cx="6300000" cy="6623212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1922662" y="4675120"/>
            <a:ext cx="4096831" cy="523220"/>
            <a:chOff x="1922662" y="4675120"/>
            <a:chExt cx="4096831" cy="523220"/>
          </a:xfrm>
        </p:grpSpPr>
        <p:sp>
          <p:nvSpPr>
            <p:cNvPr id="52" name="角丸四角形吹き出し 51"/>
            <p:cNvSpPr/>
            <p:nvPr/>
          </p:nvSpPr>
          <p:spPr>
            <a:xfrm>
              <a:off x="2603500" y="4675120"/>
              <a:ext cx="3415993" cy="432000"/>
            </a:xfrm>
            <a:prstGeom prst="wedgeRoundRectCallout">
              <a:avLst>
                <a:gd name="adj1" fmla="val 55231"/>
                <a:gd name="adj2" fmla="val -28067"/>
                <a:gd name="adj3" fmla="val 16667"/>
              </a:avLst>
            </a:prstGeom>
            <a:solidFill>
              <a:srgbClr val="00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オレは送ってもらうわ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922662" y="4675120"/>
              <a:ext cx="7511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既読</a:t>
              </a:r>
              <a:endPara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en-US" altLang="ja-JP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17:55</a:t>
              </a:r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107871" y="6308355"/>
            <a:ext cx="2949722" cy="523220"/>
            <a:chOff x="3107871" y="6308355"/>
            <a:chExt cx="2949722" cy="523220"/>
          </a:xfrm>
        </p:grpSpPr>
        <p:sp>
          <p:nvSpPr>
            <p:cNvPr id="53" name="角丸四角形吹き出し 52"/>
            <p:cNvSpPr/>
            <p:nvPr/>
          </p:nvSpPr>
          <p:spPr>
            <a:xfrm>
              <a:off x="3858986" y="6338820"/>
              <a:ext cx="2198607" cy="432000"/>
            </a:xfrm>
            <a:prstGeom prst="wedgeRoundRectCallout">
              <a:avLst>
                <a:gd name="adj1" fmla="val 58324"/>
                <a:gd name="adj2" fmla="val -39826"/>
                <a:gd name="adj3" fmla="val 16667"/>
              </a:avLst>
            </a:prstGeom>
            <a:solidFill>
              <a:srgbClr val="00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何で来るの？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107871" y="6308355"/>
              <a:ext cx="7511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既読</a:t>
              </a:r>
              <a:endPara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en-US" altLang="ja-JP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18:10</a:t>
              </a:r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6515100" y="116632"/>
            <a:ext cx="2552700" cy="249321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自分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書いたメッセージを</a:t>
            </a:r>
            <a:r>
              <a:rPr lang="ja-JP" altLang="en-US" sz="3200" dirty="0"/>
              <a:t>読んでみましょう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000" y="88900"/>
            <a:ext cx="6300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イケメン組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</a:t>
            </a:r>
            <a:r>
              <a:rPr kumimoji="1"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334355" y="568026"/>
            <a:ext cx="4404231" cy="1291187"/>
            <a:chOff x="1334355" y="568026"/>
            <a:chExt cx="4404231" cy="1291187"/>
          </a:xfrm>
        </p:grpSpPr>
        <p:sp>
          <p:nvSpPr>
            <p:cNvPr id="5" name="角丸四角形吹き出し 4"/>
            <p:cNvSpPr/>
            <p:nvPr/>
          </p:nvSpPr>
          <p:spPr>
            <a:xfrm>
              <a:off x="1571172" y="1069987"/>
              <a:ext cx="3416299" cy="789226"/>
            </a:xfrm>
            <a:prstGeom prst="wedgeRoundRectCallout">
              <a:avLst>
                <a:gd name="adj1" fmla="val -56465"/>
                <a:gd name="adj2" fmla="val -44477"/>
                <a:gd name="adj3" fmla="val 16667"/>
              </a:avLst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今度の日曜日になおきの家に行かね？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34355" y="568026"/>
              <a:ext cx="1176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はると</a:t>
              </a: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987471" y="1139455"/>
              <a:ext cx="7511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17:31</a:t>
              </a:r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308956" y="3124260"/>
            <a:ext cx="4429630" cy="1383222"/>
            <a:chOff x="1308956" y="3124260"/>
            <a:chExt cx="4429630" cy="1383222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1308956" y="3124260"/>
              <a:ext cx="1294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りく</a:t>
              </a:r>
            </a:p>
          </p:txBody>
        </p:sp>
        <p:sp>
          <p:nvSpPr>
            <p:cNvPr id="51" name="角丸四角形吹き出し 50"/>
            <p:cNvSpPr/>
            <p:nvPr/>
          </p:nvSpPr>
          <p:spPr>
            <a:xfrm>
              <a:off x="1571172" y="3623338"/>
              <a:ext cx="3416299" cy="884144"/>
            </a:xfrm>
            <a:prstGeom prst="wedgeRoundRectCallout">
              <a:avLst>
                <a:gd name="adj1" fmla="val -56465"/>
                <a:gd name="adj2" fmla="val -44477"/>
                <a:gd name="adj3" fmla="val 16667"/>
              </a:avLst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なおきの家に集合ね。チャリで行くよ</a:t>
              </a: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987471" y="3758893"/>
              <a:ext cx="7511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17:48</a:t>
              </a:r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3594269" y="1911583"/>
            <a:ext cx="75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既読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17:40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308956" y="5206217"/>
            <a:ext cx="4465904" cy="969823"/>
            <a:chOff x="1308956" y="5206217"/>
            <a:chExt cx="4465904" cy="969823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1308956" y="5206217"/>
              <a:ext cx="3678515" cy="969823"/>
              <a:chOff x="1308956" y="5206217"/>
              <a:chExt cx="3678515" cy="969823"/>
            </a:xfrm>
          </p:grpSpPr>
          <p:sp>
            <p:nvSpPr>
              <p:cNvPr id="29" name="角丸四角形吹き出し 28"/>
              <p:cNvSpPr/>
              <p:nvPr/>
            </p:nvSpPr>
            <p:spPr>
              <a:xfrm>
                <a:off x="1700610" y="5773930"/>
                <a:ext cx="3286861" cy="402110"/>
              </a:xfrm>
              <a:prstGeom prst="wedgeRoundRectCallout">
                <a:avLst>
                  <a:gd name="adj1" fmla="val -56465"/>
                  <a:gd name="adj2" fmla="val -44477"/>
                  <a:gd name="adj3" fmla="val 16667"/>
                </a:avLst>
              </a:prstGeom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オレも行って大丈夫？</a:t>
                </a: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308956" y="5206217"/>
                <a:ext cx="1294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ゆうき</a:t>
                </a:r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5023745" y="5804132"/>
              <a:ext cx="7511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18:05</a:t>
              </a:r>
              <a:endPara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28670"/>
              </p:ext>
            </p:extLst>
          </p:nvPr>
        </p:nvGraphicFramePr>
        <p:xfrm>
          <a:off x="494066" y="550565"/>
          <a:ext cx="9000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花子" r:id="rId5" imgW="3047760" imgH="3838320" progId="HANAKO.Document.9">
                  <p:embed/>
                </p:oleObj>
              </mc:Choice>
              <mc:Fallback>
                <p:oleObj name="花子" r:id="rId5" imgW="3047760" imgH="3838320" progId="HANAKO.Document.9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066" y="550565"/>
                        <a:ext cx="900000" cy="9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58941"/>
              </p:ext>
            </p:extLst>
          </p:nvPr>
        </p:nvGraphicFramePr>
        <p:xfrm>
          <a:off x="483399" y="3096394"/>
          <a:ext cx="9000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花子" r:id="rId7" imgW="2933640" imgH="2971800" progId="HANAKO.Document.9">
                  <p:embed/>
                </p:oleObj>
              </mc:Choice>
              <mc:Fallback>
                <p:oleObj name="花子" r:id="rId7" imgW="2933640" imgH="2971800" progId="HANAKO.Document.9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3399" y="3096394"/>
                        <a:ext cx="900000" cy="9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46941"/>
              </p:ext>
            </p:extLst>
          </p:nvPr>
        </p:nvGraphicFramePr>
        <p:xfrm>
          <a:off x="485523" y="5198340"/>
          <a:ext cx="908543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花子" r:id="rId9" imgW="3038400" imgH="3009600" progId="HANAKO.Document.9">
                  <p:embed/>
                </p:oleObj>
              </mc:Choice>
              <mc:Fallback>
                <p:oleObj name="花子" r:id="rId9" imgW="3038400" imgH="3009600" progId="HANAKO.Document.9">
                  <p:embed/>
                  <p:pic>
                    <p:nvPicPr>
                      <p:cNvPr id="15" name="オブジェクト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523" y="5198340"/>
                        <a:ext cx="908543" cy="9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61939"/>
              </p:ext>
            </p:extLst>
          </p:nvPr>
        </p:nvGraphicFramePr>
        <p:xfrm>
          <a:off x="4555378" y="2145027"/>
          <a:ext cx="1320870" cy="105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花子" r:id="rId11" imgW="3171600" imgH="2523960" progId="HANAKO.Document.9">
                  <p:embed/>
                </p:oleObj>
              </mc:Choice>
              <mc:Fallback>
                <p:oleObj name="花子" r:id="rId11" imgW="3171600" imgH="2523960" progId="HANAKO.Document.9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5378" y="2145027"/>
                        <a:ext cx="1320870" cy="1051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3718542" y="265696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いいね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80511" y="5754045"/>
            <a:ext cx="144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あなた</a:t>
            </a:r>
            <a:endParaRPr kumimoji="1" lang="ja-JP" altLang="en-US" dirty="0"/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69064"/>
              </p:ext>
            </p:extLst>
          </p:nvPr>
        </p:nvGraphicFramePr>
        <p:xfrm>
          <a:off x="6953721" y="4001007"/>
          <a:ext cx="15335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花子" r:id="rId13" imgW="1533240" imgH="1666800" progId="HANAKO.Document.9">
                  <p:embed/>
                </p:oleObj>
              </mc:Choice>
              <mc:Fallback>
                <p:oleObj name="花子" r:id="rId13" imgW="1533240" imgH="1666800" progId="HANAKO.Document.9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53721" y="4001007"/>
                        <a:ext cx="153352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6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84224"/>
              </p:ext>
            </p:extLst>
          </p:nvPr>
        </p:nvGraphicFramePr>
        <p:xfrm>
          <a:off x="7404911" y="80665"/>
          <a:ext cx="1289963" cy="155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花子" r:id="rId4" imgW="3028680" imgH="3647880" progId="HANAKO.Document.9">
                  <p:embed/>
                </p:oleObj>
              </mc:Choice>
              <mc:Fallback>
                <p:oleObj name="花子" r:id="rId4" imgW="3028680" imgH="3647880" progId="HANAKO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4911" y="80665"/>
                        <a:ext cx="1289963" cy="1553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466725" y="1352550"/>
            <a:ext cx="8553450" cy="147406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00024" y="80665"/>
            <a:ext cx="8715375" cy="1384943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6000" dirty="0"/>
              <a:t>考えてみよう！</a:t>
            </a:r>
            <a:r>
              <a:rPr lang="en-US" altLang="ja-JP" sz="6000" dirty="0"/>
              <a:t/>
            </a:r>
            <a:br>
              <a:rPr lang="en-US" altLang="ja-JP" sz="6000" dirty="0"/>
            </a:br>
            <a:endParaRPr kumimoji="1" lang="ja-JP" altLang="en-US" sz="6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2924" y="1447094"/>
            <a:ext cx="846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誤解を生む言葉</a:t>
            </a:r>
            <a:r>
              <a:rPr lang="ja-JP" altLang="en-US" sz="4000" dirty="0"/>
              <a:t>として、他にどのような</a:t>
            </a:r>
            <a:endParaRPr lang="en-US" altLang="ja-JP" sz="4000" dirty="0"/>
          </a:p>
          <a:p>
            <a:r>
              <a:rPr lang="ja-JP" altLang="en-US" sz="4000" dirty="0"/>
              <a:t>言葉があるかな？</a:t>
            </a:r>
            <a:endParaRPr kumimoji="1" lang="ja-JP" altLang="en-US" sz="40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466725" y="3037403"/>
            <a:ext cx="2847975" cy="1447800"/>
          </a:xfrm>
          <a:prstGeom prst="wedgeRoundRectCallout">
            <a:avLst>
              <a:gd name="adj1" fmla="val -40565"/>
              <a:gd name="adj2" fmla="val 75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たのしくない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2947986" y="4695995"/>
            <a:ext cx="2847975" cy="1447800"/>
          </a:xfrm>
          <a:prstGeom prst="wedgeRoundRectCallout">
            <a:avLst>
              <a:gd name="adj1" fmla="val -40565"/>
              <a:gd name="adj2" fmla="val 75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この料理、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やばい！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6162674" y="3248195"/>
            <a:ext cx="2847975" cy="1447800"/>
          </a:xfrm>
          <a:prstGeom prst="wedgeRoundRectCallout">
            <a:avLst>
              <a:gd name="adj1" fmla="val -40565"/>
              <a:gd name="adj2" fmla="val 75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371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8667" y="143684"/>
            <a:ext cx="8229600" cy="61957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  <a:ea typeface="+mn-ea"/>
              </a:rPr>
              <a:t>どれが伝わりやすいかな？</a:t>
            </a:r>
            <a:endParaRPr kumimoji="1" lang="ja-JP" altLang="en-US" dirty="0">
              <a:latin typeface="+mn-ea"/>
              <a:ea typeface="+mn-ea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21462" y="1073653"/>
            <a:ext cx="5391672" cy="2849099"/>
            <a:chOff x="113068" y="1050554"/>
            <a:chExt cx="5391672" cy="2849099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1790" y="1319929"/>
              <a:ext cx="2608651" cy="2088911"/>
            </a:xfrm>
            <a:prstGeom prst="rect">
              <a:avLst/>
            </a:prstGeom>
          </p:spPr>
        </p:pic>
        <p:grpSp>
          <p:nvGrpSpPr>
            <p:cNvPr id="27" name="グループ化 26"/>
            <p:cNvGrpSpPr/>
            <p:nvPr/>
          </p:nvGrpSpPr>
          <p:grpSpPr>
            <a:xfrm>
              <a:off x="113068" y="1050554"/>
              <a:ext cx="5391672" cy="2849099"/>
              <a:chOff x="141249" y="966440"/>
              <a:chExt cx="5391672" cy="2849099"/>
            </a:xfrm>
          </p:grpSpPr>
          <p:sp>
            <p:nvSpPr>
              <p:cNvPr id="30" name="角丸四角形 29"/>
              <p:cNvSpPr/>
              <p:nvPr/>
            </p:nvSpPr>
            <p:spPr>
              <a:xfrm>
                <a:off x="141249" y="966440"/>
                <a:ext cx="1795240" cy="101476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dirty="0" smtClean="0">
                    <a:latin typeface="+mn-ea"/>
                  </a:rPr>
                  <a:t>会話</a:t>
                </a:r>
                <a:endParaRPr kumimoji="1" lang="ja-JP" altLang="en-US" sz="3600" dirty="0">
                  <a:latin typeface="+mn-ea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141249" y="3292319"/>
                <a:ext cx="53916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800" dirty="0">
                    <a:latin typeface="+mn-ea"/>
                    <a:ea typeface="+mn-ea"/>
                  </a:rPr>
                  <a:t>「言葉」「話し方」</a:t>
                </a:r>
                <a:r>
                  <a:rPr lang="ja-JP" altLang="en-US" sz="2800" dirty="0" smtClean="0">
                    <a:latin typeface="+mn-ea"/>
                    <a:ea typeface="+mn-ea"/>
                  </a:rPr>
                  <a:t>「表情」</a:t>
                </a:r>
                <a:r>
                  <a:rPr lang="ja-JP" altLang="en-US" sz="2800" dirty="0">
                    <a:latin typeface="+mn-ea"/>
                    <a:ea typeface="+mn-ea"/>
                  </a:rPr>
                  <a:t>「しぐさ」</a:t>
                </a: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4413517" y="966998"/>
            <a:ext cx="3757339" cy="2941623"/>
            <a:chOff x="4766565" y="968845"/>
            <a:chExt cx="3757339" cy="2941623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6389" y="988032"/>
              <a:ext cx="2297078" cy="2568134"/>
            </a:xfrm>
            <a:prstGeom prst="rect">
              <a:avLst/>
            </a:prstGeom>
          </p:spPr>
        </p:pic>
        <p:sp>
          <p:nvSpPr>
            <p:cNvPr id="34" name="角丸四角形 33"/>
            <p:cNvSpPr/>
            <p:nvPr/>
          </p:nvSpPr>
          <p:spPr>
            <a:xfrm>
              <a:off x="4766565" y="968845"/>
              <a:ext cx="1728000" cy="101476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dirty="0">
                  <a:latin typeface="+mn-ea"/>
                </a:rPr>
                <a:t>電話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788138" y="3387248"/>
              <a:ext cx="27357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800" dirty="0">
                  <a:latin typeface="+mn-ea"/>
                  <a:ea typeface="+mn-ea"/>
                </a:rPr>
                <a:t>「言葉」「話し方」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758285" y="3833216"/>
            <a:ext cx="3826588" cy="2849808"/>
            <a:chOff x="758285" y="3833216"/>
            <a:chExt cx="3826588" cy="2849808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4873" y="3833216"/>
              <a:ext cx="1510000" cy="2585415"/>
            </a:xfrm>
            <a:prstGeom prst="rect">
              <a:avLst/>
            </a:prstGeom>
          </p:spPr>
        </p:pic>
        <p:grpSp>
          <p:nvGrpSpPr>
            <p:cNvPr id="38" name="グループ化 37"/>
            <p:cNvGrpSpPr/>
            <p:nvPr/>
          </p:nvGrpSpPr>
          <p:grpSpPr>
            <a:xfrm>
              <a:off x="758285" y="3947539"/>
              <a:ext cx="3655232" cy="2735485"/>
              <a:chOff x="758285" y="3947539"/>
              <a:chExt cx="3655232" cy="2735485"/>
            </a:xfrm>
          </p:grpSpPr>
          <p:sp>
            <p:nvSpPr>
              <p:cNvPr id="39" name="角丸四角形 38"/>
              <p:cNvSpPr/>
              <p:nvPr/>
            </p:nvSpPr>
            <p:spPr>
              <a:xfrm>
                <a:off x="758285" y="3947539"/>
                <a:ext cx="2272782" cy="14285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600" dirty="0">
                    <a:latin typeface="+mn-ea"/>
                  </a:rPr>
                  <a:t>メール</a:t>
                </a:r>
                <a:endParaRPr kumimoji="1" lang="en-US" altLang="ja-JP" sz="3600" dirty="0">
                  <a:latin typeface="+mn-ea"/>
                </a:endParaRPr>
              </a:p>
              <a:p>
                <a:pPr algn="ctr"/>
                <a:r>
                  <a:rPr kumimoji="1" lang="ja-JP" altLang="en-US" sz="3600" dirty="0">
                    <a:latin typeface="+mn-ea"/>
                  </a:rPr>
                  <a:t>メッセージ</a:t>
                </a:r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2720899" y="6159804"/>
                <a:ext cx="16926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800" dirty="0">
                    <a:latin typeface="+mn-ea"/>
                    <a:ea typeface="+mn-ea"/>
                  </a:rPr>
                  <a:t>「文字」</a:t>
                </a:r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>
          <a:xfrm>
            <a:off x="5123423" y="3922752"/>
            <a:ext cx="3844015" cy="2789383"/>
            <a:chOff x="5110414" y="3893641"/>
            <a:chExt cx="3844015" cy="2789383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1765" y="4060380"/>
              <a:ext cx="1538149" cy="1951842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0414" y="3893641"/>
              <a:ext cx="1597591" cy="2353595"/>
            </a:xfrm>
            <a:prstGeom prst="rect">
              <a:avLst/>
            </a:prstGeom>
          </p:spPr>
        </p:pic>
        <p:sp>
          <p:nvSpPr>
            <p:cNvPr id="50" name="角丸四角形吹き出し 49"/>
            <p:cNvSpPr/>
            <p:nvPr/>
          </p:nvSpPr>
          <p:spPr>
            <a:xfrm>
              <a:off x="5174166" y="3934018"/>
              <a:ext cx="3780263" cy="2743200"/>
            </a:xfrm>
            <a:prstGeom prst="wedgeRoundRectCallout">
              <a:avLst>
                <a:gd name="adj1" fmla="val -63969"/>
                <a:gd name="adj2" fmla="val 5793"/>
                <a:gd name="adj3" fmla="val 16667"/>
              </a:avLst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345044" y="5852027"/>
              <a:ext cx="1494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accent5"/>
                  </a:solidFill>
                  <a:latin typeface="+mn-ea"/>
                  <a:ea typeface="+mn-ea"/>
                </a:rPr>
                <a:t>？？</a:t>
              </a:r>
            </a:p>
          </p:txBody>
        </p:sp>
      </p:grpSp>
      <p:sp>
        <p:nvSpPr>
          <p:cNvPr id="21" name="角丸四角形吹き出し 20"/>
          <p:cNvSpPr/>
          <p:nvPr/>
        </p:nvSpPr>
        <p:spPr bwMode="auto">
          <a:xfrm>
            <a:off x="5187175" y="5575209"/>
            <a:ext cx="3872849" cy="1134023"/>
          </a:xfrm>
          <a:prstGeom prst="wedgeRoundRectCallout">
            <a:avLst>
              <a:gd name="adj1" fmla="val -8798"/>
              <a:gd name="adj2" fmla="val -3262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latin typeface="+mn-ea"/>
              </a:rPr>
              <a:t>情報</a:t>
            </a:r>
            <a:r>
              <a:rPr lang="ja-JP" altLang="en-US" sz="3200" dirty="0" smtClean="0">
                <a:latin typeface="+mn-ea"/>
                <a:ea typeface="+mn-ea"/>
              </a:rPr>
              <a:t>が</a:t>
            </a:r>
            <a:r>
              <a:rPr lang="ja-JP" altLang="en-US" sz="3200" dirty="0">
                <a:latin typeface="+mn-ea"/>
                <a:ea typeface="+mn-ea"/>
              </a:rPr>
              <a:t>足りない</a:t>
            </a:r>
            <a:r>
              <a:rPr lang="ja-JP" altLang="en-US" sz="3200" dirty="0" smtClean="0">
                <a:latin typeface="+mn-ea"/>
                <a:ea typeface="+mn-ea"/>
              </a:rPr>
              <a:t>と</a:t>
            </a:r>
            <a:r>
              <a:rPr lang="en-US" altLang="ja-JP" sz="3200" dirty="0" smtClean="0">
                <a:latin typeface="+mn-ea"/>
                <a:ea typeface="+mn-ea"/>
              </a:rPr>
              <a:t/>
            </a:r>
            <a:br>
              <a:rPr lang="en-US" altLang="ja-JP" sz="3200" dirty="0" smtClean="0">
                <a:latin typeface="+mn-ea"/>
                <a:ea typeface="+mn-ea"/>
              </a:rPr>
            </a:b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想像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する</a:t>
            </a:r>
            <a:endParaRPr lang="ja-JP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050" y="365127"/>
            <a:ext cx="8115300" cy="779462"/>
          </a:xfrm>
        </p:spPr>
        <p:txBody>
          <a:bodyPr/>
          <a:lstStyle/>
          <a:p>
            <a:r>
              <a:rPr kumimoji="1" lang="ja-JP" altLang="en-US" dirty="0" smtClean="0"/>
              <a:t>あなた</a:t>
            </a:r>
            <a:r>
              <a:rPr kumimoji="1" lang="ja-JP" altLang="en-US" dirty="0"/>
              <a:t>ならどうしますか？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3" y="2066794"/>
            <a:ext cx="5009853" cy="47912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52500" y="1144589"/>
            <a:ext cx="7983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明日はテストのため勉強したいのに、</a:t>
            </a:r>
            <a:endParaRPr kumimoji="1" lang="en-US" altLang="ja-JP" sz="3200" dirty="0"/>
          </a:p>
          <a:p>
            <a:r>
              <a:rPr kumimoji="1" lang="ja-JP" altLang="en-US" sz="3200" dirty="0"/>
              <a:t>友達からのメッセージが夜遅くまで来ている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223917" y="2497770"/>
            <a:ext cx="3218972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１．すぐに返事する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223917" y="3570779"/>
            <a:ext cx="3746500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２．そのままにしておく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223917" y="4643788"/>
            <a:ext cx="4711700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３．「勉強している」と</a:t>
            </a:r>
            <a:r>
              <a:rPr kumimoji="1" lang="ja-JP" altLang="en-US" sz="2800" dirty="0" smtClean="0"/>
              <a:t>伝える</a:t>
            </a:r>
            <a:endParaRPr kumimoji="1" lang="ja-JP" altLang="en-US" sz="2800" dirty="0"/>
          </a:p>
        </p:txBody>
      </p:sp>
      <p:sp>
        <p:nvSpPr>
          <p:cNvPr id="10" name="角丸四角形 9"/>
          <p:cNvSpPr/>
          <p:nvPr/>
        </p:nvSpPr>
        <p:spPr>
          <a:xfrm>
            <a:off x="4223917" y="5716797"/>
            <a:ext cx="2123445" cy="8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/>
              <a:t>４．その他</a:t>
            </a:r>
          </a:p>
        </p:txBody>
      </p:sp>
    </p:spTree>
    <p:extLst>
      <p:ext uri="{BB962C8B-B14F-4D97-AF65-F5344CB8AC3E}">
        <p14:creationId xmlns:p14="http://schemas.microsoft.com/office/powerpoint/2010/main" val="38825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31767" y="1257403"/>
            <a:ext cx="8859833" cy="5325492"/>
          </a:xfrm>
          <a:prstGeom prst="roundRect">
            <a:avLst>
              <a:gd name="adj" fmla="val 8036"/>
            </a:avLst>
          </a:prstGeom>
          <a:solidFill>
            <a:srgbClr val="CC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61665657"/>
              </p:ext>
            </p:extLst>
          </p:nvPr>
        </p:nvGraphicFramePr>
        <p:xfrm>
          <a:off x="277090" y="789709"/>
          <a:ext cx="8437419" cy="582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3058352" y="9826421"/>
            <a:ext cx="581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chemeClr val="bg1"/>
                </a:solidFill>
              </a:rPr>
              <a:t>※</a:t>
            </a:r>
            <a:r>
              <a:rPr kumimoji="1" lang="ja-JP" altLang="en-US" sz="1200" dirty="0">
                <a:solidFill>
                  <a:schemeClr val="bg1"/>
                </a:solidFill>
              </a:rPr>
              <a:t>　選択肢「メールやメッセージは送らない」「その他、無回答」を除いた集計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47134" y="6582896"/>
            <a:ext cx="719686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ja-JP" altLang="en-US" sz="1200" dirty="0" smtClean="0">
                <a:latin typeface="+mn-ea"/>
              </a:rPr>
              <a:t>「</a:t>
            </a:r>
            <a:r>
              <a:rPr kumimoji="1" lang="en-US" altLang="ja-JP" sz="1200" dirty="0" smtClean="0">
                <a:latin typeface="+mn-ea"/>
              </a:rPr>
              <a:t>『</a:t>
            </a:r>
            <a:r>
              <a:rPr kumimoji="1" lang="ja-JP" altLang="en-US" sz="1200" dirty="0" smtClean="0">
                <a:latin typeface="+mn-ea"/>
              </a:rPr>
              <a:t>情報</a:t>
            </a:r>
            <a:r>
              <a:rPr kumimoji="1" lang="ja-JP" altLang="en-US" sz="1200" dirty="0">
                <a:latin typeface="+mn-ea"/>
              </a:rPr>
              <a:t>モラルの</a:t>
            </a:r>
            <a:r>
              <a:rPr kumimoji="1" lang="ja-JP" altLang="en-US" sz="1200" dirty="0" smtClean="0">
                <a:latin typeface="+mn-ea"/>
              </a:rPr>
              <a:t>育成</a:t>
            </a:r>
            <a:r>
              <a:rPr kumimoji="1" lang="en-US" altLang="ja-JP" sz="1200" dirty="0" smtClean="0">
                <a:latin typeface="+mn-ea"/>
              </a:rPr>
              <a:t>』</a:t>
            </a:r>
            <a:r>
              <a:rPr kumimoji="1" lang="ja-JP" altLang="en-US" sz="1200" dirty="0" smtClean="0">
                <a:latin typeface="+mn-ea"/>
              </a:rPr>
              <a:t>に関する調査結果　（</a:t>
            </a:r>
            <a:r>
              <a:rPr kumimoji="1" lang="en-US" altLang="ja-JP" sz="1200" dirty="0" smtClean="0">
                <a:latin typeface="+mn-ea"/>
              </a:rPr>
              <a:t>R02.3</a:t>
            </a:r>
            <a:r>
              <a:rPr kumimoji="1" lang="ja-JP" altLang="en-US" sz="1200" dirty="0" smtClean="0">
                <a:latin typeface="+mn-ea"/>
              </a:rPr>
              <a:t>栃木県</a:t>
            </a:r>
            <a:r>
              <a:rPr kumimoji="1" lang="ja-JP" altLang="en-US" sz="1200" dirty="0">
                <a:latin typeface="+mn-ea"/>
              </a:rPr>
              <a:t>総合教育</a:t>
            </a:r>
            <a:r>
              <a:rPr kumimoji="1" lang="ja-JP" altLang="en-US" sz="1200" dirty="0" smtClean="0">
                <a:latin typeface="+mn-ea"/>
              </a:rPr>
              <a:t>センター）</a:t>
            </a:r>
            <a:r>
              <a:rPr kumimoji="1" lang="ja-JP" altLang="en-US" sz="1200" dirty="0" smtClean="0">
                <a:latin typeface="+mn-ea"/>
              </a:rPr>
              <a:t>より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" y="8822559"/>
            <a:ext cx="5903926" cy="51030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8" y="9467800"/>
            <a:ext cx="4316028" cy="3586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3583" y="57074"/>
            <a:ext cx="8759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やりたい</a:t>
            </a:r>
            <a:r>
              <a:rPr kumimoji="1" lang="ja-JP" altLang="en-US" sz="3600" b="1" dirty="0"/>
              <a:t>ことがあるのに</a:t>
            </a:r>
            <a:r>
              <a:rPr kumimoji="1" lang="ja-JP" altLang="en-US" sz="3600" b="1" dirty="0" smtClean="0"/>
              <a:t>、メールや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メッセージ</a:t>
            </a:r>
            <a:r>
              <a:rPr kumimoji="1" lang="ja-JP" altLang="en-US" sz="3600" b="1" dirty="0"/>
              <a:t>が</a:t>
            </a:r>
            <a:r>
              <a:rPr kumimoji="1" lang="ja-JP" altLang="en-US" sz="3600" b="1" dirty="0" smtClean="0"/>
              <a:t>きて、こまること</a:t>
            </a:r>
            <a:endParaRPr kumimoji="1" lang="ja-JP" altLang="en-US" sz="3600" b="1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097789" y="5776683"/>
            <a:ext cx="824035" cy="67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 smtClean="0"/>
              <a:t>[</a:t>
            </a:r>
            <a:r>
              <a:rPr lang="ja-JP" altLang="en-US" sz="2400" dirty="0" smtClean="0"/>
              <a:t>％</a:t>
            </a:r>
            <a:r>
              <a:rPr lang="en-US" altLang="ja-JP" sz="2400" dirty="0" smtClean="0"/>
              <a:t>]</a:t>
            </a:r>
            <a:endParaRPr lang="ja-JP" altLang="en-US" sz="2400" dirty="0"/>
          </a:p>
        </p:txBody>
      </p:sp>
      <p:pic>
        <p:nvPicPr>
          <p:cNvPr id="11" name="コンテンツ プレースホルダー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231" y="5023500"/>
            <a:ext cx="1388936" cy="1328317"/>
          </a:xfrm>
          <a:prstGeom prst="rect">
            <a:avLst/>
          </a:prstGeom>
        </p:spPr>
      </p:pic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513611"/>
              </p:ext>
            </p:extLst>
          </p:nvPr>
        </p:nvGraphicFramePr>
        <p:xfrm>
          <a:off x="277090" y="1337609"/>
          <a:ext cx="8640778" cy="506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99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黒板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黒板テーマ" id="{41C7F12F-B262-43E5-85A4-295176A9E254}" vid="{21A71A55-8375-4B54-93B6-A796DE7772E2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ユーザー定義 2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黒板テーマ</Template>
  <TotalTime>0</TotalTime>
  <Words>1993</Words>
  <Application>Microsoft Office PowerPoint</Application>
  <PresentationFormat>画面に合わせる (4:3)</PresentationFormat>
  <Paragraphs>210</Paragraphs>
  <Slides>11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Calibri Light</vt:lpstr>
      <vt:lpstr>Corbel</vt:lpstr>
      <vt:lpstr>黒板テーマ</vt:lpstr>
      <vt:lpstr>花子</vt:lpstr>
      <vt:lpstr>誹謗中傷 コミュニケーショントラブル （中学校）</vt:lpstr>
      <vt:lpstr>SNSを知っていますか？</vt:lpstr>
      <vt:lpstr>Aさんはどのような気持ちでしょうか？</vt:lpstr>
      <vt:lpstr>あなたは、 どのように 感じましたか？</vt:lpstr>
      <vt:lpstr>自分の書いたメッセージを読んでみましょう</vt:lpstr>
      <vt:lpstr>考えてみよう！ </vt:lpstr>
      <vt:lpstr>どれが伝わりやすいかな？</vt:lpstr>
      <vt:lpstr>あなたならどうしますか？</vt:lpstr>
      <vt:lpstr>PowerPoint プレゼンテーション</vt:lpstr>
      <vt:lpstr>メールやSNSメッセージの返事が来ないとき、不安になったりイライラしたりするまでの時間</vt:lpstr>
      <vt:lpstr>まとめ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2017-03-24T01:16:42Z</dcterms:created>
  <dcterms:modified xsi:type="dcterms:W3CDTF">2020-03-24T10:39:34Z</dcterms:modified>
  <cp:version/>
</cp:coreProperties>
</file>