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handoutMasterIdLst>
    <p:handoutMasterId r:id="rId93"/>
  </p:handoutMasterIdLst>
  <p:sldIdLst>
    <p:sldId id="382" r:id="rId2"/>
    <p:sldId id="500" r:id="rId3"/>
    <p:sldId id="501" r:id="rId4"/>
    <p:sldId id="506" r:id="rId5"/>
    <p:sldId id="502" r:id="rId6"/>
    <p:sldId id="504" r:id="rId7"/>
    <p:sldId id="270" r:id="rId8"/>
    <p:sldId id="386" r:id="rId9"/>
    <p:sldId id="390" r:id="rId10"/>
    <p:sldId id="391" r:id="rId11"/>
    <p:sldId id="266" r:id="rId12"/>
    <p:sldId id="267" r:id="rId13"/>
    <p:sldId id="268" r:id="rId14"/>
    <p:sldId id="507" r:id="rId15"/>
    <p:sldId id="273" r:id="rId16"/>
    <p:sldId id="651" r:id="rId17"/>
    <p:sldId id="389" r:id="rId18"/>
    <p:sldId id="392" r:id="rId19"/>
    <p:sldId id="393" r:id="rId20"/>
    <p:sldId id="511" r:id="rId21"/>
    <p:sldId id="512" r:id="rId22"/>
    <p:sldId id="513" r:id="rId23"/>
    <p:sldId id="514" r:id="rId24"/>
    <p:sldId id="288" r:id="rId25"/>
    <p:sldId id="394" r:id="rId26"/>
    <p:sldId id="295" r:id="rId27"/>
    <p:sldId id="398" r:id="rId28"/>
    <p:sldId id="296" r:id="rId29"/>
    <p:sldId id="400" r:id="rId30"/>
    <p:sldId id="401" r:id="rId31"/>
    <p:sldId id="402" r:id="rId32"/>
    <p:sldId id="290" r:id="rId33"/>
    <p:sldId id="515" r:id="rId34"/>
    <p:sldId id="517" r:id="rId35"/>
    <p:sldId id="518" r:id="rId36"/>
    <p:sldId id="519" r:id="rId37"/>
    <p:sldId id="520" r:id="rId38"/>
    <p:sldId id="594" r:id="rId39"/>
    <p:sldId id="528" r:id="rId40"/>
    <p:sldId id="533" r:id="rId41"/>
    <p:sldId id="542" r:id="rId42"/>
    <p:sldId id="543" r:id="rId43"/>
    <p:sldId id="655" r:id="rId44"/>
    <p:sldId id="544" r:id="rId45"/>
    <p:sldId id="596" r:id="rId46"/>
    <p:sldId id="545" r:id="rId47"/>
    <p:sldId id="553" r:id="rId48"/>
    <p:sldId id="597" r:id="rId49"/>
    <p:sldId id="600" r:id="rId50"/>
    <p:sldId id="561" r:id="rId51"/>
    <p:sldId id="566" r:id="rId52"/>
    <p:sldId id="601" r:id="rId53"/>
    <p:sldId id="603" r:id="rId54"/>
    <p:sldId id="604" r:id="rId55"/>
    <p:sldId id="611" r:id="rId56"/>
    <p:sldId id="612" r:id="rId57"/>
    <p:sldId id="613" r:id="rId58"/>
    <p:sldId id="614" r:id="rId59"/>
    <p:sldId id="615" r:id="rId60"/>
    <p:sldId id="616" r:id="rId61"/>
    <p:sldId id="634" r:id="rId62"/>
    <p:sldId id="637" r:id="rId63"/>
    <p:sldId id="638" r:id="rId64"/>
    <p:sldId id="652" r:id="rId65"/>
    <p:sldId id="653" r:id="rId66"/>
    <p:sldId id="642" r:id="rId67"/>
    <p:sldId id="646" r:id="rId68"/>
    <p:sldId id="654" r:id="rId69"/>
    <p:sldId id="567" r:id="rId70"/>
    <p:sldId id="570" r:id="rId71"/>
    <p:sldId id="573" r:id="rId72"/>
    <p:sldId id="656" r:id="rId73"/>
    <p:sldId id="574" r:id="rId74"/>
    <p:sldId id="575" r:id="rId75"/>
    <p:sldId id="576" r:id="rId76"/>
    <p:sldId id="577" r:id="rId77"/>
    <p:sldId id="578" r:id="rId78"/>
    <p:sldId id="579" r:id="rId79"/>
    <p:sldId id="580" r:id="rId80"/>
    <p:sldId id="582" r:id="rId81"/>
    <p:sldId id="583" r:id="rId82"/>
    <p:sldId id="619" r:id="rId83"/>
    <p:sldId id="622" r:id="rId84"/>
    <p:sldId id="624" r:id="rId85"/>
    <p:sldId id="625" r:id="rId86"/>
    <p:sldId id="626" r:id="rId87"/>
    <p:sldId id="629" r:id="rId88"/>
    <p:sldId id="630" r:id="rId89"/>
    <p:sldId id="631" r:id="rId90"/>
    <p:sldId id="593" r:id="rId91"/>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FAB"/>
    <a:srgbClr val="FFE1E1"/>
    <a:srgbClr val="FFD961"/>
    <a:srgbClr val="FEFEA8"/>
    <a:srgbClr val="C2E49C"/>
    <a:srgbClr val="D8FCF2"/>
    <a:srgbClr val="FFC9C9"/>
    <a:srgbClr val="E3FDF6"/>
    <a:srgbClr val="EEF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40" d="100"/>
        <a:sy n="40" d="100"/>
      </p:scale>
      <p:origin x="0" y="51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78EEE-FB57-49D8-81A5-638C49F4A5C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kumimoji="1" lang="ja-JP" altLang="en-US"/>
        </a:p>
      </dgm:t>
    </dgm:pt>
    <dgm:pt modelId="{EFC5EEAE-9643-440C-868A-15B27B8D6C83}">
      <dgm:prSet phldrT="[テキスト]"/>
      <dgm:spPr/>
      <dgm:t>
        <a:bodyPr/>
        <a:lstStyle/>
        <a:p>
          <a:r>
            <a:rPr kumimoji="1" lang="ja-JP" altLang="en-US" dirty="0" smtClean="0"/>
            <a:t>自分が</a:t>
          </a:r>
          <a:endParaRPr kumimoji="1" lang="ja-JP" altLang="en-US" dirty="0"/>
        </a:p>
      </dgm:t>
    </dgm:pt>
    <dgm:pt modelId="{8E57DAC5-F47C-43E4-8A00-3CD80A562EAD}" type="parTrans" cxnId="{A1A86D24-6104-40BD-ADFF-91B8072C1674}">
      <dgm:prSet/>
      <dgm:spPr/>
      <dgm:t>
        <a:bodyPr/>
        <a:lstStyle/>
        <a:p>
          <a:endParaRPr kumimoji="1" lang="ja-JP" altLang="en-US"/>
        </a:p>
      </dgm:t>
    </dgm:pt>
    <dgm:pt modelId="{4DBFFA79-4336-42D0-B69E-5A6EF3852A30}" type="sibTrans" cxnId="{A1A86D24-6104-40BD-ADFF-91B8072C1674}">
      <dgm:prSet/>
      <dgm:spPr/>
      <dgm:t>
        <a:bodyPr/>
        <a:lstStyle/>
        <a:p>
          <a:endParaRPr kumimoji="1" lang="ja-JP" altLang="en-US"/>
        </a:p>
      </dgm:t>
    </dgm:pt>
    <dgm:pt modelId="{EFBAE685-DA4F-4E26-9278-0C86726ED0D8}">
      <dgm:prSet phldrT="[テキスト]" custT="1"/>
      <dgm:spPr>
        <a:solidFill>
          <a:srgbClr val="FFCCCC"/>
        </a:solidFill>
      </dgm:spPr>
      <dgm:t>
        <a:bodyPr tIns="288000" anchor="t"/>
        <a:lstStyle/>
        <a:p>
          <a:r>
            <a:rPr kumimoji="1" lang="ja-JP" altLang="en-US" sz="2400" dirty="0" smtClean="0">
              <a:solidFill>
                <a:schemeClr val="tx1"/>
              </a:solidFill>
            </a:rPr>
            <a:t>できたこと</a:t>
          </a:r>
        </a:p>
        <a:p>
          <a:r>
            <a:rPr kumimoji="1" lang="ja-JP" altLang="en-US" sz="2400" dirty="0" smtClean="0">
              <a:solidFill>
                <a:schemeClr val="tx1"/>
              </a:solidFill>
            </a:rPr>
            <a:t>したこと</a:t>
          </a:r>
          <a:endParaRPr kumimoji="1" lang="ja-JP" altLang="en-US" sz="2400" dirty="0">
            <a:solidFill>
              <a:schemeClr val="tx1"/>
            </a:solidFill>
          </a:endParaRPr>
        </a:p>
      </dgm:t>
    </dgm:pt>
    <dgm:pt modelId="{924941BE-EFD9-49C0-958C-6464FF32074D}" type="parTrans" cxnId="{F08C2362-8C68-495D-9910-FD7B3B04E957}">
      <dgm:prSet/>
      <dgm:spPr/>
      <dgm:t>
        <a:bodyPr/>
        <a:lstStyle/>
        <a:p>
          <a:endParaRPr kumimoji="1" lang="ja-JP" altLang="en-US"/>
        </a:p>
      </dgm:t>
    </dgm:pt>
    <dgm:pt modelId="{667E1DD3-871D-45C0-9C2F-B940B3D10D56}" type="sibTrans" cxnId="{F08C2362-8C68-495D-9910-FD7B3B04E957}">
      <dgm:prSet/>
      <dgm:spPr/>
      <dgm:t>
        <a:bodyPr/>
        <a:lstStyle/>
        <a:p>
          <a:endParaRPr kumimoji="1" lang="ja-JP" altLang="en-US"/>
        </a:p>
      </dgm:t>
    </dgm:pt>
    <dgm:pt modelId="{8EF4DB4B-6100-4164-9E0B-EDCA80A59940}">
      <dgm:prSet phldrT="[テキスト]" custT="1"/>
      <dgm:spPr>
        <a:solidFill>
          <a:srgbClr val="FFD13F"/>
        </a:solidFill>
      </dgm:spPr>
      <dgm:t>
        <a:bodyPr anchor="b"/>
        <a:lstStyle/>
        <a:p>
          <a:r>
            <a:rPr kumimoji="1" lang="ja-JP" altLang="en-US" sz="2400" dirty="0" smtClean="0">
              <a:solidFill>
                <a:schemeClr val="tx1"/>
              </a:solidFill>
            </a:rPr>
            <a:t>されたこと</a:t>
          </a:r>
          <a:endParaRPr kumimoji="1" lang="ja-JP" altLang="en-US" sz="2400" dirty="0">
            <a:solidFill>
              <a:schemeClr val="tx1"/>
            </a:solidFill>
          </a:endParaRPr>
        </a:p>
      </dgm:t>
    </dgm:pt>
    <dgm:pt modelId="{2032259C-21CC-4905-B1D3-E187C5BAA148}" type="parTrans" cxnId="{329E23AB-FA27-4E8E-9B6D-1F29161DA9A6}">
      <dgm:prSet/>
      <dgm:spPr/>
      <dgm:t>
        <a:bodyPr/>
        <a:lstStyle/>
        <a:p>
          <a:endParaRPr kumimoji="1" lang="ja-JP" altLang="en-US"/>
        </a:p>
      </dgm:t>
    </dgm:pt>
    <dgm:pt modelId="{314F9453-85E4-4CF7-8FA6-6639027B8A65}" type="sibTrans" cxnId="{329E23AB-FA27-4E8E-9B6D-1F29161DA9A6}">
      <dgm:prSet/>
      <dgm:spPr/>
      <dgm:t>
        <a:bodyPr/>
        <a:lstStyle/>
        <a:p>
          <a:endParaRPr kumimoji="1" lang="ja-JP" altLang="en-US"/>
        </a:p>
      </dgm:t>
    </dgm:pt>
    <dgm:pt modelId="{E488DA60-6880-4C09-A793-B2C7188F07CD}">
      <dgm:prSet phldrT="[テキスト]" custT="1"/>
      <dgm:spPr>
        <a:solidFill>
          <a:schemeClr val="accent4">
            <a:lumMod val="20000"/>
            <a:lumOff val="80000"/>
          </a:schemeClr>
        </a:solidFill>
      </dgm:spPr>
      <dgm:t>
        <a:bodyPr anchor="t"/>
        <a:lstStyle/>
        <a:p>
          <a:r>
            <a:rPr kumimoji="1" lang="ja-JP" altLang="en-US" sz="2400" dirty="0" smtClean="0">
              <a:solidFill>
                <a:schemeClr val="tx1"/>
              </a:solidFill>
            </a:rPr>
            <a:t>できなかったこと</a:t>
          </a:r>
          <a:endParaRPr kumimoji="1" lang="ja-JP" altLang="en-US" sz="2400" dirty="0">
            <a:solidFill>
              <a:schemeClr val="tx1"/>
            </a:solidFill>
          </a:endParaRPr>
        </a:p>
      </dgm:t>
    </dgm:pt>
    <dgm:pt modelId="{304EE678-4C30-48F9-9B7A-BC11922F748B}" type="parTrans" cxnId="{952165CF-3470-499D-8100-4662FB77766E}">
      <dgm:prSet/>
      <dgm:spPr/>
      <dgm:t>
        <a:bodyPr/>
        <a:lstStyle/>
        <a:p>
          <a:endParaRPr kumimoji="1" lang="ja-JP" altLang="en-US"/>
        </a:p>
      </dgm:t>
    </dgm:pt>
    <dgm:pt modelId="{D45DD7D8-4F5E-48D8-87CE-3DDED59AFBDA}" type="sibTrans" cxnId="{952165CF-3470-499D-8100-4662FB77766E}">
      <dgm:prSet/>
      <dgm:spPr/>
      <dgm:t>
        <a:bodyPr/>
        <a:lstStyle/>
        <a:p>
          <a:endParaRPr kumimoji="1" lang="ja-JP" altLang="en-US"/>
        </a:p>
      </dgm:t>
    </dgm:pt>
    <dgm:pt modelId="{E76E22F5-DCF8-4DDD-A619-89016642B603}">
      <dgm:prSet phldrT="[テキスト]" custT="1"/>
      <dgm:spPr>
        <a:solidFill>
          <a:schemeClr val="accent6">
            <a:lumMod val="20000"/>
            <a:lumOff val="80000"/>
          </a:schemeClr>
        </a:solidFill>
      </dgm:spPr>
      <dgm:t>
        <a:bodyPr anchor="t"/>
        <a:lstStyle/>
        <a:p>
          <a:r>
            <a:rPr kumimoji="1" lang="ja-JP" altLang="en-US" sz="2400" dirty="0" smtClean="0">
              <a:solidFill>
                <a:schemeClr val="tx1"/>
              </a:solidFill>
            </a:rPr>
            <a:t>されなかったこと　？</a:t>
          </a:r>
          <a:endParaRPr kumimoji="1" lang="ja-JP" altLang="en-US" sz="2400" dirty="0">
            <a:solidFill>
              <a:schemeClr val="tx1"/>
            </a:solidFill>
          </a:endParaRPr>
        </a:p>
      </dgm:t>
    </dgm:pt>
    <dgm:pt modelId="{1B8BD5B0-094B-4C3E-801C-C76510536124}" type="parTrans" cxnId="{7962E229-DE1B-4BE8-84BC-714969AF6898}">
      <dgm:prSet/>
      <dgm:spPr/>
      <dgm:t>
        <a:bodyPr/>
        <a:lstStyle/>
        <a:p>
          <a:endParaRPr kumimoji="1" lang="ja-JP" altLang="en-US"/>
        </a:p>
      </dgm:t>
    </dgm:pt>
    <dgm:pt modelId="{175EC744-AD6E-41F4-932C-8F847D636968}" type="sibTrans" cxnId="{7962E229-DE1B-4BE8-84BC-714969AF6898}">
      <dgm:prSet/>
      <dgm:spPr/>
      <dgm:t>
        <a:bodyPr/>
        <a:lstStyle/>
        <a:p>
          <a:endParaRPr kumimoji="1" lang="ja-JP" altLang="en-US"/>
        </a:p>
      </dgm:t>
    </dgm:pt>
    <dgm:pt modelId="{07C25A91-F95C-4FE6-91A9-32CC3355903B}" type="pres">
      <dgm:prSet presAssocID="{F3478EEE-FB57-49D8-81A5-638C49F4A5CA}" presName="diagram" presStyleCnt="0">
        <dgm:presLayoutVars>
          <dgm:chMax val="1"/>
          <dgm:dir/>
          <dgm:animLvl val="ctr"/>
          <dgm:resizeHandles val="exact"/>
        </dgm:presLayoutVars>
      </dgm:prSet>
      <dgm:spPr/>
      <dgm:t>
        <a:bodyPr/>
        <a:lstStyle/>
        <a:p>
          <a:endParaRPr kumimoji="1" lang="ja-JP" altLang="en-US"/>
        </a:p>
      </dgm:t>
    </dgm:pt>
    <dgm:pt modelId="{82AAEA21-DD68-4D60-B79E-1BAC66DD90ED}" type="pres">
      <dgm:prSet presAssocID="{F3478EEE-FB57-49D8-81A5-638C49F4A5CA}" presName="matrix" presStyleCnt="0"/>
      <dgm:spPr/>
    </dgm:pt>
    <dgm:pt modelId="{0AC67158-703A-4F2A-A28C-217A250EDD4A}" type="pres">
      <dgm:prSet presAssocID="{F3478EEE-FB57-49D8-81A5-638C49F4A5CA}" presName="tile1" presStyleLbl="node1" presStyleIdx="0" presStyleCnt="4" custLinFactNeighborX="-4166"/>
      <dgm:spPr/>
      <dgm:t>
        <a:bodyPr/>
        <a:lstStyle/>
        <a:p>
          <a:endParaRPr kumimoji="1" lang="ja-JP" altLang="en-US"/>
        </a:p>
      </dgm:t>
    </dgm:pt>
    <dgm:pt modelId="{07BD404D-FA86-4387-9F5F-0BD64A98A9FE}" type="pres">
      <dgm:prSet presAssocID="{F3478EEE-FB57-49D8-81A5-638C49F4A5CA}" presName="tile1text" presStyleLbl="node1" presStyleIdx="0" presStyleCnt="4">
        <dgm:presLayoutVars>
          <dgm:chMax val="0"/>
          <dgm:chPref val="0"/>
          <dgm:bulletEnabled val="1"/>
        </dgm:presLayoutVars>
      </dgm:prSet>
      <dgm:spPr/>
      <dgm:t>
        <a:bodyPr/>
        <a:lstStyle/>
        <a:p>
          <a:endParaRPr kumimoji="1" lang="ja-JP" altLang="en-US"/>
        </a:p>
      </dgm:t>
    </dgm:pt>
    <dgm:pt modelId="{769CDDC3-E5A7-4529-B580-5CDAB140550D}" type="pres">
      <dgm:prSet presAssocID="{F3478EEE-FB57-49D8-81A5-638C49F4A5CA}" presName="tile2" presStyleLbl="node1" presStyleIdx="1" presStyleCnt="4"/>
      <dgm:spPr/>
      <dgm:t>
        <a:bodyPr/>
        <a:lstStyle/>
        <a:p>
          <a:endParaRPr kumimoji="1" lang="ja-JP" altLang="en-US"/>
        </a:p>
      </dgm:t>
    </dgm:pt>
    <dgm:pt modelId="{179C645B-8B10-40F8-A470-8AD7161D8127}" type="pres">
      <dgm:prSet presAssocID="{F3478EEE-FB57-49D8-81A5-638C49F4A5CA}" presName="tile2text" presStyleLbl="node1" presStyleIdx="1" presStyleCnt="4">
        <dgm:presLayoutVars>
          <dgm:chMax val="0"/>
          <dgm:chPref val="0"/>
          <dgm:bulletEnabled val="1"/>
        </dgm:presLayoutVars>
      </dgm:prSet>
      <dgm:spPr/>
      <dgm:t>
        <a:bodyPr/>
        <a:lstStyle/>
        <a:p>
          <a:endParaRPr kumimoji="1" lang="ja-JP" altLang="en-US"/>
        </a:p>
      </dgm:t>
    </dgm:pt>
    <dgm:pt modelId="{4907AB42-6C56-445C-82D3-BB3045951EA8}" type="pres">
      <dgm:prSet presAssocID="{F3478EEE-FB57-49D8-81A5-638C49F4A5CA}" presName="tile3" presStyleLbl="node1" presStyleIdx="2" presStyleCnt="4"/>
      <dgm:spPr/>
      <dgm:t>
        <a:bodyPr/>
        <a:lstStyle/>
        <a:p>
          <a:endParaRPr kumimoji="1" lang="ja-JP" altLang="en-US"/>
        </a:p>
      </dgm:t>
    </dgm:pt>
    <dgm:pt modelId="{1D4F1C02-E955-4327-B6AC-A630DBCDF596}" type="pres">
      <dgm:prSet presAssocID="{F3478EEE-FB57-49D8-81A5-638C49F4A5CA}" presName="tile3text" presStyleLbl="node1" presStyleIdx="2" presStyleCnt="4">
        <dgm:presLayoutVars>
          <dgm:chMax val="0"/>
          <dgm:chPref val="0"/>
          <dgm:bulletEnabled val="1"/>
        </dgm:presLayoutVars>
      </dgm:prSet>
      <dgm:spPr/>
      <dgm:t>
        <a:bodyPr/>
        <a:lstStyle/>
        <a:p>
          <a:endParaRPr kumimoji="1" lang="ja-JP" altLang="en-US"/>
        </a:p>
      </dgm:t>
    </dgm:pt>
    <dgm:pt modelId="{69AD8BAF-70DB-42BA-A340-62874FE98B19}" type="pres">
      <dgm:prSet presAssocID="{F3478EEE-FB57-49D8-81A5-638C49F4A5CA}" presName="tile4" presStyleLbl="node1" presStyleIdx="3" presStyleCnt="4"/>
      <dgm:spPr/>
      <dgm:t>
        <a:bodyPr/>
        <a:lstStyle/>
        <a:p>
          <a:endParaRPr kumimoji="1" lang="ja-JP" altLang="en-US"/>
        </a:p>
      </dgm:t>
    </dgm:pt>
    <dgm:pt modelId="{D815B90D-1A7D-404A-9BBA-3C4BB9CE5481}" type="pres">
      <dgm:prSet presAssocID="{F3478EEE-FB57-49D8-81A5-638C49F4A5CA}" presName="tile4text" presStyleLbl="node1" presStyleIdx="3" presStyleCnt="4">
        <dgm:presLayoutVars>
          <dgm:chMax val="0"/>
          <dgm:chPref val="0"/>
          <dgm:bulletEnabled val="1"/>
        </dgm:presLayoutVars>
      </dgm:prSet>
      <dgm:spPr/>
      <dgm:t>
        <a:bodyPr/>
        <a:lstStyle/>
        <a:p>
          <a:endParaRPr kumimoji="1" lang="ja-JP" altLang="en-US"/>
        </a:p>
      </dgm:t>
    </dgm:pt>
    <dgm:pt modelId="{92445365-1BB9-4CAE-91A9-0DF92D117854}" type="pres">
      <dgm:prSet presAssocID="{F3478EEE-FB57-49D8-81A5-638C49F4A5CA}" presName="centerTile" presStyleLbl="fgShp" presStyleIdx="0" presStyleCnt="1">
        <dgm:presLayoutVars>
          <dgm:chMax val="0"/>
          <dgm:chPref val="0"/>
        </dgm:presLayoutVars>
      </dgm:prSet>
      <dgm:spPr/>
      <dgm:t>
        <a:bodyPr/>
        <a:lstStyle/>
        <a:p>
          <a:endParaRPr kumimoji="1" lang="ja-JP" altLang="en-US"/>
        </a:p>
      </dgm:t>
    </dgm:pt>
  </dgm:ptLst>
  <dgm:cxnLst>
    <dgm:cxn modelId="{90591642-D271-4947-9244-E9F8207B353A}" type="presOf" srcId="{E76E22F5-DCF8-4DDD-A619-89016642B603}" destId="{69AD8BAF-70DB-42BA-A340-62874FE98B19}" srcOrd="0" destOrd="0" presId="urn:microsoft.com/office/officeart/2005/8/layout/matrix1"/>
    <dgm:cxn modelId="{F08C2362-8C68-495D-9910-FD7B3B04E957}" srcId="{EFC5EEAE-9643-440C-868A-15B27B8D6C83}" destId="{EFBAE685-DA4F-4E26-9278-0C86726ED0D8}" srcOrd="0" destOrd="0" parTransId="{924941BE-EFD9-49C0-958C-6464FF32074D}" sibTransId="{667E1DD3-871D-45C0-9C2F-B940B3D10D56}"/>
    <dgm:cxn modelId="{7962E229-DE1B-4BE8-84BC-714969AF6898}" srcId="{EFC5EEAE-9643-440C-868A-15B27B8D6C83}" destId="{E76E22F5-DCF8-4DDD-A619-89016642B603}" srcOrd="3" destOrd="0" parTransId="{1B8BD5B0-094B-4C3E-801C-C76510536124}" sibTransId="{175EC744-AD6E-41F4-932C-8F847D636968}"/>
    <dgm:cxn modelId="{9353F4DB-1DEF-48FD-9872-1E86EDEB3DFC}" type="presOf" srcId="{F3478EEE-FB57-49D8-81A5-638C49F4A5CA}" destId="{07C25A91-F95C-4FE6-91A9-32CC3355903B}" srcOrd="0" destOrd="0" presId="urn:microsoft.com/office/officeart/2005/8/layout/matrix1"/>
    <dgm:cxn modelId="{C85F5544-0D75-40EB-8D7F-B7ED60CDC504}" type="presOf" srcId="{E76E22F5-DCF8-4DDD-A619-89016642B603}" destId="{D815B90D-1A7D-404A-9BBA-3C4BB9CE5481}" srcOrd="1" destOrd="0" presId="urn:microsoft.com/office/officeart/2005/8/layout/matrix1"/>
    <dgm:cxn modelId="{AAEB6044-339C-486E-A68A-FF9639D28C70}" type="presOf" srcId="{E488DA60-6880-4C09-A793-B2C7188F07CD}" destId="{4907AB42-6C56-445C-82D3-BB3045951EA8}" srcOrd="0" destOrd="0" presId="urn:microsoft.com/office/officeart/2005/8/layout/matrix1"/>
    <dgm:cxn modelId="{A1A86D24-6104-40BD-ADFF-91B8072C1674}" srcId="{F3478EEE-FB57-49D8-81A5-638C49F4A5CA}" destId="{EFC5EEAE-9643-440C-868A-15B27B8D6C83}" srcOrd="0" destOrd="0" parTransId="{8E57DAC5-F47C-43E4-8A00-3CD80A562EAD}" sibTransId="{4DBFFA79-4336-42D0-B69E-5A6EF3852A30}"/>
    <dgm:cxn modelId="{952165CF-3470-499D-8100-4662FB77766E}" srcId="{EFC5EEAE-9643-440C-868A-15B27B8D6C83}" destId="{E488DA60-6880-4C09-A793-B2C7188F07CD}" srcOrd="2" destOrd="0" parTransId="{304EE678-4C30-48F9-9B7A-BC11922F748B}" sibTransId="{D45DD7D8-4F5E-48D8-87CE-3DDED59AFBDA}"/>
    <dgm:cxn modelId="{EA04E15E-4982-4F9B-94A9-216B1F4CBF2D}" type="presOf" srcId="{8EF4DB4B-6100-4164-9E0B-EDCA80A59940}" destId="{769CDDC3-E5A7-4529-B580-5CDAB140550D}" srcOrd="0" destOrd="0" presId="urn:microsoft.com/office/officeart/2005/8/layout/matrix1"/>
    <dgm:cxn modelId="{B6833D2E-42D4-4FD7-BF08-283DB9384F30}" type="presOf" srcId="{EFC5EEAE-9643-440C-868A-15B27B8D6C83}" destId="{92445365-1BB9-4CAE-91A9-0DF92D117854}" srcOrd="0" destOrd="0" presId="urn:microsoft.com/office/officeart/2005/8/layout/matrix1"/>
    <dgm:cxn modelId="{854CC28E-8FA4-4474-9B83-5CDC735C56E8}" type="presOf" srcId="{E488DA60-6880-4C09-A793-B2C7188F07CD}" destId="{1D4F1C02-E955-4327-B6AC-A630DBCDF596}" srcOrd="1" destOrd="0" presId="urn:microsoft.com/office/officeart/2005/8/layout/matrix1"/>
    <dgm:cxn modelId="{F0A8900F-1E92-4F9A-9870-E3C6031DCD98}" type="presOf" srcId="{8EF4DB4B-6100-4164-9E0B-EDCA80A59940}" destId="{179C645B-8B10-40F8-A470-8AD7161D8127}" srcOrd="1" destOrd="0" presId="urn:microsoft.com/office/officeart/2005/8/layout/matrix1"/>
    <dgm:cxn modelId="{329E23AB-FA27-4E8E-9B6D-1F29161DA9A6}" srcId="{EFC5EEAE-9643-440C-868A-15B27B8D6C83}" destId="{8EF4DB4B-6100-4164-9E0B-EDCA80A59940}" srcOrd="1" destOrd="0" parTransId="{2032259C-21CC-4905-B1D3-E187C5BAA148}" sibTransId="{314F9453-85E4-4CF7-8FA6-6639027B8A65}"/>
    <dgm:cxn modelId="{430ED01E-F12A-4750-9733-952F01272486}" type="presOf" srcId="{EFBAE685-DA4F-4E26-9278-0C86726ED0D8}" destId="{0AC67158-703A-4F2A-A28C-217A250EDD4A}" srcOrd="0" destOrd="0" presId="urn:microsoft.com/office/officeart/2005/8/layout/matrix1"/>
    <dgm:cxn modelId="{6EBB5E3B-2307-4730-BB94-0E61FD640356}" type="presOf" srcId="{EFBAE685-DA4F-4E26-9278-0C86726ED0D8}" destId="{07BD404D-FA86-4387-9F5F-0BD64A98A9FE}" srcOrd="1" destOrd="0" presId="urn:microsoft.com/office/officeart/2005/8/layout/matrix1"/>
    <dgm:cxn modelId="{0264001C-F580-4049-9796-E8B42751542D}" type="presParOf" srcId="{07C25A91-F95C-4FE6-91A9-32CC3355903B}" destId="{82AAEA21-DD68-4D60-B79E-1BAC66DD90ED}" srcOrd="0" destOrd="0" presId="urn:microsoft.com/office/officeart/2005/8/layout/matrix1"/>
    <dgm:cxn modelId="{7B3F98FF-60F7-40ED-8FE7-0F4AD51EBF6B}" type="presParOf" srcId="{82AAEA21-DD68-4D60-B79E-1BAC66DD90ED}" destId="{0AC67158-703A-4F2A-A28C-217A250EDD4A}" srcOrd="0" destOrd="0" presId="urn:microsoft.com/office/officeart/2005/8/layout/matrix1"/>
    <dgm:cxn modelId="{02AA9D1F-DAE3-4747-A293-DA5D8A9EB8A5}" type="presParOf" srcId="{82AAEA21-DD68-4D60-B79E-1BAC66DD90ED}" destId="{07BD404D-FA86-4387-9F5F-0BD64A98A9FE}" srcOrd="1" destOrd="0" presId="urn:microsoft.com/office/officeart/2005/8/layout/matrix1"/>
    <dgm:cxn modelId="{2F130730-99CE-4A8B-99CB-0FFF422FDC90}" type="presParOf" srcId="{82AAEA21-DD68-4D60-B79E-1BAC66DD90ED}" destId="{769CDDC3-E5A7-4529-B580-5CDAB140550D}" srcOrd="2" destOrd="0" presId="urn:microsoft.com/office/officeart/2005/8/layout/matrix1"/>
    <dgm:cxn modelId="{ABAE7F4B-1A70-49FC-B4AB-7168ED719BB7}" type="presParOf" srcId="{82AAEA21-DD68-4D60-B79E-1BAC66DD90ED}" destId="{179C645B-8B10-40F8-A470-8AD7161D8127}" srcOrd="3" destOrd="0" presId="urn:microsoft.com/office/officeart/2005/8/layout/matrix1"/>
    <dgm:cxn modelId="{D588EDAF-DDD1-497E-9CC6-6165F08D6ED3}" type="presParOf" srcId="{82AAEA21-DD68-4D60-B79E-1BAC66DD90ED}" destId="{4907AB42-6C56-445C-82D3-BB3045951EA8}" srcOrd="4" destOrd="0" presId="urn:microsoft.com/office/officeart/2005/8/layout/matrix1"/>
    <dgm:cxn modelId="{CBC8922E-07B0-4FA7-940E-F555B30A1588}" type="presParOf" srcId="{82AAEA21-DD68-4D60-B79E-1BAC66DD90ED}" destId="{1D4F1C02-E955-4327-B6AC-A630DBCDF596}" srcOrd="5" destOrd="0" presId="urn:microsoft.com/office/officeart/2005/8/layout/matrix1"/>
    <dgm:cxn modelId="{142B2AB3-B108-4BD6-9907-DA26EB993C33}" type="presParOf" srcId="{82AAEA21-DD68-4D60-B79E-1BAC66DD90ED}" destId="{69AD8BAF-70DB-42BA-A340-62874FE98B19}" srcOrd="6" destOrd="0" presId="urn:microsoft.com/office/officeart/2005/8/layout/matrix1"/>
    <dgm:cxn modelId="{BDE40499-45BD-43D5-BCAF-E4570D0ED19B}" type="presParOf" srcId="{82AAEA21-DD68-4D60-B79E-1BAC66DD90ED}" destId="{D815B90D-1A7D-404A-9BBA-3C4BB9CE5481}" srcOrd="7" destOrd="0" presId="urn:microsoft.com/office/officeart/2005/8/layout/matrix1"/>
    <dgm:cxn modelId="{D563C696-4C59-4FD4-91ED-0F5D9AABE148}" type="presParOf" srcId="{07C25A91-F95C-4FE6-91A9-32CC3355903B}" destId="{92445365-1BB9-4CAE-91A9-0DF92D1178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r>
              <a:rPr kumimoji="1" lang="en-US" altLang="ja-JP" smtClean="0"/>
              <a:t>2018/1/29</a:t>
            </a:r>
            <a:endParaRPr kumimoji="1" lang="ja-JP" altLang="en-US"/>
          </a:p>
        </p:txBody>
      </p:sp>
      <p:sp>
        <p:nvSpPr>
          <p:cNvPr id="4" name="フッター プレースホルダー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DE988A7C-E694-43B0-95FE-5DDF4EDB8B86}" type="slidenum">
              <a:rPr kumimoji="1" lang="ja-JP" altLang="en-US" smtClean="0"/>
              <a:t>‹#›</a:t>
            </a:fld>
            <a:endParaRPr kumimoji="1" lang="ja-JP" altLang="en-US"/>
          </a:p>
        </p:txBody>
      </p:sp>
    </p:spTree>
    <p:extLst>
      <p:ext uri="{BB962C8B-B14F-4D97-AF65-F5344CB8AC3E}">
        <p14:creationId xmlns:p14="http://schemas.microsoft.com/office/powerpoint/2010/main" val="9091812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r>
              <a:rPr kumimoji="1" lang="en-US" altLang="ja-JP" smtClean="0"/>
              <a:t>2018/1/29</a:t>
            </a:r>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048524F-38AE-4F53-A7B5-6D6B3EE89BFA}" type="slidenum">
              <a:rPr kumimoji="1" lang="ja-JP" altLang="en-US" smtClean="0"/>
              <a:pPr/>
              <a:t>‹#›</a:t>
            </a:fld>
            <a:endParaRPr kumimoji="1" lang="ja-JP" altLang="en-US"/>
          </a:p>
        </p:txBody>
      </p:sp>
    </p:spTree>
    <p:extLst>
      <p:ext uri="{BB962C8B-B14F-4D97-AF65-F5344CB8AC3E}">
        <p14:creationId xmlns:p14="http://schemas.microsoft.com/office/powerpoint/2010/main" val="33520551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048524F-38AE-4F53-A7B5-6D6B3EE89BFA}" type="slidenum">
              <a:rPr kumimoji="1" lang="ja-JP" altLang="en-US" smtClean="0"/>
              <a:pPr/>
              <a:t>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2018/1/29</a:t>
            </a:r>
            <a:endParaRPr kumimoji="1" lang="ja-JP" altLang="en-US"/>
          </a:p>
        </p:txBody>
      </p:sp>
    </p:spTree>
    <p:extLst>
      <p:ext uri="{BB962C8B-B14F-4D97-AF65-F5344CB8AC3E}">
        <p14:creationId xmlns:p14="http://schemas.microsoft.com/office/powerpoint/2010/main" val="258239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2018/1/29</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8</a:t>
            </a:fld>
            <a:endParaRPr kumimoji="1" lang="ja-JP" altLang="en-US"/>
          </a:p>
        </p:txBody>
      </p:sp>
    </p:spTree>
    <p:extLst>
      <p:ext uri="{BB962C8B-B14F-4D97-AF65-F5344CB8AC3E}">
        <p14:creationId xmlns:p14="http://schemas.microsoft.com/office/powerpoint/2010/main" val="51480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lang="en-US" altLang="ja-JP" smtClean="0">
                <a:solidFill>
                  <a:prstClr val="black"/>
                </a:solidFill>
              </a:rPr>
              <a:t>2018/1/29</a:t>
            </a:r>
            <a:endParaRPr lang="ja-JP" altLang="en-US">
              <a:solidFill>
                <a:prstClr val="black"/>
              </a:solidFill>
            </a:endParaRPr>
          </a:p>
        </p:txBody>
      </p:sp>
      <p:sp>
        <p:nvSpPr>
          <p:cNvPr id="5" name="スライド番号プレースホルダ 4"/>
          <p:cNvSpPr>
            <a:spLocks noGrp="1"/>
          </p:cNvSpPr>
          <p:nvPr>
            <p:ph type="sldNum" sz="quarter" idx="11"/>
          </p:nvPr>
        </p:nvSpPr>
        <p:spPr/>
        <p:txBody>
          <a:bodyPr/>
          <a:lstStyle/>
          <a:p>
            <a:fld id="{67147B7F-11F4-43D9-B2D7-632C66FD7CE4}" type="slidenum">
              <a:rPr lang="ja-JP" altLang="en-US" smtClean="0">
                <a:solidFill>
                  <a:prstClr val="black"/>
                </a:solidFill>
              </a:rPr>
              <a:pPr/>
              <a:t>16</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2018/1/29</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29</a:t>
            </a:fld>
            <a:endParaRPr kumimoji="1" lang="ja-JP" altLang="en-US"/>
          </a:p>
        </p:txBody>
      </p:sp>
    </p:spTree>
    <p:extLst>
      <p:ext uri="{BB962C8B-B14F-4D97-AF65-F5344CB8AC3E}">
        <p14:creationId xmlns:p14="http://schemas.microsoft.com/office/powerpoint/2010/main" val="242861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048524F-38AE-4F53-A7B5-6D6B3EE89BFA}" type="slidenum">
              <a:rPr kumimoji="1" lang="ja-JP" altLang="en-US" smtClean="0"/>
              <a:pPr/>
              <a:t>34</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2018/1/29</a:t>
            </a:r>
            <a:endParaRPr kumimoji="1" lang="ja-JP" altLang="en-US"/>
          </a:p>
        </p:txBody>
      </p:sp>
    </p:spTree>
    <p:extLst>
      <p:ext uri="{BB962C8B-B14F-4D97-AF65-F5344CB8AC3E}">
        <p14:creationId xmlns:p14="http://schemas.microsoft.com/office/powerpoint/2010/main" val="367664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2018/1/29</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37</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2018/1/29</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45</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smtClean="0"/>
              <a:t>2018/1/29</a:t>
            </a:r>
            <a:endParaRPr kumimoji="1" lang="ja-JP" altLang="en-US"/>
          </a:p>
        </p:txBody>
      </p:sp>
      <p:sp>
        <p:nvSpPr>
          <p:cNvPr id="5" name="スライド番号プレースホルダー 4"/>
          <p:cNvSpPr>
            <a:spLocks noGrp="1"/>
          </p:cNvSpPr>
          <p:nvPr>
            <p:ph type="sldNum" sz="quarter" idx="11"/>
          </p:nvPr>
        </p:nvSpPr>
        <p:spPr/>
        <p:txBody>
          <a:bodyPr/>
          <a:lstStyle/>
          <a:p>
            <a:fld id="{C048524F-38AE-4F53-A7B5-6D6B3EE89BFA}" type="slidenum">
              <a:rPr kumimoji="1" lang="ja-JP" altLang="en-US" smtClean="0"/>
              <a:pPr/>
              <a:t>48</a:t>
            </a:fld>
            <a:endParaRPr kumimoji="1" lang="ja-JP" altLang="en-US"/>
          </a:p>
        </p:txBody>
      </p:sp>
    </p:spTree>
    <p:extLst>
      <p:ext uri="{BB962C8B-B14F-4D97-AF65-F5344CB8AC3E}">
        <p14:creationId xmlns:p14="http://schemas.microsoft.com/office/powerpoint/2010/main" val="184579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973E7C6-E3C9-4935-8050-4504DF892B5B}" type="slidenum">
              <a:rPr kumimoji="1" lang="ja-JP" altLang="en-US" smtClean="0"/>
              <a:pPr/>
              <a:t>51</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2018/1/29</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87CC6D-18DB-4B59-BC4D-5C228D8E51D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0D8AE291-7E29-4113-8A8A-9ECB2451503D}" type="datetimeFigureOut">
              <a:rPr kumimoji="1" lang="ja-JP" altLang="en-US" smtClean="0"/>
              <a:pPr/>
              <a:t>2018/1/13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AC87CC6D-18DB-4B59-BC4D-5C228D8E51DB}" type="slidenum">
              <a:rPr kumimoji="1" lang="ja-JP" altLang="en-US" smtClean="0"/>
              <a:pPr/>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8AE291-7E29-4113-8A8A-9ECB2451503D}" type="datetimeFigureOut">
              <a:rPr kumimoji="1" lang="ja-JP" altLang="en-US" smtClean="0"/>
              <a:pPr/>
              <a:t>2018/1/13</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87CC6D-18DB-4B59-BC4D-5C228D8E51DB}" type="slidenum">
              <a:rPr kumimoji="1" lang="ja-JP" altLang="en-US" smtClean="0"/>
              <a:pPr/>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268760"/>
            <a:ext cx="7773488" cy="1152128"/>
          </a:xfrm>
        </p:spPr>
        <p:txBody>
          <a:bodyPr>
            <a:normAutofit fontScale="90000"/>
          </a:bodyPr>
          <a:lstStyle/>
          <a:p>
            <a:pPr algn="ctr"/>
            <a:r>
              <a:rPr kumimoji="1" lang="ja-JP" altLang="en-US" sz="4000" dirty="0" smtClean="0"/>
              <a:t>　</a:t>
            </a:r>
            <a:r>
              <a:rPr kumimoji="1" lang="ja-JP" altLang="en-US" sz="3600" dirty="0" smtClean="0"/>
              <a:t>平成２９年度 </a:t>
            </a:r>
            <a:br>
              <a:rPr kumimoji="1" lang="ja-JP" altLang="en-US" sz="3600" dirty="0" smtClean="0"/>
            </a:br>
            <a:r>
              <a:rPr kumimoji="1" lang="ja-JP" altLang="en-US" sz="3600" dirty="0" smtClean="0"/>
              <a:t>新任道徳教育推進教師等研修会</a:t>
            </a:r>
            <a:endParaRPr kumimoji="1" lang="ja-JP" altLang="en-US" sz="3600" dirty="0"/>
          </a:p>
        </p:txBody>
      </p:sp>
      <p:sp>
        <p:nvSpPr>
          <p:cNvPr id="3" name="サブタイトル 2"/>
          <p:cNvSpPr>
            <a:spLocks noGrp="1"/>
          </p:cNvSpPr>
          <p:nvPr>
            <p:ph type="subTitle" idx="1"/>
          </p:nvPr>
        </p:nvSpPr>
        <p:spPr>
          <a:xfrm>
            <a:off x="533400" y="2348880"/>
            <a:ext cx="7999040" cy="3744416"/>
          </a:xfrm>
        </p:spPr>
        <p:txBody>
          <a:bodyPr>
            <a:normAutofit fontScale="77500" lnSpcReduction="20000"/>
          </a:bodyPr>
          <a:lstStyle/>
          <a:p>
            <a:pPr algn="ctr"/>
            <a:endParaRPr kumimoji="1" lang="ja-JP" altLang="en-US" sz="4200" dirty="0" smtClean="0"/>
          </a:p>
          <a:p>
            <a:pPr algn="l"/>
            <a:r>
              <a:rPr kumimoji="1" lang="ja-JP" altLang="en-US" sz="4600" dirty="0" smtClean="0"/>
              <a:t>　　道徳教育の充実と</a:t>
            </a:r>
          </a:p>
          <a:p>
            <a:pPr algn="l"/>
            <a:r>
              <a:rPr kumimoji="1" lang="ja-JP" altLang="en-US" sz="4600" dirty="0" smtClean="0"/>
              <a:t>　　　　　　　   指導体制の確立に向けて</a:t>
            </a:r>
            <a:br>
              <a:rPr kumimoji="1" lang="ja-JP" altLang="en-US" sz="4600" dirty="0" smtClean="0"/>
            </a:br>
            <a:endParaRPr kumimoji="1" lang="ja-JP" altLang="en-US" sz="4600" dirty="0" smtClean="0"/>
          </a:p>
          <a:p>
            <a:pPr algn="l"/>
            <a:r>
              <a:rPr lang="ja-JP" altLang="en-US" sz="3200" dirty="0"/>
              <a:t>　</a:t>
            </a:r>
            <a:r>
              <a:rPr lang="ja-JP" altLang="en-US" sz="3200" dirty="0" smtClean="0"/>
              <a:t>　　　　　　　　　　　　　</a:t>
            </a:r>
            <a:endParaRPr lang="en-US" altLang="ja-JP" sz="3600" dirty="0" smtClean="0"/>
          </a:p>
          <a:p>
            <a:endParaRPr lang="ja-JP" altLang="en-US" sz="3600" dirty="0"/>
          </a:p>
          <a:p>
            <a:endParaRPr kumimoji="1" lang="ja-JP" altLang="en-US" sz="3200" dirty="0" smtClean="0"/>
          </a:p>
          <a:p>
            <a:r>
              <a:rPr kumimoji="1" lang="ja-JP" altLang="en-US" sz="3000" dirty="0" smtClean="0"/>
              <a:t>聖徳大学大学院  吉本恒幸</a:t>
            </a:r>
            <a:endParaRPr kumimoji="1" lang="ja-JP" altLang="en-US" sz="3000" dirty="0"/>
          </a:p>
        </p:txBody>
      </p:sp>
    </p:spTree>
    <p:extLst>
      <p:ext uri="{BB962C8B-B14F-4D97-AF65-F5344CB8AC3E}">
        <p14:creationId xmlns:p14="http://schemas.microsoft.com/office/powerpoint/2010/main" val="532988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lang="ja-JP" altLang="en-US" sz="3200" dirty="0" smtClean="0"/>
              <a:t>変更</a:t>
            </a:r>
            <a:r>
              <a:rPr kumimoji="1" lang="ja-JP" altLang="en-US" sz="3200" dirty="0" smtClean="0"/>
              <a:t>　内容項目の構成と表現</a:t>
            </a:r>
            <a:endParaRPr kumimoji="1" lang="ja-JP" altLang="en-US" sz="3200" dirty="0"/>
          </a:p>
        </p:txBody>
      </p:sp>
      <p:sp>
        <p:nvSpPr>
          <p:cNvPr id="3" name="コンテンツ プレースホルダー 2"/>
          <p:cNvSpPr>
            <a:spLocks noGrp="1"/>
          </p:cNvSpPr>
          <p:nvPr>
            <p:ph idx="1"/>
          </p:nvPr>
        </p:nvSpPr>
        <p:spPr>
          <a:xfrm>
            <a:off x="457200" y="1393063"/>
            <a:ext cx="8229600" cy="5348305"/>
          </a:xfrm>
        </p:spPr>
        <p:txBody>
          <a:bodyPr/>
          <a:lstStyle/>
          <a:p>
            <a:pPr marL="0" indent="0">
              <a:buNone/>
            </a:pPr>
            <a:r>
              <a:rPr kumimoji="1" lang="ja-JP" altLang="en-US" dirty="0" smtClean="0"/>
              <a:t>こ</a:t>
            </a:r>
            <a:endParaRPr kumimoji="1" lang="ja-JP" altLang="en-US" dirty="0"/>
          </a:p>
        </p:txBody>
      </p:sp>
      <p:sp>
        <p:nvSpPr>
          <p:cNvPr id="4" name="メモ 3"/>
          <p:cNvSpPr/>
          <p:nvPr/>
        </p:nvSpPr>
        <p:spPr>
          <a:xfrm>
            <a:off x="539552" y="1484784"/>
            <a:ext cx="8136904" cy="3528392"/>
          </a:xfrm>
          <a:prstGeom prst="foldedCorner">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endParaRPr lang="ja-JP" altLang="en-US" sz="2200" dirty="0" smtClean="0">
              <a:solidFill>
                <a:prstClr val="black"/>
              </a:solidFill>
            </a:endParaRPr>
          </a:p>
          <a:p>
            <a:pPr>
              <a:lnSpc>
                <a:spcPct val="150000"/>
              </a:lnSpc>
            </a:pPr>
            <a:r>
              <a:rPr lang="ja-JP" altLang="en-US" sz="2200" dirty="0" smtClean="0">
                <a:solidFill>
                  <a:prstClr val="black"/>
                </a:solidFill>
              </a:rPr>
              <a:t>内容項目については、</a:t>
            </a:r>
            <a:r>
              <a:rPr lang="ja-JP" altLang="en-US" sz="2200" dirty="0" smtClean="0">
                <a:solidFill>
                  <a:srgbClr val="FF0000"/>
                </a:solidFill>
              </a:rPr>
              <a:t>小学校から中学校までの内容の体系化を高める</a:t>
            </a:r>
            <a:r>
              <a:rPr lang="ja-JP" altLang="en-US" sz="2200" dirty="0" smtClean="0">
                <a:solidFill>
                  <a:prstClr val="black"/>
                </a:solidFill>
              </a:rPr>
              <a:t>とともに、構成やねらいを分かりやすく示して指導の効果を上げるなどの観点から、内容項目ごとにその内容を端的に示す</a:t>
            </a:r>
            <a:r>
              <a:rPr lang="ja-JP" altLang="en-US" sz="2200" dirty="0" smtClean="0">
                <a:solidFill>
                  <a:srgbClr val="FF0000"/>
                </a:solidFill>
              </a:rPr>
              <a:t>キーワードも併せて明示する</a:t>
            </a:r>
            <a:r>
              <a:rPr lang="ja-JP" altLang="en-US" sz="2200" dirty="0" smtClean="0">
                <a:solidFill>
                  <a:prstClr val="black"/>
                </a:solidFill>
              </a:rPr>
              <a:t>ことや、発達の段階によって指導内容の違いがより明確に伝わるような表現の工夫を行うことなども有効と考えられる。</a:t>
            </a:r>
            <a:endParaRPr lang="ja-JP" altLang="en-US" sz="2200" dirty="0">
              <a:solidFill>
                <a:prstClr val="black"/>
              </a:solidFill>
            </a:endParaRPr>
          </a:p>
        </p:txBody>
      </p:sp>
      <p:sp>
        <p:nvSpPr>
          <p:cNvPr id="5" name="角丸四角形吹き出し 4"/>
          <p:cNvSpPr/>
          <p:nvPr/>
        </p:nvSpPr>
        <p:spPr>
          <a:xfrm>
            <a:off x="7808315" y="1105031"/>
            <a:ext cx="868141" cy="288032"/>
          </a:xfrm>
          <a:prstGeom prst="wedgeRoundRectCallou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答申</a:t>
            </a:r>
            <a:endParaRPr lang="ja-JP" altLang="en-US" sz="1600" dirty="0">
              <a:solidFill>
                <a:prstClr val="black"/>
              </a:solidFill>
            </a:endParaRPr>
          </a:p>
        </p:txBody>
      </p:sp>
      <p:sp>
        <p:nvSpPr>
          <p:cNvPr id="6" name="正方形/長方形 5"/>
          <p:cNvSpPr/>
          <p:nvPr/>
        </p:nvSpPr>
        <p:spPr>
          <a:xfrm>
            <a:off x="611560" y="5459288"/>
            <a:ext cx="2160240" cy="706016"/>
          </a:xfrm>
          <a:prstGeom prst="rect">
            <a:avLst/>
          </a:prstGeom>
          <a:solidFill>
            <a:srgbClr val="FFD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Ｂ　親切、思いやり</a:t>
            </a:r>
            <a:endParaRPr lang="ja-JP" altLang="en-US" dirty="0">
              <a:solidFill>
                <a:prstClr val="black"/>
              </a:solidFill>
            </a:endParaRPr>
          </a:p>
        </p:txBody>
      </p:sp>
      <p:sp>
        <p:nvSpPr>
          <p:cNvPr id="7" name="正方形/長方形 6"/>
          <p:cNvSpPr/>
          <p:nvPr/>
        </p:nvSpPr>
        <p:spPr>
          <a:xfrm>
            <a:off x="2987824" y="5459288"/>
            <a:ext cx="2664296" cy="706016"/>
          </a:xfrm>
          <a:prstGeom prst="rec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Ｃ 公正、公平、社会正義</a:t>
            </a:r>
            <a:endParaRPr lang="ja-JP" altLang="en-US" dirty="0">
              <a:solidFill>
                <a:prstClr val="black"/>
              </a:solidFill>
            </a:endParaRPr>
          </a:p>
        </p:txBody>
      </p:sp>
      <p:sp>
        <p:nvSpPr>
          <p:cNvPr id="8" name="正方形/長方形 7"/>
          <p:cNvSpPr/>
          <p:nvPr/>
        </p:nvSpPr>
        <p:spPr>
          <a:xfrm>
            <a:off x="5868144" y="5459288"/>
            <a:ext cx="2592288" cy="70601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Ｄ よりよく生きる喜び</a:t>
            </a:r>
            <a:endParaRPr lang="ja-JP" altLang="en-US" dirty="0">
              <a:solidFill>
                <a:prstClr val="black"/>
              </a:solidFill>
            </a:endParaRPr>
          </a:p>
        </p:txBody>
      </p:sp>
      <p:sp>
        <p:nvSpPr>
          <p:cNvPr id="9" name="右カーブ矢印 8"/>
          <p:cNvSpPr/>
          <p:nvPr/>
        </p:nvSpPr>
        <p:spPr>
          <a:xfrm>
            <a:off x="155010" y="3645024"/>
            <a:ext cx="395536" cy="1944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2123728" y="6309320"/>
            <a:ext cx="5184576" cy="400110"/>
          </a:xfrm>
          <a:prstGeom prst="rect">
            <a:avLst/>
          </a:prstGeom>
          <a:noFill/>
        </p:spPr>
        <p:txBody>
          <a:bodyPr wrap="square" rtlCol="0">
            <a:spAutoFit/>
          </a:bodyPr>
          <a:lstStyle/>
          <a:p>
            <a:r>
              <a:rPr lang="en-US" altLang="ja-JP" sz="2000" smtClean="0">
                <a:solidFill>
                  <a:srgbClr val="FF0000"/>
                </a:solidFill>
              </a:rPr>
              <a:t>※</a:t>
            </a:r>
            <a:r>
              <a:rPr lang="ja-JP" altLang="en-US" sz="2000" dirty="0" smtClean="0">
                <a:solidFill>
                  <a:srgbClr val="FF0000"/>
                </a:solidFill>
              </a:rPr>
              <a:t>学習指導要領には順序を示す番号はない。</a:t>
            </a:r>
            <a:endParaRPr lang="ja-JP" altLang="en-US" sz="2000" dirty="0">
              <a:solidFill>
                <a:srgbClr val="FF0000"/>
              </a:solidFill>
            </a:endParaRPr>
          </a:p>
        </p:txBody>
      </p:sp>
    </p:spTree>
    <p:extLst>
      <p:ext uri="{BB962C8B-B14F-4D97-AF65-F5344CB8AC3E}">
        <p14:creationId xmlns:p14="http://schemas.microsoft.com/office/powerpoint/2010/main" val="2776078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600" dirty="0" smtClean="0"/>
              <a:t>変更　これから求められる重点化</a:t>
            </a:r>
            <a:endParaRPr kumimoji="1" lang="ja-JP" altLang="en-US" sz="3600" dirty="0"/>
          </a:p>
        </p:txBody>
      </p:sp>
      <p:sp>
        <p:nvSpPr>
          <p:cNvPr id="3" name="コンテンツ プレースホルダ 2"/>
          <p:cNvSpPr>
            <a:spLocks noGrp="1"/>
          </p:cNvSpPr>
          <p:nvPr>
            <p:ph idx="1"/>
          </p:nvPr>
        </p:nvSpPr>
        <p:spPr/>
        <p:txBody>
          <a:bodyPr/>
          <a:lstStyle/>
          <a:p>
            <a:pPr>
              <a:buNone/>
            </a:pPr>
            <a:r>
              <a:rPr kumimoji="1" lang="ja-JP" altLang="en-US" sz="3600" dirty="0" smtClean="0"/>
              <a:t>　　</a:t>
            </a:r>
            <a:r>
              <a:rPr kumimoji="1" lang="ja-JP" altLang="en-US" sz="3200" dirty="0" smtClean="0"/>
              <a:t>小学校の各学年</a:t>
            </a:r>
            <a:r>
              <a:rPr lang="ja-JP" altLang="en-US" sz="3200" dirty="0" smtClean="0"/>
              <a:t>を通じて</a:t>
            </a:r>
            <a:r>
              <a:rPr lang="ja-JP" altLang="en-US" sz="3200" dirty="0"/>
              <a:t>留意</a:t>
            </a:r>
            <a:r>
              <a:rPr lang="ja-JP" altLang="en-US" sz="3200" dirty="0" smtClean="0"/>
              <a:t>すること</a:t>
            </a:r>
            <a:endParaRPr kumimoji="1" lang="ja-JP" altLang="en-US" sz="3200" dirty="0" smtClean="0"/>
          </a:p>
          <a:p>
            <a:pPr>
              <a:buNone/>
            </a:pPr>
            <a:endParaRPr lang="ja-JP" altLang="en-US" dirty="0"/>
          </a:p>
          <a:p>
            <a:pPr>
              <a:buNone/>
            </a:pPr>
            <a:endParaRPr kumimoji="1" lang="ja-JP" altLang="en-US" dirty="0" smtClean="0"/>
          </a:p>
          <a:p>
            <a:pPr>
              <a:buNone/>
            </a:pPr>
            <a:endParaRPr lang="ja-JP" altLang="en-US" dirty="0" smtClean="0"/>
          </a:p>
          <a:p>
            <a:pPr>
              <a:buNone/>
            </a:pPr>
            <a:endParaRPr kumimoji="1" lang="ja-JP" altLang="en-US" dirty="0" smtClean="0"/>
          </a:p>
          <a:p>
            <a:pPr>
              <a:buNone/>
            </a:pPr>
            <a:endParaRPr lang="ja-JP" altLang="en-US" dirty="0" smtClean="0"/>
          </a:p>
          <a:p>
            <a:pPr>
              <a:buNone/>
            </a:pPr>
            <a:endParaRPr kumimoji="1" lang="ja-JP" altLang="en-US" dirty="0" smtClean="0"/>
          </a:p>
          <a:p>
            <a:pPr>
              <a:buNone/>
            </a:pPr>
            <a:r>
              <a:rPr lang="ja-JP" altLang="en-US" sz="3200" dirty="0" smtClean="0"/>
              <a:t>　　</a:t>
            </a:r>
            <a:r>
              <a:rPr lang="en-US" altLang="ja-JP" sz="2800" dirty="0" smtClean="0"/>
              <a:t>※</a:t>
            </a:r>
            <a:r>
              <a:rPr lang="ja-JP" altLang="en-US" sz="2800" dirty="0" smtClean="0"/>
              <a:t>いじめ防止を意図した手立て</a:t>
            </a:r>
            <a:endParaRPr kumimoji="1" lang="ja-JP" altLang="en-US" sz="2800" b="1" dirty="0" smtClean="0">
              <a:solidFill>
                <a:srgbClr val="FF0000"/>
              </a:solidFill>
            </a:endParaRPr>
          </a:p>
        </p:txBody>
      </p:sp>
      <p:sp>
        <p:nvSpPr>
          <p:cNvPr id="4" name="正方形/長方形 3"/>
          <p:cNvSpPr/>
          <p:nvPr/>
        </p:nvSpPr>
        <p:spPr>
          <a:xfrm>
            <a:off x="1403648" y="2852936"/>
            <a:ext cx="6120680" cy="201622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300"/>
              </a:lnSpc>
            </a:pPr>
            <a:r>
              <a:rPr lang="ja-JP" altLang="en-US" sz="3200" dirty="0" smtClean="0">
                <a:solidFill>
                  <a:prstClr val="white"/>
                </a:solidFill>
              </a:rPr>
              <a:t>　　　　</a:t>
            </a:r>
            <a:r>
              <a:rPr lang="ja-JP" altLang="en-US" sz="2800" dirty="0" smtClean="0">
                <a:solidFill>
                  <a:schemeClr val="tx1"/>
                </a:solidFill>
              </a:rPr>
              <a:t>自立心や自律性　　</a:t>
            </a:r>
            <a:endParaRPr lang="en-US" altLang="ja-JP" sz="2800" dirty="0" smtClean="0">
              <a:solidFill>
                <a:schemeClr val="tx1"/>
              </a:solidFill>
            </a:endParaRPr>
          </a:p>
          <a:p>
            <a:pPr>
              <a:lnSpc>
                <a:spcPts val="4300"/>
              </a:lnSpc>
            </a:pPr>
            <a:r>
              <a:rPr lang="ja-JP" altLang="en-US" sz="2800" dirty="0" smtClean="0">
                <a:solidFill>
                  <a:schemeClr val="tx1"/>
                </a:solidFill>
              </a:rPr>
              <a:t>             生命を尊重する心</a:t>
            </a:r>
            <a:endParaRPr lang="en-US" altLang="ja-JP" sz="2800" dirty="0" smtClean="0">
              <a:solidFill>
                <a:schemeClr val="tx1"/>
              </a:solidFill>
            </a:endParaRPr>
          </a:p>
          <a:p>
            <a:pPr>
              <a:lnSpc>
                <a:spcPts val="4300"/>
              </a:lnSpc>
            </a:pPr>
            <a:r>
              <a:rPr lang="ja-JP" altLang="en-US" sz="2800" dirty="0" smtClean="0">
                <a:solidFill>
                  <a:schemeClr val="tx1"/>
                </a:solidFill>
              </a:rPr>
              <a:t>　　　　  </a:t>
            </a:r>
            <a:r>
              <a:rPr lang="ja-JP" altLang="en-US" sz="2800" dirty="0" smtClean="0">
                <a:solidFill>
                  <a:srgbClr val="C00000"/>
                </a:solidFill>
              </a:rPr>
              <a:t>他者を思いやる心</a:t>
            </a:r>
            <a:endParaRPr lang="ja-JP" altLang="en-US" sz="2800" dirty="0">
              <a:solidFill>
                <a:srgbClr val="C00000"/>
              </a:solidFill>
            </a:endParaRPr>
          </a:p>
        </p:txBody>
      </p:sp>
      <p:pic>
        <p:nvPicPr>
          <p:cNvPr id="1026" name="Picture 2" descr="C:\Users\Owner\AppData\Local\Microsoft\Windows\Temporary Internet Files\Content.IE5\GNY9BD25\2b56770aaa44a4e4a12627591b4104b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29200"/>
            <a:ext cx="1783161" cy="105895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619672" y="4879246"/>
            <a:ext cx="63367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第１章 総則 第４ 指導計画の作成等に当たって配慮すべき事項</a:t>
            </a:r>
          </a:p>
        </p:txBody>
      </p:sp>
    </p:spTree>
    <p:extLst>
      <p:ext uri="{BB962C8B-B14F-4D97-AF65-F5344CB8AC3E}">
        <p14:creationId xmlns:p14="http://schemas.microsoft.com/office/powerpoint/2010/main" val="238002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983832"/>
          </a:xfrm>
        </p:spPr>
        <p:txBody>
          <a:bodyPr/>
          <a:lstStyle/>
          <a:p>
            <a:endParaRPr kumimoji="1" lang="ja-JP" altLang="en-US" dirty="0"/>
          </a:p>
        </p:txBody>
      </p:sp>
      <p:sp>
        <p:nvSpPr>
          <p:cNvPr id="4" name="正方形/長方形 3"/>
          <p:cNvSpPr/>
          <p:nvPr/>
        </p:nvSpPr>
        <p:spPr>
          <a:xfrm>
            <a:off x="404785" y="1002966"/>
            <a:ext cx="4104456" cy="532276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smtClean="0">
              <a:solidFill>
                <a:prstClr val="black"/>
              </a:solidFill>
            </a:endParaRPr>
          </a:p>
          <a:p>
            <a:endParaRPr lang="ja-JP" altLang="en-US" dirty="0">
              <a:solidFill>
                <a:prstClr val="black"/>
              </a:solidFill>
            </a:endParaRPr>
          </a:p>
          <a:p>
            <a:endParaRPr lang="ja-JP" altLang="en-US" dirty="0" smtClean="0">
              <a:solidFill>
                <a:prstClr val="black"/>
              </a:solidFill>
            </a:endParaRPr>
          </a:p>
          <a:p>
            <a:r>
              <a:rPr lang="en-US" altLang="ja-JP" dirty="0" smtClean="0">
                <a:solidFill>
                  <a:prstClr val="black"/>
                </a:solidFill>
              </a:rPr>
              <a:t>【</a:t>
            </a:r>
            <a:r>
              <a:rPr lang="ja-JP" altLang="en-US" dirty="0" smtClean="0">
                <a:solidFill>
                  <a:prstClr val="black"/>
                </a:solidFill>
              </a:rPr>
              <a:t>第１学年及び第２学年</a:t>
            </a:r>
            <a:r>
              <a:rPr lang="en-US" altLang="ja-JP" dirty="0" smtClean="0">
                <a:solidFill>
                  <a:prstClr val="black"/>
                </a:solidFill>
              </a:rPr>
              <a:t>】</a:t>
            </a:r>
            <a:endParaRPr lang="ja-JP" altLang="en-US" dirty="0" smtClean="0">
              <a:solidFill>
                <a:prstClr val="black"/>
              </a:solidFill>
            </a:endParaRPr>
          </a:p>
          <a:p>
            <a:r>
              <a:rPr lang="ja-JP" altLang="en-US" dirty="0" smtClean="0">
                <a:solidFill>
                  <a:prstClr val="black"/>
                </a:solidFill>
              </a:rPr>
              <a:t>挨拶</a:t>
            </a:r>
            <a:r>
              <a:rPr lang="ja-JP" altLang="en-US" dirty="0">
                <a:solidFill>
                  <a:prstClr val="black"/>
                </a:solidFill>
              </a:rPr>
              <a:t>など</a:t>
            </a:r>
            <a:r>
              <a:rPr lang="ja-JP" altLang="en-US" dirty="0" smtClean="0">
                <a:solidFill>
                  <a:prstClr val="black"/>
                </a:solidFill>
              </a:rPr>
              <a:t>の基本的な生活習慣を身に付けること、善悪を判断し、してはならないことをしないこと、社会生活上のきまりをまもること。</a:t>
            </a:r>
          </a:p>
          <a:p>
            <a:endParaRPr lang="ja-JP" altLang="en-US" dirty="0" smtClean="0">
              <a:solidFill>
                <a:prstClr val="black"/>
              </a:solidFill>
            </a:endParaRPr>
          </a:p>
          <a:p>
            <a:r>
              <a:rPr lang="en-US" altLang="ja-JP" dirty="0" smtClean="0">
                <a:solidFill>
                  <a:prstClr val="black"/>
                </a:solidFill>
              </a:rPr>
              <a:t>【</a:t>
            </a:r>
            <a:r>
              <a:rPr lang="ja-JP" altLang="en-US" dirty="0" smtClean="0">
                <a:solidFill>
                  <a:prstClr val="black"/>
                </a:solidFill>
              </a:rPr>
              <a:t>第３学年</a:t>
            </a:r>
            <a:r>
              <a:rPr lang="ja-JP" altLang="en-US" dirty="0">
                <a:solidFill>
                  <a:prstClr val="black"/>
                </a:solidFill>
              </a:rPr>
              <a:t>及び</a:t>
            </a:r>
            <a:r>
              <a:rPr lang="ja-JP" altLang="en-US" dirty="0" smtClean="0">
                <a:solidFill>
                  <a:prstClr val="black"/>
                </a:solidFill>
              </a:rPr>
              <a:t>第４学年</a:t>
            </a:r>
            <a:r>
              <a:rPr lang="en-US" altLang="ja-JP" dirty="0" smtClean="0">
                <a:solidFill>
                  <a:prstClr val="black"/>
                </a:solidFill>
              </a:rPr>
              <a:t>】</a:t>
            </a:r>
            <a:endParaRPr lang="ja-JP" altLang="en-US" dirty="0" smtClean="0">
              <a:solidFill>
                <a:prstClr val="black"/>
              </a:solidFill>
            </a:endParaRPr>
          </a:p>
          <a:p>
            <a:r>
              <a:rPr lang="ja-JP" altLang="en-US" dirty="0">
                <a:solidFill>
                  <a:srgbClr val="FF0000"/>
                </a:solidFill>
              </a:rPr>
              <a:t>善悪</a:t>
            </a:r>
            <a:r>
              <a:rPr lang="ja-JP" altLang="en-US" dirty="0" smtClean="0">
                <a:solidFill>
                  <a:srgbClr val="FF0000"/>
                </a:solidFill>
              </a:rPr>
              <a:t>を判断し、正しいと</a:t>
            </a:r>
            <a:r>
              <a:rPr lang="ja-JP" altLang="en-US" dirty="0">
                <a:solidFill>
                  <a:srgbClr val="FF0000"/>
                </a:solidFill>
              </a:rPr>
              <a:t>判断したこと</a:t>
            </a:r>
            <a:r>
              <a:rPr lang="ja-JP" altLang="en-US" dirty="0" smtClean="0">
                <a:solidFill>
                  <a:srgbClr val="FF0000"/>
                </a:solidFill>
              </a:rPr>
              <a:t>を</a:t>
            </a:r>
            <a:r>
              <a:rPr lang="ja-JP" altLang="en-US" dirty="0">
                <a:solidFill>
                  <a:srgbClr val="FF0000"/>
                </a:solidFill>
              </a:rPr>
              <a:t>行う</a:t>
            </a:r>
            <a:r>
              <a:rPr lang="ja-JP" altLang="en-US" dirty="0" smtClean="0">
                <a:solidFill>
                  <a:srgbClr val="FF0000"/>
                </a:solidFill>
              </a:rPr>
              <a:t>こと、</a:t>
            </a:r>
            <a:r>
              <a:rPr lang="ja-JP" altLang="en-US" dirty="0" smtClean="0">
                <a:solidFill>
                  <a:prstClr val="black"/>
                </a:solidFill>
              </a:rPr>
              <a:t>身近な人々と協力し助け合うこと、集団や社会のきまりを守ること。</a:t>
            </a:r>
          </a:p>
          <a:p>
            <a:endParaRPr lang="ja-JP" altLang="en-US" dirty="0" smtClean="0">
              <a:solidFill>
                <a:prstClr val="black"/>
              </a:solidFill>
            </a:endParaRPr>
          </a:p>
          <a:p>
            <a:r>
              <a:rPr lang="en-US" altLang="ja-JP" dirty="0" smtClean="0">
                <a:solidFill>
                  <a:prstClr val="black"/>
                </a:solidFill>
              </a:rPr>
              <a:t>【</a:t>
            </a:r>
            <a:r>
              <a:rPr lang="ja-JP" altLang="en-US" dirty="0" smtClean="0">
                <a:solidFill>
                  <a:prstClr val="black"/>
                </a:solidFill>
              </a:rPr>
              <a:t>第５学年</a:t>
            </a:r>
            <a:r>
              <a:rPr lang="ja-JP" altLang="en-US" dirty="0">
                <a:solidFill>
                  <a:prstClr val="black"/>
                </a:solidFill>
              </a:rPr>
              <a:t>及び</a:t>
            </a:r>
            <a:r>
              <a:rPr lang="ja-JP" altLang="en-US" dirty="0" smtClean="0">
                <a:solidFill>
                  <a:prstClr val="black"/>
                </a:solidFill>
              </a:rPr>
              <a:t>第６学年</a:t>
            </a:r>
            <a:r>
              <a:rPr lang="en-US" altLang="ja-JP" dirty="0" smtClean="0">
                <a:solidFill>
                  <a:prstClr val="black"/>
                </a:solidFill>
              </a:rPr>
              <a:t>】</a:t>
            </a:r>
            <a:endParaRPr lang="ja-JP" altLang="en-US" dirty="0" smtClean="0">
              <a:solidFill>
                <a:prstClr val="black"/>
              </a:solidFill>
            </a:endParaRPr>
          </a:p>
          <a:p>
            <a:r>
              <a:rPr lang="ja-JP" altLang="en-US" dirty="0">
                <a:solidFill>
                  <a:srgbClr val="FF0000"/>
                </a:solidFill>
              </a:rPr>
              <a:t>相手</a:t>
            </a:r>
            <a:r>
              <a:rPr lang="ja-JP" altLang="en-US" dirty="0" smtClean="0">
                <a:solidFill>
                  <a:srgbClr val="FF0000"/>
                </a:solidFill>
              </a:rPr>
              <a:t>の考えや立場を理解して支え合うこと、</a:t>
            </a:r>
            <a:r>
              <a:rPr lang="ja-JP" altLang="en-US" dirty="0" smtClean="0">
                <a:solidFill>
                  <a:prstClr val="black"/>
                </a:solidFill>
              </a:rPr>
              <a:t>法やきまりの意義を理解して進んで守ること、集団生活の充実に努めること、</a:t>
            </a:r>
            <a:r>
              <a:rPr lang="ja-JP" altLang="en-US" dirty="0" smtClean="0">
                <a:solidFill>
                  <a:srgbClr val="FF0000"/>
                </a:solidFill>
              </a:rPr>
              <a:t>日本人としての自覚をもって伝統と文化を尊重し、それらを育んできた我が国と郷土を愛するとともに、他国を尊重すること。</a:t>
            </a:r>
            <a:endParaRPr lang="ja-JP" altLang="en-US" dirty="0">
              <a:solidFill>
                <a:srgbClr val="FF0000"/>
              </a:solidFill>
            </a:endParaRPr>
          </a:p>
          <a:p>
            <a:endParaRPr lang="ja-JP" altLang="en-US" sz="2000" dirty="0" smtClean="0">
              <a:solidFill>
                <a:prstClr val="black"/>
              </a:solidFill>
            </a:endParaRPr>
          </a:p>
          <a:p>
            <a:endParaRPr lang="ja-JP" altLang="en-US" sz="2000" dirty="0">
              <a:solidFill>
                <a:prstClr val="black"/>
              </a:solidFill>
            </a:endParaRPr>
          </a:p>
          <a:p>
            <a:endParaRPr lang="ja-JP" altLang="en-US" sz="2000" dirty="0">
              <a:solidFill>
                <a:prstClr val="black"/>
              </a:solidFill>
            </a:endParaRPr>
          </a:p>
        </p:txBody>
      </p:sp>
      <p:sp>
        <p:nvSpPr>
          <p:cNvPr id="5" name="正方形/長方形 4"/>
          <p:cNvSpPr/>
          <p:nvPr/>
        </p:nvSpPr>
        <p:spPr>
          <a:xfrm>
            <a:off x="4572000" y="1002966"/>
            <a:ext cx="4104456" cy="5273143"/>
          </a:xfrm>
          <a:prstGeom prst="rect">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smtClean="0">
                <a:solidFill>
                  <a:prstClr val="black"/>
                </a:solidFill>
              </a:rPr>
              <a:t>【</a:t>
            </a:r>
            <a:r>
              <a:rPr lang="ja-JP" altLang="en-US" dirty="0" smtClean="0">
                <a:solidFill>
                  <a:prstClr val="black"/>
                </a:solidFill>
              </a:rPr>
              <a:t>低学年</a:t>
            </a:r>
            <a:r>
              <a:rPr lang="en-US" altLang="ja-JP" dirty="0" smtClean="0">
                <a:solidFill>
                  <a:prstClr val="black"/>
                </a:solidFill>
              </a:rPr>
              <a:t>】</a:t>
            </a:r>
            <a:endParaRPr lang="ja-JP" altLang="en-US" dirty="0" smtClean="0">
              <a:solidFill>
                <a:prstClr val="black"/>
              </a:solidFill>
            </a:endParaRPr>
          </a:p>
          <a:p>
            <a:r>
              <a:rPr lang="ja-JP" altLang="en-US" dirty="0">
                <a:solidFill>
                  <a:prstClr val="black"/>
                </a:solidFill>
              </a:rPr>
              <a:t>挨拶などの基本的な生活</a:t>
            </a:r>
            <a:r>
              <a:rPr lang="ja-JP" altLang="en-US" dirty="0" smtClean="0">
                <a:solidFill>
                  <a:prstClr val="black"/>
                </a:solidFill>
              </a:rPr>
              <a:t>習慣、</a:t>
            </a:r>
            <a:r>
              <a:rPr lang="ja-JP" altLang="en-US" dirty="0">
                <a:solidFill>
                  <a:prstClr val="black"/>
                </a:solidFill>
              </a:rPr>
              <a:t>社会生活上のきまり</a:t>
            </a:r>
            <a:r>
              <a:rPr lang="ja-JP" altLang="en-US" dirty="0" smtClean="0">
                <a:solidFill>
                  <a:prstClr val="black"/>
                </a:solidFill>
              </a:rPr>
              <a:t>を</a:t>
            </a:r>
            <a:r>
              <a:rPr lang="ja-JP" altLang="en-US" dirty="0">
                <a:solidFill>
                  <a:prstClr val="black"/>
                </a:solidFill>
              </a:rPr>
              <a:t>身に</a:t>
            </a:r>
            <a:r>
              <a:rPr lang="ja-JP" altLang="en-US" dirty="0" smtClean="0">
                <a:solidFill>
                  <a:prstClr val="black"/>
                </a:solidFill>
              </a:rPr>
              <a:t>付け、善悪</a:t>
            </a:r>
            <a:r>
              <a:rPr lang="ja-JP" altLang="en-US" dirty="0">
                <a:solidFill>
                  <a:prstClr val="black"/>
                </a:solidFill>
              </a:rPr>
              <a:t>を判断し</a:t>
            </a:r>
            <a:r>
              <a:rPr lang="ja-JP" altLang="en-US" dirty="0" smtClean="0">
                <a:solidFill>
                  <a:prstClr val="black"/>
                </a:solidFill>
              </a:rPr>
              <a:t>、人間としてしては</a:t>
            </a:r>
            <a:r>
              <a:rPr lang="ja-JP" altLang="en-US" dirty="0">
                <a:solidFill>
                  <a:prstClr val="black"/>
                </a:solidFill>
              </a:rPr>
              <a:t>ならないことを</a:t>
            </a:r>
            <a:r>
              <a:rPr lang="ja-JP" altLang="en-US" dirty="0" smtClean="0">
                <a:solidFill>
                  <a:prstClr val="black"/>
                </a:solidFill>
              </a:rPr>
              <a:t>しないこと。</a:t>
            </a:r>
          </a:p>
          <a:p>
            <a:endParaRPr lang="ja-JP" altLang="en-US" dirty="0" smtClean="0">
              <a:solidFill>
                <a:prstClr val="black"/>
              </a:solidFill>
            </a:endParaRPr>
          </a:p>
          <a:p>
            <a:endParaRPr lang="ja-JP" altLang="en-US" dirty="0">
              <a:solidFill>
                <a:prstClr val="black"/>
              </a:solidFill>
            </a:endParaRPr>
          </a:p>
          <a:p>
            <a:r>
              <a:rPr lang="en-US" altLang="ja-JP" dirty="0" smtClean="0">
                <a:solidFill>
                  <a:prstClr val="black"/>
                </a:solidFill>
              </a:rPr>
              <a:t>【</a:t>
            </a:r>
            <a:r>
              <a:rPr lang="ja-JP" altLang="en-US" dirty="0" smtClean="0">
                <a:solidFill>
                  <a:prstClr val="black"/>
                </a:solidFill>
              </a:rPr>
              <a:t>中学年</a:t>
            </a:r>
            <a:r>
              <a:rPr lang="en-US" altLang="ja-JP" dirty="0" smtClean="0">
                <a:solidFill>
                  <a:prstClr val="black"/>
                </a:solidFill>
              </a:rPr>
              <a:t>】</a:t>
            </a:r>
            <a:endParaRPr lang="ja-JP" altLang="en-US" dirty="0" smtClean="0">
              <a:solidFill>
                <a:prstClr val="black"/>
              </a:solidFill>
            </a:endParaRPr>
          </a:p>
          <a:p>
            <a:r>
              <a:rPr lang="ja-JP" altLang="en-US" dirty="0">
                <a:solidFill>
                  <a:prstClr val="black"/>
                </a:solidFill>
              </a:rPr>
              <a:t>集団や社会のきまりを</a:t>
            </a:r>
            <a:r>
              <a:rPr lang="ja-JP" altLang="en-US" dirty="0" smtClean="0">
                <a:solidFill>
                  <a:prstClr val="black"/>
                </a:solidFill>
              </a:rPr>
              <a:t>守り、</a:t>
            </a:r>
            <a:r>
              <a:rPr lang="ja-JP" altLang="en-US" dirty="0">
                <a:solidFill>
                  <a:prstClr val="black"/>
                </a:solidFill>
              </a:rPr>
              <a:t>身近な人々と協力し</a:t>
            </a:r>
            <a:r>
              <a:rPr lang="ja-JP" altLang="en-US" dirty="0" smtClean="0">
                <a:solidFill>
                  <a:prstClr val="black"/>
                </a:solidFill>
              </a:rPr>
              <a:t>助け合う態度を身に付けること。</a:t>
            </a:r>
            <a:endParaRPr lang="ja-JP" altLang="en-US" dirty="0">
              <a:solidFill>
                <a:prstClr val="black"/>
              </a:solidFill>
            </a:endParaRPr>
          </a:p>
          <a:p>
            <a:endParaRPr lang="ja-JP" altLang="en-US" dirty="0" smtClean="0">
              <a:solidFill>
                <a:prstClr val="black"/>
              </a:solidFill>
            </a:endParaRPr>
          </a:p>
          <a:p>
            <a:pPr>
              <a:lnSpc>
                <a:spcPct val="150000"/>
              </a:lnSpc>
            </a:pPr>
            <a:r>
              <a:rPr lang="en-US" altLang="ja-JP" dirty="0" smtClean="0">
                <a:solidFill>
                  <a:prstClr val="black"/>
                </a:solidFill>
              </a:rPr>
              <a:t>【</a:t>
            </a:r>
            <a:r>
              <a:rPr lang="ja-JP" altLang="en-US" dirty="0" smtClean="0">
                <a:solidFill>
                  <a:prstClr val="black"/>
                </a:solidFill>
              </a:rPr>
              <a:t>高学年</a:t>
            </a:r>
            <a:r>
              <a:rPr lang="en-US" altLang="ja-JP" dirty="0" smtClean="0">
                <a:solidFill>
                  <a:prstClr val="black"/>
                </a:solidFill>
              </a:rPr>
              <a:t>】</a:t>
            </a:r>
            <a:endParaRPr lang="ja-JP" altLang="en-US" dirty="0" smtClean="0">
              <a:solidFill>
                <a:prstClr val="black"/>
              </a:solidFill>
            </a:endParaRPr>
          </a:p>
          <a:p>
            <a:r>
              <a:rPr lang="ja-JP" altLang="en-US" dirty="0">
                <a:solidFill>
                  <a:prstClr val="black"/>
                </a:solidFill>
              </a:rPr>
              <a:t>法やきまりの意義を</a:t>
            </a:r>
            <a:r>
              <a:rPr lang="ja-JP" altLang="en-US" dirty="0" smtClean="0">
                <a:solidFill>
                  <a:prstClr val="black"/>
                </a:solidFill>
              </a:rPr>
              <a:t>理解すること、相手の立場</a:t>
            </a:r>
            <a:r>
              <a:rPr lang="ja-JP" altLang="en-US" dirty="0">
                <a:solidFill>
                  <a:prstClr val="black"/>
                </a:solidFill>
              </a:rPr>
              <a:t>を理解</a:t>
            </a:r>
            <a:r>
              <a:rPr lang="ja-JP" altLang="en-US" dirty="0" smtClean="0">
                <a:solidFill>
                  <a:prstClr val="black"/>
                </a:solidFill>
              </a:rPr>
              <a:t>し、支え合う態度を身に付けること、集団における役割と責任を果たすこと、国家・社会の一員としての自覚をもつこと。</a:t>
            </a:r>
            <a:endParaRPr lang="ja-JP" altLang="en-US" dirty="0">
              <a:solidFill>
                <a:prstClr val="black"/>
              </a:solidFill>
            </a:endParaRPr>
          </a:p>
          <a:p>
            <a:endParaRPr lang="ja-JP" altLang="en-US" dirty="0">
              <a:solidFill>
                <a:prstClr val="black"/>
              </a:solidFill>
            </a:endParaRPr>
          </a:p>
          <a:p>
            <a:endParaRPr lang="ja-JP" altLang="en-US"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71611"/>
            <a:ext cx="2620963" cy="4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84804" y="6165305"/>
            <a:ext cx="3744417"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いじめのない人間関係づくりに配慮</a:t>
            </a:r>
            <a:endParaRPr lang="ja-JP" altLang="en-US" dirty="0">
              <a:solidFill>
                <a:prstClr val="black"/>
              </a:solidFill>
            </a:endParaRPr>
          </a:p>
        </p:txBody>
      </p:sp>
      <p:sp>
        <p:nvSpPr>
          <p:cNvPr id="8" name="正方形/長方形 7"/>
          <p:cNvSpPr/>
          <p:nvPr/>
        </p:nvSpPr>
        <p:spPr>
          <a:xfrm>
            <a:off x="5004048" y="6165305"/>
            <a:ext cx="3312368" cy="4320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規範意識の醸成を配慮</a:t>
            </a:r>
            <a:endParaRPr lang="ja-JP" altLang="en-US" dirty="0">
              <a:solidFill>
                <a:prstClr val="black"/>
              </a:solidFill>
            </a:endParaRPr>
          </a:p>
        </p:txBody>
      </p:sp>
      <p:sp>
        <p:nvSpPr>
          <p:cNvPr id="9" name="角丸四角形 8"/>
          <p:cNvSpPr/>
          <p:nvPr/>
        </p:nvSpPr>
        <p:spPr>
          <a:xfrm>
            <a:off x="3851920" y="475393"/>
            <a:ext cx="1296144" cy="431356"/>
          </a:xfrm>
          <a:prstGeom prst="roundRec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小学校</a:t>
            </a:r>
            <a:endParaRPr lang="ja-JP" altLang="en-US" dirty="0">
              <a:solidFill>
                <a:prstClr val="black"/>
              </a:solidFill>
            </a:endParaRPr>
          </a:p>
        </p:txBody>
      </p:sp>
      <p:sp>
        <p:nvSpPr>
          <p:cNvPr id="11" name="正方形/長方形 10"/>
          <p:cNvSpPr/>
          <p:nvPr/>
        </p:nvSpPr>
        <p:spPr>
          <a:xfrm>
            <a:off x="5364088" y="620688"/>
            <a:ext cx="3168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改正前　学習指導要領</a:t>
            </a:r>
            <a:endParaRPr lang="ja-JP" altLang="en-US" dirty="0">
              <a:solidFill>
                <a:prstClr val="black"/>
              </a:solidFill>
            </a:endParaRPr>
          </a:p>
        </p:txBody>
      </p:sp>
      <p:sp>
        <p:nvSpPr>
          <p:cNvPr id="6" name="正方形/長方形 5"/>
          <p:cNvSpPr/>
          <p:nvPr/>
        </p:nvSpPr>
        <p:spPr>
          <a:xfrm>
            <a:off x="404785" y="116632"/>
            <a:ext cx="2727055" cy="3587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重点化の内容</a:t>
            </a:r>
            <a:endParaRPr lang="ja-JP" altLang="en-US" sz="2400" dirty="0">
              <a:solidFill>
                <a:prstClr val="black"/>
              </a:solidFill>
            </a:endParaRPr>
          </a:p>
        </p:txBody>
      </p:sp>
    </p:spTree>
    <p:extLst>
      <p:ext uri="{BB962C8B-B14F-4D97-AF65-F5344CB8AC3E}">
        <p14:creationId xmlns:p14="http://schemas.microsoft.com/office/powerpoint/2010/main" val="6108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1340768"/>
            <a:ext cx="8229600" cy="4983832"/>
          </a:xfrm>
        </p:spPr>
        <p:txBody>
          <a:bodyPr/>
          <a:lstStyle/>
          <a:p>
            <a:endParaRPr kumimoji="1" lang="ja-JP" altLang="en-US" dirty="0"/>
          </a:p>
        </p:txBody>
      </p:sp>
      <p:sp>
        <p:nvSpPr>
          <p:cNvPr id="4" name="正方形/長方形 3"/>
          <p:cNvSpPr/>
          <p:nvPr/>
        </p:nvSpPr>
        <p:spPr>
          <a:xfrm>
            <a:off x="404785" y="1011204"/>
            <a:ext cx="4104456" cy="55861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000" dirty="0" smtClean="0">
                <a:solidFill>
                  <a:srgbClr val="FF0000"/>
                </a:solidFill>
              </a:rPr>
              <a:t>自立心や自律性をもち、</a:t>
            </a:r>
            <a:r>
              <a:rPr lang="ja-JP" altLang="en-US" sz="2000" dirty="0" smtClean="0">
                <a:solidFill>
                  <a:prstClr val="black"/>
                </a:solidFill>
              </a:rPr>
              <a:t>規律ある生活をすること、生命を尊重する心や自らの弱さを克服して</a:t>
            </a:r>
            <a:r>
              <a:rPr lang="ja-JP" altLang="en-US" sz="2000" dirty="0" smtClean="0">
                <a:solidFill>
                  <a:srgbClr val="FF0000"/>
                </a:solidFill>
              </a:rPr>
              <a:t>気高く生きようとする心</a:t>
            </a:r>
            <a:r>
              <a:rPr lang="ja-JP" altLang="en-US" sz="2000" dirty="0" smtClean="0">
                <a:solidFill>
                  <a:prstClr val="black"/>
                </a:solidFill>
              </a:rPr>
              <a:t>を育てること、法やきまりの意義に関する理解を深めること、自らの将来の生き方を考え主体的に社会の形成に参画する意欲と態度を養うこと</a:t>
            </a:r>
            <a:r>
              <a:rPr lang="ja-JP" altLang="en-US" sz="2000" dirty="0" smtClean="0">
                <a:solidFill>
                  <a:srgbClr val="FF0000"/>
                </a:solidFill>
              </a:rPr>
              <a:t>、伝統と文化を尊重し、それらを育んできた我が国と郷土を愛するとともに、他国を尊重すること、</a:t>
            </a:r>
            <a:r>
              <a:rPr lang="ja-JP" altLang="en-US" sz="2000" dirty="0" smtClean="0">
                <a:solidFill>
                  <a:prstClr val="black"/>
                </a:solidFill>
              </a:rPr>
              <a:t>国際社会に生きる日本人としての自覚を身に付けること。</a:t>
            </a:r>
          </a:p>
          <a:p>
            <a:endParaRPr lang="ja-JP" altLang="en-US" sz="2000" dirty="0">
              <a:solidFill>
                <a:prstClr val="black"/>
              </a:solidFill>
            </a:endParaRPr>
          </a:p>
          <a:p>
            <a:endParaRPr lang="ja-JP" altLang="en-US" sz="2000" dirty="0">
              <a:solidFill>
                <a:prstClr val="black"/>
              </a:solidFill>
            </a:endParaRPr>
          </a:p>
        </p:txBody>
      </p:sp>
      <p:sp>
        <p:nvSpPr>
          <p:cNvPr id="5" name="正方形/長方形 4"/>
          <p:cNvSpPr/>
          <p:nvPr/>
        </p:nvSpPr>
        <p:spPr>
          <a:xfrm>
            <a:off x="4572000" y="1002966"/>
            <a:ext cx="4104456" cy="5594386"/>
          </a:xfrm>
          <a:prstGeom prst="rect">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endParaRPr>
          </a:p>
          <a:p>
            <a:pPr>
              <a:lnSpc>
                <a:spcPct val="150000"/>
              </a:lnSpc>
            </a:pPr>
            <a:r>
              <a:rPr lang="ja-JP" altLang="en-US" sz="2000" dirty="0" smtClean="0">
                <a:solidFill>
                  <a:prstClr val="black"/>
                </a:solidFill>
              </a:rPr>
              <a:t>自他の生命を尊重し、規律ある生活ができ、自分の将来を考え、法やきまりの意義の理解を深め、主体的に社会の形成に参画し、国際社会に生きる日本人としての自覚を身に付けるようにすること。</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548680"/>
            <a:ext cx="26209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3923928" y="476672"/>
            <a:ext cx="1296144" cy="4272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中学校</a:t>
            </a:r>
            <a:endParaRPr lang="ja-JP" altLang="en-US" dirty="0">
              <a:solidFill>
                <a:prstClr val="black"/>
              </a:solidFill>
            </a:endParaRPr>
          </a:p>
        </p:txBody>
      </p:sp>
      <p:sp>
        <p:nvSpPr>
          <p:cNvPr id="11" name="正方形/長方形 10"/>
          <p:cNvSpPr/>
          <p:nvPr/>
        </p:nvSpPr>
        <p:spPr>
          <a:xfrm>
            <a:off x="5580112" y="548680"/>
            <a:ext cx="259228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改正前　学習指導要領</a:t>
            </a:r>
            <a:endParaRPr lang="ja-JP" altLang="en-US" dirty="0">
              <a:solidFill>
                <a:prstClr val="black"/>
              </a:solidFill>
            </a:endParaRPr>
          </a:p>
        </p:txBody>
      </p:sp>
    </p:spTree>
    <p:extLst>
      <p:ext uri="{BB962C8B-B14F-4D97-AF65-F5344CB8AC3E}">
        <p14:creationId xmlns:p14="http://schemas.microsoft.com/office/powerpoint/2010/main" val="280860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smtClean="0"/>
              <a:t>取り組むこと②・・指導計画の改訂</a:t>
            </a:r>
            <a:endParaRPr kumimoji="1" lang="ja-JP" altLang="en-US" sz="3200" dirty="0"/>
          </a:p>
        </p:txBody>
      </p:sp>
      <p:sp>
        <p:nvSpPr>
          <p:cNvPr id="3" name="コンテンツ プレースホルダ 2"/>
          <p:cNvSpPr>
            <a:spLocks noGrp="1"/>
          </p:cNvSpPr>
          <p:nvPr>
            <p:ph idx="1"/>
          </p:nvPr>
        </p:nvSpPr>
        <p:spPr>
          <a:xfrm>
            <a:off x="467544" y="1772816"/>
            <a:ext cx="8219256" cy="4551784"/>
          </a:xfrm>
        </p:spPr>
        <p:txBody>
          <a:bodyPr>
            <a:normAutofit/>
          </a:bodyPr>
          <a:lstStyle/>
          <a:p>
            <a:pPr>
              <a:buNone/>
            </a:pPr>
            <a:endParaRPr kumimoji="1" lang="ja-JP" altLang="en-US" dirty="0" smtClean="0"/>
          </a:p>
          <a:p>
            <a:pPr>
              <a:lnSpc>
                <a:spcPts val="3600"/>
              </a:lnSpc>
              <a:buNone/>
            </a:pPr>
            <a:r>
              <a:rPr kumimoji="1" lang="ja-JP" altLang="en-US" dirty="0" smtClean="0"/>
              <a:t>　 </a:t>
            </a:r>
            <a:r>
              <a:rPr kumimoji="1" lang="ja-JP" altLang="en-US" sz="2400" dirty="0" smtClean="0"/>
              <a:t>学校における道徳教育の基本的な方針を示すとともに、学校の教育活動全体を通して、道徳教育の目標を達成するための方策を総合的に示した教育計画。</a:t>
            </a:r>
            <a:endParaRPr lang="ja-JP" altLang="en-US" sz="2400" dirty="0" smtClean="0"/>
          </a:p>
          <a:p>
            <a:pPr>
              <a:buNone/>
            </a:pPr>
            <a:r>
              <a:rPr lang="ja-JP" altLang="en-US" sz="2400" dirty="0" smtClean="0">
                <a:solidFill>
                  <a:srgbClr val="C00000"/>
                </a:solidFill>
              </a:rPr>
              <a:t>〇学校の特色、実態、課題に即した道徳教育が展開できる。</a:t>
            </a:r>
          </a:p>
          <a:p>
            <a:pPr>
              <a:buNone/>
            </a:pPr>
            <a:r>
              <a:rPr lang="ja-JP" altLang="en-US" sz="2400" dirty="0" smtClean="0">
                <a:solidFill>
                  <a:srgbClr val="C00000"/>
                </a:solidFill>
              </a:rPr>
              <a:t>〇</a:t>
            </a:r>
            <a:r>
              <a:rPr lang="ja-JP" altLang="en-US" sz="2400" dirty="0">
                <a:solidFill>
                  <a:srgbClr val="C00000"/>
                </a:solidFill>
              </a:rPr>
              <a:t>全教師による一貫性のある道徳教育が組織的に展開できる。 </a:t>
            </a:r>
            <a:r>
              <a:rPr lang="ja-JP" altLang="en-US" sz="2200" dirty="0" smtClean="0">
                <a:solidFill>
                  <a:srgbClr val="C00000"/>
                </a:solidFill>
              </a:rPr>
              <a:t>　</a:t>
            </a:r>
            <a:endParaRPr kumimoji="1" lang="ja-JP" altLang="en-US" sz="2200" dirty="0" smtClean="0">
              <a:solidFill>
                <a:srgbClr val="C00000"/>
              </a:solidFill>
            </a:endParaRPr>
          </a:p>
        </p:txBody>
      </p:sp>
      <p:sp>
        <p:nvSpPr>
          <p:cNvPr id="4" name="正方形/長方形 3"/>
          <p:cNvSpPr/>
          <p:nvPr/>
        </p:nvSpPr>
        <p:spPr>
          <a:xfrm>
            <a:off x="687068" y="1556792"/>
            <a:ext cx="3168352" cy="5040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道徳教育の全体計画</a:t>
            </a:r>
            <a:endParaRPr kumimoji="1" lang="ja-JP" altLang="en-US" sz="2400" dirty="0">
              <a:solidFill>
                <a:schemeClr val="tx1"/>
              </a:solidFill>
            </a:endParaRPr>
          </a:p>
        </p:txBody>
      </p:sp>
      <p:sp>
        <p:nvSpPr>
          <p:cNvPr id="5" name="正方形/長方形 4"/>
          <p:cNvSpPr/>
          <p:nvPr/>
        </p:nvSpPr>
        <p:spPr>
          <a:xfrm>
            <a:off x="827584" y="4869159"/>
            <a:ext cx="7272808" cy="1000915"/>
          </a:xfrm>
          <a:prstGeom prst="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00"/>
              </a:lnSpc>
            </a:pPr>
            <a:r>
              <a:rPr kumimoji="1" lang="ja-JP" altLang="en-US" sz="2400" dirty="0" smtClean="0">
                <a:solidFill>
                  <a:schemeClr val="tx1"/>
                </a:solidFill>
              </a:rPr>
              <a:t>新たな重点化を反映したものに改訂する必要がある</a:t>
            </a:r>
            <a:endParaRPr kumimoji="1" lang="ja-JP" altLang="en-US" sz="2400" dirty="0">
              <a:solidFill>
                <a:schemeClr val="tx1"/>
              </a:solidFill>
            </a:endParaRPr>
          </a:p>
        </p:txBody>
      </p:sp>
    </p:spTree>
    <p:extLst>
      <p:ext uri="{BB962C8B-B14F-4D97-AF65-F5344CB8AC3E}">
        <p14:creationId xmlns:p14="http://schemas.microsoft.com/office/powerpoint/2010/main" val="1660464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980728"/>
            <a:ext cx="8229600" cy="5472608"/>
          </a:xfrm>
        </p:spPr>
        <p:txBody>
          <a:bodyPr>
            <a:normAutofit/>
          </a:bodyPr>
          <a:lstStyle/>
          <a:p>
            <a:pPr>
              <a:buNone/>
            </a:pPr>
            <a:endParaRPr kumimoji="1" lang="ja-JP" altLang="en-US" dirty="0" smtClean="0"/>
          </a:p>
          <a:p>
            <a:pPr>
              <a:buNone/>
            </a:pPr>
            <a:endParaRPr lang="ja-JP" altLang="en-US" dirty="0"/>
          </a:p>
          <a:p>
            <a:pPr>
              <a:buNone/>
            </a:pPr>
            <a:r>
              <a:rPr kumimoji="1" lang="ja-JP" altLang="en-US" sz="3200" dirty="0" smtClean="0"/>
              <a:t>  </a:t>
            </a:r>
            <a:r>
              <a:rPr kumimoji="1" lang="ja-JP" altLang="en-US" sz="2400" dirty="0" smtClean="0"/>
              <a:t>道徳教育の要である「道徳科」の指導が、</a:t>
            </a:r>
            <a:r>
              <a:rPr lang="en-US" altLang="ja-JP" sz="2400" dirty="0" smtClean="0"/>
              <a:t> </a:t>
            </a:r>
            <a:r>
              <a:rPr kumimoji="1" lang="ja-JP" altLang="en-US" sz="2400" dirty="0" smtClean="0"/>
              <a:t>計画的・発展的に</a:t>
            </a:r>
          </a:p>
          <a:p>
            <a:pPr>
              <a:buNone/>
            </a:pPr>
            <a:r>
              <a:rPr lang="ja-JP" altLang="en-US" sz="2400" dirty="0"/>
              <a:t>　</a:t>
            </a:r>
            <a:r>
              <a:rPr kumimoji="1" lang="ja-JP" altLang="en-US" sz="2400" dirty="0" smtClean="0"/>
              <a:t>行われるよう組織された全学年にわたる年間の指導計画。</a:t>
            </a:r>
          </a:p>
          <a:p>
            <a:pPr>
              <a:buNone/>
            </a:pPr>
            <a:r>
              <a:rPr lang="ja-JP" altLang="en-US" sz="2400" dirty="0" smtClean="0"/>
              <a:t>　　◆使用する主たる教材　「副読本」から「教科書」へ</a:t>
            </a:r>
          </a:p>
          <a:p>
            <a:pPr>
              <a:buNone/>
            </a:pPr>
            <a:r>
              <a:rPr kumimoji="1" lang="ja-JP" altLang="en-US" sz="2400" dirty="0" smtClean="0"/>
              <a:t>        </a:t>
            </a:r>
            <a:r>
              <a:rPr kumimoji="1" lang="ja-JP" altLang="en-US" sz="2400" dirty="0" smtClean="0">
                <a:solidFill>
                  <a:srgbClr val="C00000"/>
                </a:solidFill>
              </a:rPr>
              <a:t>小学校　平成２９（２０１７）年</a:t>
            </a:r>
            <a:r>
              <a:rPr kumimoji="1" lang="en-US" altLang="ja-JP" sz="2400" dirty="0" smtClean="0">
                <a:solidFill>
                  <a:srgbClr val="C00000"/>
                </a:solidFill>
              </a:rPr>
              <a:t>8</a:t>
            </a:r>
            <a:r>
              <a:rPr kumimoji="1" lang="ja-JP" altLang="en-US" sz="2400" dirty="0" smtClean="0">
                <a:solidFill>
                  <a:srgbClr val="C00000"/>
                </a:solidFill>
              </a:rPr>
              <a:t>月に教科書採択 　残り２</a:t>
            </a:r>
            <a:r>
              <a:rPr lang="ja-JP" altLang="en-US" sz="2400" dirty="0" smtClean="0">
                <a:solidFill>
                  <a:srgbClr val="C00000"/>
                </a:solidFill>
              </a:rPr>
              <a:t>ヶ月</a:t>
            </a:r>
            <a:endParaRPr kumimoji="1" lang="ja-JP" altLang="en-US" sz="2400" dirty="0" smtClean="0">
              <a:solidFill>
                <a:srgbClr val="C00000"/>
              </a:solidFill>
            </a:endParaRPr>
          </a:p>
          <a:p>
            <a:pPr>
              <a:buNone/>
            </a:pPr>
            <a:r>
              <a:rPr lang="ja-JP" altLang="en-US" sz="2400" dirty="0" smtClean="0">
                <a:solidFill>
                  <a:srgbClr val="C00000"/>
                </a:solidFill>
              </a:rPr>
              <a:t>        中学校　平成３０（２０１８）年</a:t>
            </a:r>
            <a:r>
              <a:rPr lang="en-US" altLang="ja-JP" sz="2400" dirty="0">
                <a:solidFill>
                  <a:srgbClr val="C00000"/>
                </a:solidFill>
              </a:rPr>
              <a:t>8</a:t>
            </a:r>
            <a:r>
              <a:rPr lang="ja-JP" altLang="en-US" sz="2400" dirty="0">
                <a:solidFill>
                  <a:srgbClr val="C00000"/>
                </a:solidFill>
              </a:rPr>
              <a:t>月</a:t>
            </a:r>
            <a:r>
              <a:rPr lang="ja-JP" altLang="en-US" sz="2400" dirty="0" smtClean="0">
                <a:solidFill>
                  <a:srgbClr val="C00000"/>
                </a:solidFill>
              </a:rPr>
              <a:t>に</a:t>
            </a:r>
            <a:r>
              <a:rPr lang="ja-JP" altLang="en-US" sz="2400" dirty="0">
                <a:solidFill>
                  <a:srgbClr val="C00000"/>
                </a:solidFill>
              </a:rPr>
              <a:t>教科書</a:t>
            </a:r>
            <a:r>
              <a:rPr lang="ja-JP" altLang="en-US" sz="2400" dirty="0" smtClean="0">
                <a:solidFill>
                  <a:srgbClr val="C00000"/>
                </a:solidFill>
              </a:rPr>
              <a:t>採択　 残り</a:t>
            </a:r>
            <a:r>
              <a:rPr lang="ja-JP" altLang="en-US" sz="2400" dirty="0">
                <a:solidFill>
                  <a:srgbClr val="C00000"/>
                </a:solidFill>
              </a:rPr>
              <a:t>７ヶ月</a:t>
            </a:r>
            <a:endParaRPr lang="ja-JP" altLang="en-US" sz="2400" dirty="0" smtClean="0">
              <a:solidFill>
                <a:srgbClr val="C00000"/>
              </a:solidFill>
            </a:endParaRPr>
          </a:p>
          <a:p>
            <a:pPr>
              <a:buNone/>
            </a:pPr>
            <a:endParaRPr lang="ja-JP" altLang="en-US" sz="2400" dirty="0" smtClean="0"/>
          </a:p>
          <a:p>
            <a:pPr>
              <a:buNone/>
            </a:pPr>
            <a:r>
              <a:rPr lang="en-US" altLang="ja-JP" sz="2400" dirty="0" smtClean="0"/>
              <a:t>※</a:t>
            </a:r>
            <a:r>
              <a:rPr lang="ja-JP" altLang="en-US" sz="2400" dirty="0" smtClean="0"/>
              <a:t>「教科書に配列されている教材を順に扱えばいい。年間指導</a:t>
            </a:r>
            <a:br>
              <a:rPr lang="ja-JP" altLang="en-US" sz="2400" dirty="0" smtClean="0"/>
            </a:br>
            <a:r>
              <a:rPr lang="ja-JP" altLang="en-US" sz="2400" dirty="0" smtClean="0"/>
              <a:t>計画は教科書会社が作成したものでよい。」</a:t>
            </a:r>
            <a:br>
              <a:rPr lang="ja-JP" altLang="en-US" sz="2400" dirty="0" smtClean="0"/>
            </a:br>
            <a:r>
              <a:rPr lang="ja-JP" altLang="en-US" sz="2400" dirty="0" smtClean="0"/>
              <a:t>で本当にいいのか。</a:t>
            </a:r>
            <a:r>
              <a:rPr lang="ja-JP" altLang="en-US" sz="3200" dirty="0" smtClean="0">
                <a:solidFill>
                  <a:srgbClr val="FF0000"/>
                </a:solidFill>
              </a:rPr>
              <a:t>　</a:t>
            </a:r>
            <a:endParaRPr lang="ja-JP" altLang="en-US" sz="3200" dirty="0">
              <a:solidFill>
                <a:srgbClr val="C00000"/>
              </a:solidFill>
            </a:endParaRPr>
          </a:p>
        </p:txBody>
      </p:sp>
      <p:sp>
        <p:nvSpPr>
          <p:cNvPr id="4" name="正方形/長方形 3"/>
          <p:cNvSpPr/>
          <p:nvPr/>
        </p:nvSpPr>
        <p:spPr>
          <a:xfrm>
            <a:off x="651353" y="1124744"/>
            <a:ext cx="39206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道徳科の年間指導計画</a:t>
            </a:r>
            <a:endParaRPr kumimoji="1" lang="ja-JP" altLang="en-US" sz="2400" dirty="0"/>
          </a:p>
        </p:txBody>
      </p:sp>
      <p:pic>
        <p:nvPicPr>
          <p:cNvPr id="1026" name="Picture 2" descr="C:\Users\Owner\AppData\Local\Microsoft\Windows\Temporary Internet Files\Content.IE5\EKEGS3QK\Book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29200"/>
            <a:ext cx="1691680" cy="119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Autofit/>
          </a:bodyPr>
          <a:lstStyle/>
          <a:p>
            <a:r>
              <a:rPr kumimoji="1" lang="ja-JP" altLang="en-US" sz="3600" dirty="0" smtClean="0"/>
              <a:t>変更　検定教科書を使用</a:t>
            </a:r>
            <a:endParaRPr kumimoji="1" lang="ja-JP" altLang="en-US" sz="3600" dirty="0"/>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r>
              <a:rPr kumimoji="1" lang="ja-JP" altLang="en-US" dirty="0" smtClean="0">
                <a:solidFill>
                  <a:srgbClr val="C00000"/>
                </a:solidFill>
              </a:rPr>
              <a:t>　　◆年間指導計画には、児童生徒に親近感を与える</a:t>
            </a:r>
            <a:r>
              <a:rPr kumimoji="1" lang="en-US" altLang="ja-JP" dirty="0" smtClean="0">
                <a:solidFill>
                  <a:srgbClr val="C00000"/>
                </a:solidFill>
              </a:rPr>
              <a:t/>
            </a:r>
            <a:br>
              <a:rPr kumimoji="1" lang="en-US" altLang="ja-JP" dirty="0" smtClean="0">
                <a:solidFill>
                  <a:srgbClr val="C00000"/>
                </a:solidFill>
              </a:rPr>
            </a:br>
            <a:r>
              <a:rPr kumimoji="1" lang="ja-JP" altLang="en-US" dirty="0" smtClean="0">
                <a:solidFill>
                  <a:srgbClr val="C00000"/>
                </a:solidFill>
              </a:rPr>
              <a:t>　　　　「地域教材」を位置付ける。</a:t>
            </a:r>
            <a:endParaRPr kumimoji="1" lang="ja-JP" altLang="en-US" dirty="0">
              <a:solidFill>
                <a:srgbClr val="C00000"/>
              </a:solidFill>
            </a:endParaRPr>
          </a:p>
        </p:txBody>
      </p:sp>
      <p:sp>
        <p:nvSpPr>
          <p:cNvPr id="6" name="メモ 5"/>
          <p:cNvSpPr/>
          <p:nvPr/>
        </p:nvSpPr>
        <p:spPr>
          <a:xfrm>
            <a:off x="566043" y="1916832"/>
            <a:ext cx="8136904" cy="1510829"/>
          </a:xfrm>
          <a:prstGeom prst="foldedCorner">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smtClean="0">
                <a:solidFill>
                  <a:srgbClr val="FF0000"/>
                </a:solidFill>
              </a:rPr>
              <a:t>教科書のみを使用するのではなく</a:t>
            </a:r>
            <a:r>
              <a:rPr lang="ja-JP" altLang="en-US" sz="2400" dirty="0" smtClean="0">
                <a:solidFill>
                  <a:prstClr val="black"/>
                </a:solidFill>
              </a:rPr>
              <a:t>、各地域に根ざした郷土資料など、多様な教材を併せて活用することが重要と考えられる。</a:t>
            </a:r>
            <a:endParaRPr lang="ja-JP" altLang="en-US" sz="2400" dirty="0">
              <a:solidFill>
                <a:prstClr val="black"/>
              </a:solidFill>
            </a:endParaRPr>
          </a:p>
        </p:txBody>
      </p:sp>
      <p:sp>
        <p:nvSpPr>
          <p:cNvPr id="4" name="角丸四角形吹き出し 3"/>
          <p:cNvSpPr/>
          <p:nvPr/>
        </p:nvSpPr>
        <p:spPr>
          <a:xfrm>
            <a:off x="1403648" y="5117042"/>
            <a:ext cx="4320480" cy="832237"/>
          </a:xfrm>
          <a:prstGeom prst="wedgeRoundRectCallout">
            <a:avLst>
              <a:gd name="adj1" fmla="val -22394"/>
              <a:gd name="adj2" fmla="val -86417"/>
              <a:gd name="adj3" fmla="val 16667"/>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「ふるさと　とちぎの心」</a:t>
            </a:r>
          </a:p>
          <a:p>
            <a:pPr algn="ctr"/>
            <a:r>
              <a:rPr lang="ja-JP" altLang="en-US" sz="2200" dirty="0" smtClean="0">
                <a:solidFill>
                  <a:prstClr val="black"/>
                </a:solidFill>
              </a:rPr>
              <a:t>栃木県道徳教育郷土資料集</a:t>
            </a:r>
            <a:endParaRPr lang="ja-JP" altLang="en-US" sz="2200" dirty="0">
              <a:solidFill>
                <a:prstClr val="black"/>
              </a:solidFill>
            </a:endParaRPr>
          </a:p>
        </p:txBody>
      </p:sp>
      <p:sp>
        <p:nvSpPr>
          <p:cNvPr id="7" name="角丸四角形吹き出し 6"/>
          <p:cNvSpPr/>
          <p:nvPr/>
        </p:nvSpPr>
        <p:spPr>
          <a:xfrm>
            <a:off x="6732240" y="1556792"/>
            <a:ext cx="1440160" cy="360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中教審答申</a:t>
            </a:r>
            <a:endParaRPr kumimoji="1" lang="ja-JP" altLang="en-US" dirty="0"/>
          </a:p>
        </p:txBody>
      </p:sp>
    </p:spTree>
    <p:extLst>
      <p:ext uri="{BB962C8B-B14F-4D97-AF65-F5344CB8AC3E}">
        <p14:creationId xmlns:p14="http://schemas.microsoft.com/office/powerpoint/2010/main" val="406143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600" dirty="0" smtClean="0"/>
              <a:t>各学校でのカリキュラム・マネジメント</a:t>
            </a:r>
            <a:endParaRPr kumimoji="1" lang="ja-JP" altLang="en-US" sz="3600" dirty="0"/>
          </a:p>
        </p:txBody>
      </p:sp>
      <p:sp>
        <p:nvSpPr>
          <p:cNvPr id="3" name="コンテンツ プレースホルダー 2"/>
          <p:cNvSpPr>
            <a:spLocks noGrp="1"/>
          </p:cNvSpPr>
          <p:nvPr>
            <p:ph idx="1"/>
          </p:nvPr>
        </p:nvSpPr>
        <p:spPr>
          <a:xfrm>
            <a:off x="457200" y="1484784"/>
            <a:ext cx="8229600" cy="5112568"/>
          </a:xfrm>
        </p:spPr>
        <p:txBody>
          <a:bodyPr>
            <a:normAutofit/>
          </a:bodyPr>
          <a:lstStyle/>
          <a:p>
            <a:pPr marL="0" indent="0">
              <a:buNone/>
            </a:pPr>
            <a:r>
              <a:rPr kumimoji="1" lang="ja-JP" altLang="en-US" dirty="0" smtClean="0"/>
              <a:t>教科書は、</a:t>
            </a:r>
            <a:r>
              <a:rPr lang="ja-JP" altLang="en-US" dirty="0"/>
              <a:t>会社の</a:t>
            </a:r>
            <a:r>
              <a:rPr kumimoji="1" lang="ja-JP" altLang="en-US" dirty="0" smtClean="0"/>
              <a:t>編集方針に基づき独自の教材の配列がなされている。</a:t>
            </a:r>
          </a:p>
          <a:p>
            <a:pPr marL="0" indent="0">
              <a:buNone/>
            </a:pPr>
            <a:r>
              <a:rPr kumimoji="1" lang="ja-JP" altLang="en-US" sz="2400" dirty="0" smtClean="0"/>
              <a:t>例：小学校高学年 </a:t>
            </a:r>
            <a:r>
              <a:rPr lang="ja-JP" altLang="en-US" sz="2400" dirty="0" smtClean="0"/>
              <a:t>内容</a:t>
            </a:r>
            <a:r>
              <a:rPr lang="ja-JP" altLang="en-US" sz="2400" dirty="0"/>
              <a:t>項目２２</a:t>
            </a:r>
            <a:r>
              <a:rPr lang="ja-JP" altLang="en-US" dirty="0"/>
              <a:t>（</a:t>
            </a:r>
            <a:r>
              <a:rPr kumimoji="1" lang="ja-JP" altLang="en-US" sz="2200" dirty="0" smtClean="0"/>
              <a:t>１項目に１単位時間を充てる</a:t>
            </a:r>
            <a:r>
              <a:rPr lang="ja-JP" altLang="en-US" sz="2200" dirty="0"/>
              <a:t>なら</a:t>
            </a:r>
            <a:r>
              <a:rPr kumimoji="1" lang="ja-JP" altLang="en-US" dirty="0" smtClean="0"/>
              <a:t>）</a:t>
            </a:r>
            <a:r>
              <a:rPr lang="ja-JP" altLang="en-US" dirty="0" smtClean="0"/>
              <a:t>　　</a:t>
            </a:r>
          </a:p>
          <a:p>
            <a:pPr marL="0" indent="0">
              <a:buNone/>
            </a:pPr>
            <a:r>
              <a:rPr lang="ja-JP" altLang="en-US" dirty="0" smtClean="0"/>
              <a:t>　　　　年間授業時数３５時間　　</a:t>
            </a:r>
            <a:r>
              <a:rPr lang="ja-JP" altLang="en-US" dirty="0" smtClean="0">
                <a:solidFill>
                  <a:srgbClr val="C00000"/>
                </a:solidFill>
              </a:rPr>
              <a:t>３５－２２＝１３</a:t>
            </a:r>
          </a:p>
          <a:p>
            <a:pPr marL="0" indent="0">
              <a:buNone/>
            </a:pPr>
            <a:r>
              <a:rPr lang="ja-JP" altLang="en-US" dirty="0" smtClean="0"/>
              <a:t>１３時間分で扱う内容項目は、教科書会社の意向に従った重点化が反映されている。（副読本の時と同じ）</a:t>
            </a:r>
          </a:p>
          <a:p>
            <a:pPr marL="0" indent="0">
              <a:buNone/>
            </a:pPr>
            <a:r>
              <a:rPr lang="ja-JP" altLang="en-US" dirty="0" smtClean="0">
                <a:solidFill>
                  <a:srgbClr val="C00000"/>
                </a:solidFill>
              </a:rPr>
              <a:t>◆学校の重点化の考えとは一致しない可能性がある。</a:t>
            </a:r>
          </a:p>
          <a:p>
            <a:pPr marL="0" indent="0">
              <a:buNone/>
            </a:pPr>
            <a:r>
              <a:rPr lang="ja-JP" altLang="en-US" dirty="0" smtClean="0">
                <a:solidFill>
                  <a:srgbClr val="C00000"/>
                </a:solidFill>
              </a:rPr>
              <a:t>◆教材配列は学校の教育活動との関連を意図していない。</a:t>
            </a:r>
          </a:p>
          <a:p>
            <a:pPr marL="0" indent="0">
              <a:buNone/>
            </a:pPr>
            <a:r>
              <a:rPr lang="ja-JP" altLang="en-US" dirty="0" smtClean="0"/>
              <a:t>　　道徳科「規則の尊重」　　　学校行事「集団宿泊的行事」</a:t>
            </a:r>
          </a:p>
          <a:p>
            <a:pPr marL="0" indent="0">
              <a:buNone/>
            </a:pPr>
            <a:r>
              <a:rPr lang="ja-JP" altLang="en-US" dirty="0" smtClean="0"/>
              <a:t>　 　　　　　　　　　　　　　　　　　 社会科「公民的分野」</a:t>
            </a:r>
            <a:endParaRPr lang="en-US" altLang="ja-JP" dirty="0" smtClean="0"/>
          </a:p>
          <a:p>
            <a:pPr marL="0" indent="0">
              <a:buNone/>
            </a:pPr>
            <a:r>
              <a:rPr lang="ja-JP" altLang="en-US" sz="2400" dirty="0" smtClean="0">
                <a:solidFill>
                  <a:srgbClr val="00B050"/>
                </a:solidFill>
              </a:rPr>
              <a:t>　　</a:t>
            </a:r>
            <a:r>
              <a:rPr lang="en-US" altLang="ja-JP" sz="2400" dirty="0" smtClean="0">
                <a:solidFill>
                  <a:srgbClr val="00B050"/>
                </a:solidFill>
              </a:rPr>
              <a:t>※</a:t>
            </a:r>
            <a:r>
              <a:rPr lang="ja-JP" altLang="en-US" sz="2400" dirty="0">
                <a:solidFill>
                  <a:schemeClr val="accent1">
                    <a:lumMod val="75000"/>
                  </a:schemeClr>
                </a:solidFill>
              </a:rPr>
              <a:t>関連を図るため</a:t>
            </a:r>
            <a:r>
              <a:rPr lang="ja-JP" altLang="en-US" sz="2400" dirty="0" smtClean="0">
                <a:solidFill>
                  <a:schemeClr val="accent1">
                    <a:lumMod val="75000"/>
                  </a:schemeClr>
                </a:solidFill>
              </a:rPr>
              <a:t>に配列の順序を変更する必要がある。</a:t>
            </a:r>
            <a:endParaRPr kumimoji="1" lang="ja-JP" altLang="en-US" sz="2400" dirty="0">
              <a:solidFill>
                <a:schemeClr val="accent1">
                  <a:lumMod val="75000"/>
                </a:schemeClr>
              </a:solidFill>
            </a:endParaRPr>
          </a:p>
        </p:txBody>
      </p:sp>
      <p:sp>
        <p:nvSpPr>
          <p:cNvPr id="4" name="左右矢印 3"/>
          <p:cNvSpPr/>
          <p:nvPr/>
        </p:nvSpPr>
        <p:spPr>
          <a:xfrm>
            <a:off x="4067944" y="5301208"/>
            <a:ext cx="360040"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895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631904"/>
          </a:xfrm>
        </p:spPr>
        <p:txBody>
          <a:bodyPr/>
          <a:lstStyle/>
          <a:p>
            <a:pPr marL="0" indent="0">
              <a:buNone/>
            </a:pPr>
            <a:r>
              <a:rPr lang="ja-JP" altLang="en-US" sz="2800" dirty="0" smtClean="0">
                <a:solidFill>
                  <a:schemeClr val="accent2">
                    <a:lumMod val="75000"/>
                  </a:schemeClr>
                </a:solidFill>
              </a:rPr>
              <a:t>取り組むこと③・・家庭や地域社会との連携</a:t>
            </a:r>
          </a:p>
          <a:p>
            <a:pPr marL="0" indent="0">
              <a:buNone/>
            </a:pPr>
            <a:r>
              <a:rPr kumimoji="1" lang="en-US" altLang="ja-JP" dirty="0" smtClean="0"/>
              <a:t>【</a:t>
            </a:r>
            <a:r>
              <a:rPr kumimoji="1" lang="ja-JP" altLang="en-US" dirty="0" smtClean="0"/>
              <a:t>広報活動を積極的に行うこと</a:t>
            </a:r>
            <a:r>
              <a:rPr kumimoji="1" lang="en-US" altLang="ja-JP" dirty="0" smtClean="0"/>
              <a:t>】</a:t>
            </a:r>
            <a:endParaRPr kumimoji="1" lang="ja-JP" altLang="en-US" dirty="0" smtClean="0"/>
          </a:p>
          <a:p>
            <a:pPr marL="0" indent="0">
              <a:buNone/>
            </a:pPr>
            <a:r>
              <a:rPr lang="ja-JP" altLang="en-US" dirty="0" smtClean="0"/>
              <a:t>ＨＰ、学校だより、学年だより、学級通信などで、道徳授業の様子や道徳教育の動向などを積極的に知らせる。</a:t>
            </a:r>
          </a:p>
          <a:p>
            <a:pPr marL="0" indent="0">
              <a:buNone/>
            </a:pPr>
            <a:endParaRPr lang="ja-JP" altLang="en-US" dirty="0" smtClean="0"/>
          </a:p>
        </p:txBody>
      </p:sp>
      <p:pic>
        <p:nvPicPr>
          <p:cNvPr id="5" name="Picture 2" descr="C:\Users\Owner\Pictures\2016_11_02\IMG_5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2780928"/>
            <a:ext cx="565212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wner\Pictures\2017_11_07\IMG_6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852936"/>
            <a:ext cx="4056451" cy="3042338"/>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15793751">
            <a:off x="1144075" y="6040754"/>
            <a:ext cx="504056"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87624" y="6492269"/>
            <a:ext cx="1872208" cy="365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教材名を記入</a:t>
            </a:r>
            <a:endParaRPr kumimoji="1" lang="ja-JP" altLang="en-US" dirty="0"/>
          </a:p>
        </p:txBody>
      </p:sp>
    </p:spTree>
    <p:extLst>
      <p:ext uri="{BB962C8B-B14F-4D97-AF65-F5344CB8AC3E}">
        <p14:creationId xmlns:p14="http://schemas.microsoft.com/office/powerpoint/2010/main" val="286799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Owner\Pictures\2015_01_17\IMG_3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429000"/>
            <a:ext cx="1843603" cy="1382702"/>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57200" y="764704"/>
            <a:ext cx="8003232" cy="5559896"/>
          </a:xfrm>
        </p:spPr>
        <p:txBody>
          <a:bodyPr>
            <a:normAutofit fontScale="92500"/>
          </a:bodyPr>
          <a:lstStyle/>
          <a:p>
            <a:pPr marL="0" indent="0">
              <a:buNone/>
            </a:pPr>
            <a:r>
              <a:rPr lang="ja-JP" altLang="en-US" sz="3200" dirty="0" smtClean="0">
                <a:solidFill>
                  <a:schemeClr val="accent2">
                    <a:lumMod val="75000"/>
                  </a:schemeClr>
                </a:solidFill>
              </a:rPr>
              <a:t>取り組むこと④・・道徳用教材の整備・充実・活用</a:t>
            </a:r>
          </a:p>
          <a:p>
            <a:pPr marL="0" indent="0">
              <a:buNone/>
            </a:pPr>
            <a:r>
              <a:rPr lang="en-US" altLang="ja-JP" dirty="0" smtClean="0"/>
              <a:t>【</a:t>
            </a:r>
            <a:r>
              <a:rPr lang="ja-JP" altLang="en-US" dirty="0"/>
              <a:t>学校と</a:t>
            </a:r>
            <a:r>
              <a:rPr lang="ja-JP" altLang="en-US" dirty="0" smtClean="0"/>
              <a:t>して</a:t>
            </a:r>
            <a:r>
              <a:rPr lang="en-US" altLang="ja-JP" dirty="0" smtClean="0"/>
              <a:t>】</a:t>
            </a:r>
            <a:endParaRPr lang="ja-JP" altLang="en-US" dirty="0" smtClean="0"/>
          </a:p>
          <a:p>
            <a:pPr marL="0" indent="0">
              <a:buNone/>
            </a:pPr>
            <a:r>
              <a:rPr lang="ja-JP" altLang="en-US" dirty="0" smtClean="0"/>
              <a:t>　教材等</a:t>
            </a:r>
            <a:r>
              <a:rPr lang="ja-JP" altLang="en-US" dirty="0"/>
              <a:t>は</a:t>
            </a:r>
            <a:r>
              <a:rPr lang="ja-JP" altLang="en-US" dirty="0" smtClean="0"/>
              <a:t>教師</a:t>
            </a:r>
            <a:r>
              <a:rPr kumimoji="1" lang="ja-JP" altLang="en-US" dirty="0" smtClean="0"/>
              <a:t>の個人保管にしない。</a:t>
            </a:r>
          </a:p>
          <a:p>
            <a:pPr marL="0" indent="0">
              <a:buNone/>
            </a:pPr>
            <a:r>
              <a:rPr lang="ja-JP" altLang="en-US" dirty="0" smtClean="0"/>
              <a:t>　資料室の整備と保管方法を適切にする。</a:t>
            </a:r>
          </a:p>
          <a:p>
            <a:pPr marL="0" indent="0">
              <a:buNone/>
            </a:pPr>
            <a:r>
              <a:rPr lang="ja-JP" altLang="en-US" dirty="0" smtClean="0"/>
              <a:t>　空き教室を「作業室」にして、作業台を置き、文具類等を</a:t>
            </a:r>
          </a:p>
          <a:p>
            <a:pPr marL="0" indent="0">
              <a:buNone/>
            </a:pPr>
            <a:r>
              <a:rPr lang="ja-JP" altLang="en-US" dirty="0"/>
              <a:t>　</a:t>
            </a:r>
            <a:r>
              <a:rPr lang="ja-JP" altLang="en-US" dirty="0" smtClean="0"/>
              <a:t>整備して、授業で使う教材づくりのスペースにする。</a:t>
            </a:r>
          </a:p>
          <a:p>
            <a:pPr marL="0" indent="0">
              <a:buNone/>
            </a:pPr>
            <a:r>
              <a:rPr lang="ja-JP" altLang="en-US" dirty="0" smtClean="0"/>
              <a:t>　　　　　　　　　　　　　　　　　</a:t>
            </a:r>
          </a:p>
          <a:p>
            <a:pPr marL="0" indent="0">
              <a:buNone/>
            </a:pPr>
            <a:endParaRPr lang="ja-JP" altLang="en-US" dirty="0" smtClean="0"/>
          </a:p>
          <a:p>
            <a:pPr marL="0" indent="0">
              <a:buNone/>
            </a:pPr>
            <a:endParaRPr lang="ja-JP" altLang="en-US" dirty="0"/>
          </a:p>
          <a:p>
            <a:pPr marL="0" indent="0">
              <a:buNone/>
            </a:pPr>
            <a:r>
              <a:rPr lang="en-US" altLang="ja-JP" dirty="0" smtClean="0"/>
              <a:t>【</a:t>
            </a:r>
            <a:r>
              <a:rPr lang="ja-JP" altLang="en-US" dirty="0" smtClean="0"/>
              <a:t>地区</a:t>
            </a:r>
            <a:r>
              <a:rPr lang="ja-JP" altLang="en-US" dirty="0"/>
              <a:t>と</a:t>
            </a:r>
            <a:r>
              <a:rPr lang="ja-JP" altLang="en-US" dirty="0" smtClean="0"/>
              <a:t>して</a:t>
            </a:r>
            <a:r>
              <a:rPr lang="en-US" altLang="ja-JP" dirty="0" smtClean="0"/>
              <a:t>】</a:t>
            </a:r>
            <a:endParaRPr lang="ja-JP" altLang="en-US" dirty="0" smtClean="0"/>
          </a:p>
          <a:p>
            <a:pPr marL="0" indent="0">
              <a:buNone/>
            </a:pPr>
            <a:r>
              <a:rPr lang="ja-JP" altLang="en-US" dirty="0" smtClean="0"/>
              <a:t>ネットワークをつくり、</a:t>
            </a:r>
            <a:r>
              <a:rPr lang="ja-JP" altLang="en-US" dirty="0"/>
              <a:t>授業実践等の</a:t>
            </a:r>
            <a:r>
              <a:rPr lang="ja-JP" altLang="en-US" dirty="0" smtClean="0"/>
              <a:t>情報交換を密にする。</a:t>
            </a:r>
          </a:p>
          <a:p>
            <a:pPr marL="0" indent="0">
              <a:buNone/>
            </a:pPr>
            <a:r>
              <a:rPr lang="ja-JP" altLang="en-US" dirty="0"/>
              <a:t>学校</a:t>
            </a:r>
            <a:r>
              <a:rPr lang="ja-JP" altLang="en-US" dirty="0" smtClean="0"/>
              <a:t>が</a:t>
            </a:r>
            <a:r>
              <a:rPr lang="ja-JP" altLang="en-US" dirty="0"/>
              <a:t>作成</a:t>
            </a:r>
            <a:r>
              <a:rPr lang="ja-JP" altLang="en-US" dirty="0" smtClean="0"/>
              <a:t>した道徳教具のリストを作り、情報を共有する。</a:t>
            </a:r>
          </a:p>
          <a:p>
            <a:pPr marL="0" indent="0">
              <a:buNone/>
            </a:pPr>
            <a:endParaRPr lang="ja-JP" altLang="en-US" dirty="0" smtClean="0"/>
          </a:p>
          <a:p>
            <a:pPr marL="0" indent="0">
              <a:buNone/>
            </a:pPr>
            <a:endParaRPr lang="ja-JP" altLang="en-US" dirty="0" smtClean="0"/>
          </a:p>
          <a:p>
            <a:pPr marL="0" indent="0">
              <a:buNone/>
            </a:pPr>
            <a:endParaRPr kumimoji="1" lang="ja-JP" altLang="en-US" dirty="0"/>
          </a:p>
        </p:txBody>
      </p:sp>
      <p:pic>
        <p:nvPicPr>
          <p:cNvPr id="4" name="Picture 2" descr="C:\Users\Owner\Pictures\2015_01_17\IMG_3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01008"/>
            <a:ext cx="1973967" cy="148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5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415509" y="5656092"/>
            <a:ext cx="728491" cy="9733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435766" y="1968681"/>
            <a:ext cx="708234" cy="3593927"/>
          </a:xfrm>
          <a:prstGeom prst="rect">
            <a:avLst/>
          </a:prstGeom>
          <a:solidFill>
            <a:srgbClr val="CE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548680"/>
            <a:ext cx="8229600" cy="504056"/>
          </a:xfrm>
        </p:spPr>
        <p:txBody>
          <a:bodyPr anchor="t">
            <a:normAutofit/>
          </a:bodyPr>
          <a:lstStyle/>
          <a:p>
            <a:pPr algn="ctr"/>
            <a:r>
              <a:rPr kumimoji="1" lang="ja-JP" altLang="en-US" sz="2800" dirty="0" smtClean="0"/>
              <a:t>「特別の教科 道徳」の実施と教育課程改革</a:t>
            </a:r>
            <a:endParaRPr kumimoji="1" lang="ja-JP" altLang="en-US" sz="28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955777824"/>
              </p:ext>
            </p:extLst>
          </p:nvPr>
        </p:nvGraphicFramePr>
        <p:xfrm>
          <a:off x="-108519" y="1052623"/>
          <a:ext cx="8466864" cy="5618096"/>
        </p:xfrm>
        <a:graphic>
          <a:graphicData uri="http://schemas.openxmlformats.org/drawingml/2006/table">
            <a:tbl>
              <a:tblPr firstRow="1" bandRow="1">
                <a:tableStyleId>{5C22544A-7EE6-4342-B048-85BDC9FD1C3A}</a:tableStyleId>
              </a:tblPr>
              <a:tblGrid>
                <a:gridCol w="216023"/>
                <a:gridCol w="991442"/>
                <a:gridCol w="1207466"/>
                <a:gridCol w="1420548"/>
                <a:gridCol w="1278493"/>
                <a:gridCol w="1349520"/>
                <a:gridCol w="2003372"/>
              </a:tblGrid>
              <a:tr h="836466">
                <a:tc>
                  <a:txBody>
                    <a:bodyPr/>
                    <a:lstStyle/>
                    <a:p>
                      <a:endParaRPr kumimoji="1" lang="ja-JP" altLang="en-US" dirty="0"/>
                    </a:p>
                  </a:txBody>
                  <a:tcPr>
                    <a:solidFill>
                      <a:schemeClr val="accent3">
                        <a:lumMod val="20000"/>
                        <a:lumOff val="80000"/>
                      </a:schemeClr>
                    </a:solidFill>
                  </a:tcPr>
                </a:tc>
                <a:tc>
                  <a:txBody>
                    <a:bodyPr/>
                    <a:lstStyle/>
                    <a:p>
                      <a:r>
                        <a:rPr kumimoji="1" lang="ja-JP" altLang="en-US" sz="1500" b="0" dirty="0" smtClean="0">
                          <a:solidFill>
                            <a:schemeClr val="tx1"/>
                          </a:solidFill>
                          <a:latin typeface="+mn-ea"/>
                          <a:ea typeface="+mn-ea"/>
                        </a:rPr>
                        <a:t>Ｈ２６年度</a:t>
                      </a:r>
                      <a:endParaRPr kumimoji="1" lang="en-US" altLang="ja-JP" sz="1500" b="0" dirty="0" smtClean="0">
                        <a:solidFill>
                          <a:schemeClr val="tx1"/>
                        </a:solidFill>
                        <a:latin typeface="+mn-ea"/>
                        <a:ea typeface="+mn-ea"/>
                      </a:endParaRPr>
                    </a:p>
                    <a:p>
                      <a:pPr algn="ctr"/>
                      <a:r>
                        <a:rPr kumimoji="1" lang="ja-JP" altLang="en-US" sz="1600" b="0" dirty="0" smtClean="0">
                          <a:solidFill>
                            <a:schemeClr val="tx1"/>
                          </a:solidFill>
                        </a:rPr>
                        <a:t>２０１４</a:t>
                      </a:r>
                      <a:endParaRPr kumimoji="1" lang="ja-JP" altLang="en-US" sz="1600" b="0" dirty="0">
                        <a:solidFill>
                          <a:schemeClr val="tx1"/>
                        </a:solidFill>
                      </a:endParaRP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Ｈ２７年度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　２０１５</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Ｈ２８年度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２０１６</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Ｈ２９年度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２０１７</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Ｈ３０年度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２０１８　</a:t>
                      </a:r>
                    </a:p>
                  </a:txBody>
                  <a:tcPr anchor="ctr">
                    <a:solidFill>
                      <a:schemeClr val="accent3">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Ｈ３１年度　　　 Ｈ３２　　　　　　　　　　　　　　　　　　　         ２０１９　　      　２０２０</a:t>
                      </a:r>
                    </a:p>
                  </a:txBody>
                  <a:tcPr anchor="ctr">
                    <a:solidFill>
                      <a:schemeClr val="accent3">
                        <a:lumMod val="20000"/>
                        <a:lumOff val="80000"/>
                      </a:schemeClr>
                    </a:solidFill>
                  </a:tcPr>
                </a:tc>
              </a:tr>
              <a:tr h="3697455">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1084175">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7" name="角丸四角形 6"/>
          <p:cNvSpPr/>
          <p:nvPr/>
        </p:nvSpPr>
        <p:spPr>
          <a:xfrm>
            <a:off x="277907" y="2204864"/>
            <a:ext cx="288032" cy="280831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中央教育審議会答申</a:t>
            </a:r>
            <a:endParaRPr lang="ja-JP" altLang="en-US" dirty="0">
              <a:solidFill>
                <a:prstClr val="black"/>
              </a:solidFill>
            </a:endParaRPr>
          </a:p>
        </p:txBody>
      </p:sp>
      <p:sp>
        <p:nvSpPr>
          <p:cNvPr id="8" name="角丸四角形 7"/>
          <p:cNvSpPr/>
          <p:nvPr/>
        </p:nvSpPr>
        <p:spPr>
          <a:xfrm>
            <a:off x="729281" y="2168860"/>
            <a:ext cx="288032" cy="31683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学習指導要領一部改正</a:t>
            </a:r>
            <a:endParaRPr lang="ja-JP" altLang="en-US" dirty="0">
              <a:solidFill>
                <a:prstClr val="black"/>
              </a:solidFill>
            </a:endParaRPr>
          </a:p>
        </p:txBody>
      </p:sp>
      <p:sp>
        <p:nvSpPr>
          <p:cNvPr id="12" name="ホームベース 11"/>
          <p:cNvSpPr/>
          <p:nvPr/>
        </p:nvSpPr>
        <p:spPr>
          <a:xfrm>
            <a:off x="1128988" y="2004686"/>
            <a:ext cx="3909099" cy="576064"/>
          </a:xfrm>
          <a:prstGeom prst="homePlat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移行期間　（小）</a:t>
            </a:r>
          </a:p>
          <a:p>
            <a:pPr algn="ctr"/>
            <a:r>
              <a:rPr lang="ja-JP" altLang="en-US" sz="1600" dirty="0" smtClean="0">
                <a:solidFill>
                  <a:prstClr val="black"/>
                </a:solidFill>
              </a:rPr>
              <a:t>「特別の教科 道徳」 実施可能</a:t>
            </a:r>
            <a:endParaRPr lang="ja-JP" altLang="en-US" sz="1600" dirty="0">
              <a:solidFill>
                <a:prstClr val="black"/>
              </a:solidFill>
            </a:endParaRPr>
          </a:p>
        </p:txBody>
      </p:sp>
      <p:sp>
        <p:nvSpPr>
          <p:cNvPr id="13" name="ホームベース 12"/>
          <p:cNvSpPr/>
          <p:nvPr/>
        </p:nvSpPr>
        <p:spPr>
          <a:xfrm>
            <a:off x="1128988" y="2691230"/>
            <a:ext cx="5218843" cy="576064"/>
          </a:xfrm>
          <a:prstGeom prst="homePlat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移行期間　（中）</a:t>
            </a:r>
          </a:p>
          <a:p>
            <a:pPr algn="ctr"/>
            <a:r>
              <a:rPr lang="ja-JP" altLang="en-US" sz="1600" dirty="0" smtClean="0">
                <a:solidFill>
                  <a:prstClr val="black"/>
                </a:solidFill>
              </a:rPr>
              <a:t>「特別の教科 道徳」 実施可能</a:t>
            </a:r>
            <a:endParaRPr lang="ja-JP" altLang="en-US" sz="1600" dirty="0">
              <a:solidFill>
                <a:prstClr val="black"/>
              </a:solidFill>
            </a:endParaRPr>
          </a:p>
        </p:txBody>
      </p:sp>
      <p:sp>
        <p:nvSpPr>
          <p:cNvPr id="14" name="角丸四角形 13"/>
          <p:cNvSpPr/>
          <p:nvPr/>
        </p:nvSpPr>
        <p:spPr>
          <a:xfrm>
            <a:off x="1043116" y="3549561"/>
            <a:ext cx="1152128" cy="34749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評価検討</a:t>
            </a:r>
            <a:endParaRPr lang="ja-JP" altLang="en-US" dirty="0">
              <a:solidFill>
                <a:prstClr val="black"/>
              </a:solidFill>
            </a:endParaRPr>
          </a:p>
        </p:txBody>
      </p:sp>
      <p:sp>
        <p:nvSpPr>
          <p:cNvPr id="15" name="角丸四角形 14"/>
          <p:cNvSpPr/>
          <p:nvPr/>
        </p:nvSpPr>
        <p:spPr>
          <a:xfrm>
            <a:off x="2051720" y="3261529"/>
            <a:ext cx="2841591" cy="288032"/>
          </a:xfrm>
          <a:prstGeom prst="roundRec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教師用指導資料作成刊行</a:t>
            </a:r>
            <a:endParaRPr lang="ja-JP" altLang="en-US" dirty="0">
              <a:solidFill>
                <a:prstClr val="black"/>
              </a:solidFill>
            </a:endParaRPr>
          </a:p>
        </p:txBody>
      </p:sp>
      <p:sp>
        <p:nvSpPr>
          <p:cNvPr id="16" name="正方形/長方形 15"/>
          <p:cNvSpPr/>
          <p:nvPr/>
        </p:nvSpPr>
        <p:spPr>
          <a:xfrm>
            <a:off x="5076411" y="1968682"/>
            <a:ext cx="1210575"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小学校</a:t>
            </a:r>
          </a:p>
          <a:p>
            <a:pPr algn="ctr"/>
            <a:r>
              <a:rPr lang="ja-JP" altLang="en-US" dirty="0">
                <a:solidFill>
                  <a:prstClr val="black"/>
                </a:solidFill>
              </a:rPr>
              <a:t>完全実施</a:t>
            </a:r>
          </a:p>
        </p:txBody>
      </p:sp>
      <p:sp>
        <p:nvSpPr>
          <p:cNvPr id="17" name="正方形/長方形 16"/>
          <p:cNvSpPr/>
          <p:nvPr/>
        </p:nvSpPr>
        <p:spPr>
          <a:xfrm>
            <a:off x="6459051" y="2655226"/>
            <a:ext cx="1152128" cy="64807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中学校</a:t>
            </a:r>
          </a:p>
          <a:p>
            <a:pPr algn="ctr"/>
            <a:r>
              <a:rPr lang="ja-JP" altLang="en-US" dirty="0">
                <a:solidFill>
                  <a:prstClr val="black"/>
                </a:solidFill>
              </a:rPr>
              <a:t>完全実施</a:t>
            </a:r>
          </a:p>
        </p:txBody>
      </p:sp>
      <p:sp>
        <p:nvSpPr>
          <p:cNvPr id="19" name="テキスト ボックス 18"/>
          <p:cNvSpPr txBox="1"/>
          <p:nvPr/>
        </p:nvSpPr>
        <p:spPr>
          <a:xfrm>
            <a:off x="15659" y="5502921"/>
            <a:ext cx="461665" cy="792088"/>
          </a:xfrm>
          <a:prstGeom prst="rect">
            <a:avLst/>
          </a:prstGeom>
          <a:noFill/>
        </p:spPr>
        <p:txBody>
          <a:bodyPr vert="eaVert" wrap="square" rtlCol="0">
            <a:spAutoFit/>
          </a:bodyPr>
          <a:lstStyle/>
          <a:p>
            <a:r>
              <a:rPr lang="ja-JP" altLang="en-US" dirty="0" smtClean="0">
                <a:solidFill>
                  <a:prstClr val="black"/>
                </a:solidFill>
              </a:rPr>
              <a:t>教科書</a:t>
            </a:r>
            <a:endParaRPr lang="ja-JP" altLang="en-US" dirty="0">
              <a:solidFill>
                <a:prstClr val="black"/>
              </a:solidFill>
            </a:endParaRPr>
          </a:p>
        </p:txBody>
      </p:sp>
      <p:sp>
        <p:nvSpPr>
          <p:cNvPr id="20" name="角丸四角形 19"/>
          <p:cNvSpPr/>
          <p:nvPr/>
        </p:nvSpPr>
        <p:spPr>
          <a:xfrm>
            <a:off x="1382790" y="5547886"/>
            <a:ext cx="934330" cy="245470"/>
          </a:xfrm>
          <a:prstGeom prst="roundRect">
            <a:avLst/>
          </a:prstGeom>
          <a:solidFill>
            <a:srgbClr val="E1B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作成</a:t>
            </a:r>
          </a:p>
        </p:txBody>
      </p:sp>
      <p:sp>
        <p:nvSpPr>
          <p:cNvPr id="21" name="角丸四角形 20"/>
          <p:cNvSpPr/>
          <p:nvPr/>
        </p:nvSpPr>
        <p:spPr>
          <a:xfrm>
            <a:off x="2401849" y="5562609"/>
            <a:ext cx="1266119" cy="216024"/>
          </a:xfrm>
          <a:prstGeom prst="roundRect">
            <a:avLst/>
          </a:prstGeom>
          <a:solidFill>
            <a:srgbClr val="C7F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検定</a:t>
            </a:r>
            <a:endParaRPr lang="ja-JP" altLang="en-US" dirty="0">
              <a:solidFill>
                <a:prstClr val="black"/>
              </a:solidFill>
            </a:endParaRPr>
          </a:p>
        </p:txBody>
      </p:sp>
      <p:sp>
        <p:nvSpPr>
          <p:cNvPr id="22" name="角丸四角形 21"/>
          <p:cNvSpPr/>
          <p:nvPr/>
        </p:nvSpPr>
        <p:spPr>
          <a:xfrm>
            <a:off x="3780700" y="5536277"/>
            <a:ext cx="1152128" cy="239630"/>
          </a:xfrm>
          <a:prstGeom prst="roundRect">
            <a:avLst/>
          </a:prstGeom>
          <a:solidFill>
            <a:srgbClr val="FEE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採択</a:t>
            </a:r>
            <a:endParaRPr lang="ja-JP" altLang="en-US" dirty="0">
              <a:solidFill>
                <a:prstClr val="black"/>
              </a:solidFill>
            </a:endParaRPr>
          </a:p>
        </p:txBody>
      </p:sp>
      <p:sp>
        <p:nvSpPr>
          <p:cNvPr id="23" name="正方形/長方形 22"/>
          <p:cNvSpPr/>
          <p:nvPr/>
        </p:nvSpPr>
        <p:spPr>
          <a:xfrm>
            <a:off x="5081361" y="5515504"/>
            <a:ext cx="1224136" cy="21602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使用開始</a:t>
            </a:r>
            <a:endParaRPr lang="ja-JP" altLang="en-US" dirty="0">
              <a:solidFill>
                <a:prstClr val="black"/>
              </a:solidFill>
            </a:endParaRPr>
          </a:p>
        </p:txBody>
      </p:sp>
      <p:sp>
        <p:nvSpPr>
          <p:cNvPr id="25" name="正方形/長方形 24"/>
          <p:cNvSpPr/>
          <p:nvPr/>
        </p:nvSpPr>
        <p:spPr>
          <a:xfrm>
            <a:off x="6347831" y="6055329"/>
            <a:ext cx="1320512" cy="25399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使用開始</a:t>
            </a:r>
            <a:endParaRPr lang="ja-JP" altLang="en-US" dirty="0">
              <a:solidFill>
                <a:prstClr val="black"/>
              </a:solidFill>
            </a:endParaRPr>
          </a:p>
        </p:txBody>
      </p:sp>
      <p:sp>
        <p:nvSpPr>
          <p:cNvPr id="26" name="角丸四角形 25"/>
          <p:cNvSpPr/>
          <p:nvPr/>
        </p:nvSpPr>
        <p:spPr>
          <a:xfrm>
            <a:off x="2427715" y="6045820"/>
            <a:ext cx="1240254" cy="263500"/>
          </a:xfrm>
          <a:prstGeom prst="roundRect">
            <a:avLst/>
          </a:prstGeom>
          <a:solidFill>
            <a:srgbClr val="E1B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作成</a:t>
            </a:r>
            <a:endParaRPr lang="ja-JP" altLang="en-US" dirty="0">
              <a:solidFill>
                <a:prstClr val="black"/>
              </a:solidFill>
            </a:endParaRPr>
          </a:p>
        </p:txBody>
      </p:sp>
      <p:sp>
        <p:nvSpPr>
          <p:cNvPr id="27" name="角丸四角形 26"/>
          <p:cNvSpPr/>
          <p:nvPr/>
        </p:nvSpPr>
        <p:spPr>
          <a:xfrm>
            <a:off x="3758548" y="6093296"/>
            <a:ext cx="1134763" cy="216024"/>
          </a:xfrm>
          <a:prstGeom prst="roundRect">
            <a:avLst/>
          </a:prstGeom>
          <a:solidFill>
            <a:srgbClr val="C7F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検定</a:t>
            </a:r>
            <a:endParaRPr lang="ja-JP" altLang="en-US" dirty="0">
              <a:solidFill>
                <a:prstClr val="black"/>
              </a:solidFill>
            </a:endParaRPr>
          </a:p>
        </p:txBody>
      </p:sp>
      <p:sp>
        <p:nvSpPr>
          <p:cNvPr id="28" name="角丸四角形 27"/>
          <p:cNvSpPr/>
          <p:nvPr/>
        </p:nvSpPr>
        <p:spPr>
          <a:xfrm>
            <a:off x="5038087" y="6100625"/>
            <a:ext cx="1287224" cy="216024"/>
          </a:xfrm>
          <a:prstGeom prst="roundRect">
            <a:avLst/>
          </a:prstGeom>
          <a:solidFill>
            <a:srgbClr val="FEE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採択</a:t>
            </a:r>
            <a:endParaRPr lang="ja-JP" altLang="en-US" dirty="0">
              <a:solidFill>
                <a:prstClr val="black"/>
              </a:solidFill>
            </a:endParaRPr>
          </a:p>
        </p:txBody>
      </p:sp>
      <p:sp>
        <p:nvSpPr>
          <p:cNvPr id="29" name="テキスト ボックス 28"/>
          <p:cNvSpPr txBox="1"/>
          <p:nvPr/>
        </p:nvSpPr>
        <p:spPr>
          <a:xfrm>
            <a:off x="405245" y="5541835"/>
            <a:ext cx="936104" cy="369332"/>
          </a:xfrm>
          <a:prstGeom prst="rect">
            <a:avLst/>
          </a:prstGeom>
          <a:noFill/>
        </p:spPr>
        <p:txBody>
          <a:bodyPr wrap="square" rtlCol="0">
            <a:spAutoFit/>
          </a:bodyPr>
          <a:lstStyle/>
          <a:p>
            <a:r>
              <a:rPr lang="ja-JP" altLang="en-US" dirty="0" smtClean="0">
                <a:solidFill>
                  <a:prstClr val="black"/>
                </a:solidFill>
              </a:rPr>
              <a:t>小学校</a:t>
            </a:r>
            <a:endParaRPr lang="ja-JP" altLang="en-US" dirty="0">
              <a:solidFill>
                <a:prstClr val="black"/>
              </a:solidFill>
            </a:endParaRPr>
          </a:p>
        </p:txBody>
      </p:sp>
      <p:sp>
        <p:nvSpPr>
          <p:cNvPr id="30" name="テキスト ボックス 29"/>
          <p:cNvSpPr txBox="1"/>
          <p:nvPr/>
        </p:nvSpPr>
        <p:spPr>
          <a:xfrm>
            <a:off x="405971" y="6026717"/>
            <a:ext cx="936104" cy="369332"/>
          </a:xfrm>
          <a:prstGeom prst="rect">
            <a:avLst/>
          </a:prstGeom>
          <a:noFill/>
        </p:spPr>
        <p:txBody>
          <a:bodyPr wrap="square" rtlCol="0">
            <a:spAutoFit/>
          </a:bodyPr>
          <a:lstStyle/>
          <a:p>
            <a:r>
              <a:rPr lang="ja-JP" altLang="en-US" dirty="0" smtClean="0">
                <a:solidFill>
                  <a:prstClr val="black"/>
                </a:solidFill>
              </a:rPr>
              <a:t>中学校</a:t>
            </a:r>
            <a:endParaRPr lang="ja-JP" altLang="en-US" dirty="0">
              <a:solidFill>
                <a:prstClr val="black"/>
              </a:solidFill>
            </a:endParaRPr>
          </a:p>
        </p:txBody>
      </p:sp>
      <p:cxnSp>
        <p:nvCxnSpPr>
          <p:cNvPr id="34" name="直線コネクタ 33"/>
          <p:cNvCxnSpPr/>
          <p:nvPr/>
        </p:nvCxnSpPr>
        <p:spPr>
          <a:xfrm>
            <a:off x="7662642" y="1287016"/>
            <a:ext cx="0" cy="43204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2330042" y="3778134"/>
            <a:ext cx="1428506" cy="813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小学校</a:t>
            </a:r>
          </a:p>
          <a:p>
            <a:r>
              <a:rPr kumimoji="1" lang="ja-JP" altLang="en-US" sz="1600" dirty="0" smtClean="0">
                <a:solidFill>
                  <a:schemeClr val="tx1"/>
                </a:solidFill>
              </a:rPr>
              <a:t>学習指導要領</a:t>
            </a:r>
          </a:p>
          <a:p>
            <a:pPr algn="ctr"/>
            <a:r>
              <a:rPr kumimoji="1" lang="ja-JP" altLang="en-US" sz="1600" dirty="0" smtClean="0">
                <a:solidFill>
                  <a:schemeClr val="tx1"/>
                </a:solidFill>
              </a:rPr>
              <a:t>改訂</a:t>
            </a:r>
            <a:endParaRPr kumimoji="1" lang="ja-JP" altLang="en-US" sz="1600" dirty="0">
              <a:solidFill>
                <a:schemeClr val="tx1"/>
              </a:solidFill>
            </a:endParaRPr>
          </a:p>
        </p:txBody>
      </p:sp>
      <p:sp>
        <p:nvSpPr>
          <p:cNvPr id="37" name="角丸四角形 36"/>
          <p:cNvSpPr/>
          <p:nvPr/>
        </p:nvSpPr>
        <p:spPr>
          <a:xfrm>
            <a:off x="3766845" y="5816504"/>
            <a:ext cx="1152128" cy="216024"/>
          </a:xfrm>
          <a:prstGeom prst="roundRect">
            <a:avLst/>
          </a:prstGeom>
          <a:solidFill>
            <a:srgbClr val="E1B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作成</a:t>
            </a:r>
          </a:p>
        </p:txBody>
      </p:sp>
      <p:sp>
        <p:nvSpPr>
          <p:cNvPr id="38" name="角丸四角形 37"/>
          <p:cNvSpPr/>
          <p:nvPr/>
        </p:nvSpPr>
        <p:spPr>
          <a:xfrm>
            <a:off x="5057902" y="5778633"/>
            <a:ext cx="1247595" cy="218639"/>
          </a:xfrm>
          <a:prstGeom prst="roundRect">
            <a:avLst/>
          </a:prstGeom>
          <a:solidFill>
            <a:srgbClr val="C7F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検定</a:t>
            </a:r>
            <a:endParaRPr lang="ja-JP" altLang="en-US" dirty="0">
              <a:solidFill>
                <a:prstClr val="black"/>
              </a:solidFill>
            </a:endParaRPr>
          </a:p>
        </p:txBody>
      </p:sp>
      <p:sp>
        <p:nvSpPr>
          <p:cNvPr id="39" name="角丸四角形 38"/>
          <p:cNvSpPr/>
          <p:nvPr/>
        </p:nvSpPr>
        <p:spPr>
          <a:xfrm>
            <a:off x="6334539" y="5778632"/>
            <a:ext cx="1333803" cy="253895"/>
          </a:xfrm>
          <a:prstGeom prst="roundRect">
            <a:avLst/>
          </a:prstGeom>
          <a:solidFill>
            <a:srgbClr val="FEE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採択</a:t>
            </a:r>
            <a:endParaRPr lang="ja-JP" altLang="en-US" dirty="0">
              <a:solidFill>
                <a:prstClr val="black"/>
              </a:solidFill>
            </a:endParaRPr>
          </a:p>
        </p:txBody>
      </p:sp>
      <p:sp>
        <p:nvSpPr>
          <p:cNvPr id="40" name="正方形/長方形 39"/>
          <p:cNvSpPr/>
          <p:nvPr/>
        </p:nvSpPr>
        <p:spPr>
          <a:xfrm>
            <a:off x="7695429" y="5778632"/>
            <a:ext cx="708234" cy="24808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使用</a:t>
            </a:r>
            <a:endParaRPr lang="ja-JP" altLang="en-US" dirty="0">
              <a:solidFill>
                <a:prstClr val="black"/>
              </a:solidFill>
            </a:endParaRPr>
          </a:p>
        </p:txBody>
      </p:sp>
      <p:sp>
        <p:nvSpPr>
          <p:cNvPr id="3" name="テキスト ボックス 2"/>
          <p:cNvSpPr txBox="1"/>
          <p:nvPr/>
        </p:nvSpPr>
        <p:spPr>
          <a:xfrm>
            <a:off x="7760542" y="1943261"/>
            <a:ext cx="461665" cy="2648063"/>
          </a:xfrm>
          <a:prstGeom prst="rect">
            <a:avLst/>
          </a:prstGeom>
          <a:solidFill>
            <a:srgbClr val="FFFF00"/>
          </a:solidFill>
          <a:ln w="28575">
            <a:solidFill>
              <a:schemeClr val="tx1"/>
            </a:solidFill>
          </a:ln>
        </p:spPr>
        <p:txBody>
          <a:bodyPr vert="eaVert" wrap="square" rtlCol="0">
            <a:spAutoFit/>
          </a:bodyPr>
          <a:lstStyle/>
          <a:p>
            <a:r>
              <a:rPr kumimoji="1" lang="ja-JP" altLang="en-US" dirty="0" smtClean="0"/>
              <a:t>小学校学習指導要領実施</a:t>
            </a:r>
            <a:endParaRPr kumimoji="1" lang="ja-JP" altLang="en-US" dirty="0"/>
          </a:p>
        </p:txBody>
      </p:sp>
      <p:sp>
        <p:nvSpPr>
          <p:cNvPr id="32" name="正方形/長方形 31"/>
          <p:cNvSpPr/>
          <p:nvPr/>
        </p:nvSpPr>
        <p:spPr>
          <a:xfrm>
            <a:off x="2331316" y="4591324"/>
            <a:ext cx="1439178" cy="74645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中学校</a:t>
            </a:r>
          </a:p>
          <a:p>
            <a:r>
              <a:rPr kumimoji="1" lang="ja-JP" altLang="en-US" sz="1600" dirty="0" smtClean="0">
                <a:solidFill>
                  <a:schemeClr val="tx1"/>
                </a:solidFill>
              </a:rPr>
              <a:t>学習指導要領</a:t>
            </a:r>
          </a:p>
          <a:p>
            <a:pPr algn="ctr"/>
            <a:r>
              <a:rPr kumimoji="1" lang="ja-JP" altLang="en-US" sz="1600" dirty="0" smtClean="0">
                <a:solidFill>
                  <a:schemeClr val="tx1"/>
                </a:solidFill>
              </a:rPr>
              <a:t>改訂</a:t>
            </a:r>
            <a:endParaRPr kumimoji="1" lang="ja-JP" altLang="en-US" sz="1600" dirty="0">
              <a:solidFill>
                <a:schemeClr val="tx1"/>
              </a:solidFill>
            </a:endParaRPr>
          </a:p>
        </p:txBody>
      </p:sp>
      <p:sp>
        <p:nvSpPr>
          <p:cNvPr id="4" name="ホームベース 3"/>
          <p:cNvSpPr/>
          <p:nvPr/>
        </p:nvSpPr>
        <p:spPr>
          <a:xfrm>
            <a:off x="3780700" y="4016059"/>
            <a:ext cx="3816424" cy="337340"/>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移行期間（小）</a:t>
            </a:r>
            <a:endParaRPr kumimoji="1" lang="ja-JP" altLang="en-US" dirty="0">
              <a:solidFill>
                <a:schemeClr val="tx1"/>
              </a:solidFill>
            </a:endParaRPr>
          </a:p>
        </p:txBody>
      </p:sp>
      <p:sp>
        <p:nvSpPr>
          <p:cNvPr id="10" name="ホームベース 9"/>
          <p:cNvSpPr/>
          <p:nvPr/>
        </p:nvSpPr>
        <p:spPr>
          <a:xfrm>
            <a:off x="3815914" y="4788768"/>
            <a:ext cx="4542432" cy="296982"/>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移行期間（中）</a:t>
            </a:r>
            <a:endParaRPr kumimoji="1" lang="ja-JP" altLang="en-US" dirty="0">
              <a:solidFill>
                <a:schemeClr val="tx1"/>
              </a:solidFill>
            </a:endParaRPr>
          </a:p>
        </p:txBody>
      </p:sp>
      <p:sp>
        <p:nvSpPr>
          <p:cNvPr id="41" name="角丸四角形 40"/>
          <p:cNvSpPr/>
          <p:nvPr/>
        </p:nvSpPr>
        <p:spPr>
          <a:xfrm>
            <a:off x="5047316" y="6430679"/>
            <a:ext cx="1287224" cy="216023"/>
          </a:xfrm>
          <a:prstGeom prst="roundRect">
            <a:avLst/>
          </a:prstGeom>
          <a:solidFill>
            <a:srgbClr val="E1B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作成</a:t>
            </a:r>
            <a:endParaRPr lang="ja-JP" altLang="en-US" dirty="0">
              <a:solidFill>
                <a:prstClr val="black"/>
              </a:solidFill>
            </a:endParaRPr>
          </a:p>
        </p:txBody>
      </p:sp>
      <p:sp>
        <p:nvSpPr>
          <p:cNvPr id="42" name="角丸四角形 41"/>
          <p:cNvSpPr/>
          <p:nvPr/>
        </p:nvSpPr>
        <p:spPr>
          <a:xfrm>
            <a:off x="6334540" y="6381329"/>
            <a:ext cx="1333802" cy="265373"/>
          </a:xfrm>
          <a:prstGeom prst="roundRect">
            <a:avLst/>
          </a:prstGeom>
          <a:solidFill>
            <a:srgbClr val="C7F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検定</a:t>
            </a:r>
            <a:endParaRPr lang="ja-JP" altLang="en-US" dirty="0">
              <a:solidFill>
                <a:prstClr val="black"/>
              </a:solidFill>
            </a:endParaRPr>
          </a:p>
        </p:txBody>
      </p:sp>
      <p:sp>
        <p:nvSpPr>
          <p:cNvPr id="43" name="角丸四角形 42"/>
          <p:cNvSpPr/>
          <p:nvPr/>
        </p:nvSpPr>
        <p:spPr>
          <a:xfrm>
            <a:off x="7695429" y="6358448"/>
            <a:ext cx="720080" cy="311133"/>
          </a:xfrm>
          <a:prstGeom prst="roundRect">
            <a:avLst/>
          </a:prstGeom>
          <a:solidFill>
            <a:srgbClr val="FEE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採択</a:t>
            </a:r>
            <a:endParaRPr lang="ja-JP" altLang="en-US" dirty="0">
              <a:solidFill>
                <a:prstClr val="black"/>
              </a:solidFill>
            </a:endParaRPr>
          </a:p>
        </p:txBody>
      </p:sp>
      <p:sp>
        <p:nvSpPr>
          <p:cNvPr id="44" name="テキスト ボックス 43"/>
          <p:cNvSpPr txBox="1"/>
          <p:nvPr/>
        </p:nvSpPr>
        <p:spPr>
          <a:xfrm>
            <a:off x="8500573" y="2762334"/>
            <a:ext cx="461665" cy="2695841"/>
          </a:xfrm>
          <a:prstGeom prst="rect">
            <a:avLst/>
          </a:prstGeom>
          <a:solidFill>
            <a:srgbClr val="FFFF99"/>
          </a:solidFill>
          <a:ln w="28575">
            <a:solidFill>
              <a:schemeClr val="tx1"/>
            </a:solidFill>
          </a:ln>
        </p:spPr>
        <p:txBody>
          <a:bodyPr vert="eaVert" wrap="square" rtlCol="0">
            <a:spAutoFit/>
          </a:bodyPr>
          <a:lstStyle/>
          <a:p>
            <a:r>
              <a:rPr lang="ja-JP" altLang="en-US" dirty="0"/>
              <a:t>中</a:t>
            </a:r>
            <a:r>
              <a:rPr kumimoji="1" lang="ja-JP" altLang="en-US" dirty="0" smtClean="0"/>
              <a:t>学校学習指導要領実施</a:t>
            </a:r>
            <a:endParaRPr kumimoji="1" lang="ja-JP" altLang="en-US" dirty="0"/>
          </a:p>
        </p:txBody>
      </p:sp>
      <p:sp>
        <p:nvSpPr>
          <p:cNvPr id="45" name="正方形/長方形 44"/>
          <p:cNvSpPr/>
          <p:nvPr/>
        </p:nvSpPr>
        <p:spPr>
          <a:xfrm>
            <a:off x="8435766" y="6381328"/>
            <a:ext cx="708234" cy="24808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使用</a:t>
            </a:r>
            <a:endParaRPr lang="ja-JP" altLang="en-US" dirty="0">
              <a:solidFill>
                <a:prstClr val="black"/>
              </a:solidFill>
            </a:endParaRPr>
          </a:p>
        </p:txBody>
      </p:sp>
      <p:sp>
        <p:nvSpPr>
          <p:cNvPr id="5" name="正方形/長方形 4"/>
          <p:cNvSpPr/>
          <p:nvPr/>
        </p:nvSpPr>
        <p:spPr>
          <a:xfrm>
            <a:off x="8373615" y="1052736"/>
            <a:ext cx="770385" cy="7920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Ｈ３３</a:t>
            </a:r>
            <a:endParaRPr lang="en-US" altLang="ja-JP" sz="1600" dirty="0" smtClean="0">
              <a:solidFill>
                <a:schemeClr val="tx1"/>
              </a:solidFill>
            </a:endParaRPr>
          </a:p>
          <a:p>
            <a:pPr algn="ctr"/>
            <a:r>
              <a:rPr kumimoji="1" lang="en-US" altLang="ja-JP" sz="1600" dirty="0" smtClean="0">
                <a:solidFill>
                  <a:schemeClr val="tx1"/>
                </a:solidFill>
                <a:latin typeface="+mn-ea"/>
              </a:rPr>
              <a:t>2021</a:t>
            </a:r>
            <a:endParaRPr kumimoji="1" lang="ja-JP" altLang="en-US" sz="1600" dirty="0">
              <a:solidFill>
                <a:schemeClr val="tx1"/>
              </a:solidFill>
              <a:latin typeface="+mn-ea"/>
            </a:endParaRPr>
          </a:p>
        </p:txBody>
      </p:sp>
      <p:sp>
        <p:nvSpPr>
          <p:cNvPr id="46" name="角丸四角形 45"/>
          <p:cNvSpPr/>
          <p:nvPr/>
        </p:nvSpPr>
        <p:spPr>
          <a:xfrm>
            <a:off x="3815913" y="3585653"/>
            <a:ext cx="1077397" cy="359982"/>
          </a:xfrm>
          <a:prstGeom prst="roundRect">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解説刊行</a:t>
            </a:r>
            <a:endParaRPr lang="ja-JP" altLang="en-US" sz="1600" dirty="0">
              <a:solidFill>
                <a:prstClr val="black"/>
              </a:solidFill>
            </a:endParaRPr>
          </a:p>
        </p:txBody>
      </p:sp>
    </p:spTree>
    <p:extLst>
      <p:ext uri="{BB962C8B-B14F-4D97-AF65-F5344CB8AC3E}">
        <p14:creationId xmlns:p14="http://schemas.microsoft.com/office/powerpoint/2010/main" val="2440483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取り組むこと⑤・・道徳教育の研修の充実</a:t>
            </a:r>
            <a:endParaRPr kumimoji="1" lang="ja-JP" altLang="en-US" sz="3200" dirty="0"/>
          </a:p>
        </p:txBody>
      </p:sp>
      <p:sp>
        <p:nvSpPr>
          <p:cNvPr id="3" name="コンテンツ プレースホルダー 2"/>
          <p:cNvSpPr>
            <a:spLocks noGrp="1"/>
          </p:cNvSpPr>
          <p:nvPr>
            <p:ph idx="1"/>
          </p:nvPr>
        </p:nvSpPr>
        <p:spPr>
          <a:xfrm>
            <a:off x="457200" y="1484784"/>
            <a:ext cx="8229600" cy="4839816"/>
          </a:xfrm>
        </p:spPr>
        <p:txBody>
          <a:bodyPr/>
          <a:lstStyle/>
          <a:p>
            <a:pPr marL="0" indent="0">
              <a:buNone/>
            </a:pPr>
            <a:r>
              <a:rPr kumimoji="1" lang="ja-JP" altLang="en-US" dirty="0" smtClean="0"/>
              <a:t>◆校内研究とは別に道徳の校内研修会を企画・実施する。</a:t>
            </a:r>
          </a:p>
          <a:p>
            <a:pPr marL="0" indent="0">
              <a:buNone/>
            </a:pPr>
            <a:r>
              <a:rPr lang="ja-JP" altLang="en-US" dirty="0" smtClean="0"/>
              <a:t>　〇道徳科の動向の理解　〇授業づくりの演習、研究授業</a:t>
            </a:r>
          </a:p>
          <a:p>
            <a:pPr marL="0" indent="0">
              <a:buNone/>
            </a:pPr>
            <a:r>
              <a:rPr lang="ja-JP" altLang="en-US" dirty="0" smtClean="0"/>
              <a:t>◆職員会議等でのショート研修（継続的に）</a:t>
            </a:r>
          </a:p>
          <a:p>
            <a:pPr marL="0" indent="0">
              <a:buNone/>
            </a:pPr>
            <a:r>
              <a:rPr lang="ja-JP" altLang="en-US" sz="2400" dirty="0" smtClean="0"/>
              <a:t>◆「若手教員研修」の企画・実施</a:t>
            </a:r>
          </a:p>
          <a:p>
            <a:pPr marL="0" indent="0">
              <a:buNone/>
            </a:pPr>
            <a:r>
              <a:rPr lang="ja-JP" altLang="en-US" sz="2400" dirty="0" smtClean="0"/>
              <a:t>　　　　　初任～５年までの教員</a:t>
            </a:r>
          </a:p>
          <a:p>
            <a:pPr marL="0" indent="0">
              <a:buNone/>
            </a:pPr>
            <a:r>
              <a:rPr lang="ja-JP" altLang="en-US" sz="2400" dirty="0" smtClean="0"/>
              <a:t>　　　　　研修会の運営、提案授業は若手が行う。</a:t>
            </a:r>
            <a:endParaRPr kumimoji="1" lang="ja-JP" altLang="en-US" sz="2400" dirty="0"/>
          </a:p>
        </p:txBody>
      </p:sp>
      <p:pic>
        <p:nvPicPr>
          <p:cNvPr id="2050" name="Picture 2" descr="C:\Users\Owner\Pictures\2017_01_13\IMG_55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293096"/>
            <a:ext cx="2339752" cy="17548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Pictures\2017_01_13\IMG_5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034" y="4293096"/>
            <a:ext cx="2411760" cy="18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31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smtClean="0"/>
              <a:t>取り組むこと⑥・・</a:t>
            </a:r>
            <a:r>
              <a:rPr kumimoji="1" lang="ja-JP" altLang="en-US" sz="3200" dirty="0" smtClean="0">
                <a:solidFill>
                  <a:srgbClr val="FF0000"/>
                </a:solidFill>
              </a:rPr>
              <a:t>道徳授業の充実を図る</a:t>
            </a:r>
            <a:endParaRPr kumimoji="1" lang="ja-JP" altLang="en-US" sz="3200" dirty="0">
              <a:solidFill>
                <a:srgbClr val="FF0000"/>
              </a:solidFill>
            </a:endParaRPr>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r>
              <a:rPr kumimoji="1" lang="ja-JP" altLang="en-US" dirty="0" smtClean="0"/>
              <a:t>道徳教育推進教師は</a:t>
            </a:r>
            <a:r>
              <a:rPr kumimoji="1" lang="ja-JP" altLang="en-US" dirty="0" smtClean="0">
                <a:solidFill>
                  <a:srgbClr val="FF0000"/>
                </a:solidFill>
              </a:rPr>
              <a:t>「道徳科」の特質</a:t>
            </a:r>
            <a:r>
              <a:rPr kumimoji="1" lang="ja-JP" altLang="en-US" dirty="0" smtClean="0"/>
              <a:t>を理解し、助言する立場である。　</a:t>
            </a:r>
            <a:r>
              <a:rPr kumimoji="1" lang="en-US" altLang="ja-JP" dirty="0" smtClean="0"/>
              <a:t>※</a:t>
            </a:r>
            <a:r>
              <a:rPr kumimoji="1" lang="ja-JP" altLang="en-US" dirty="0" smtClean="0"/>
              <a:t>全員の教師が理解し実践すること。</a:t>
            </a:r>
            <a:endParaRPr kumimoji="1" lang="ja-JP" altLang="en-US" dirty="0"/>
          </a:p>
        </p:txBody>
      </p:sp>
      <p:pic>
        <p:nvPicPr>
          <p:cNvPr id="4098" name="Picture 2" descr="C:\Users\Owner\Pictures\2016_10_26\IMG_5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519237"/>
            <a:ext cx="5616624" cy="421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07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708688"/>
          </a:xfrm>
        </p:spPr>
        <p:txBody>
          <a:bodyPr>
            <a:normAutofit/>
          </a:bodyPr>
          <a:lstStyle/>
          <a:p>
            <a:r>
              <a:rPr kumimoji="1" lang="ja-JP" altLang="en-US" sz="3600" dirty="0" smtClean="0"/>
              <a:t>変更 名称　学校教育法施行規則では</a:t>
            </a:r>
            <a:endParaRPr kumimoji="1" lang="ja-JP" altLang="en-US" sz="3600" dirty="0"/>
          </a:p>
        </p:txBody>
      </p:sp>
      <p:sp>
        <p:nvSpPr>
          <p:cNvPr id="3" name="コンテンツ プレースホルダー 2"/>
          <p:cNvSpPr>
            <a:spLocks noGrp="1"/>
          </p:cNvSpPr>
          <p:nvPr>
            <p:ph idx="1"/>
          </p:nvPr>
        </p:nvSpPr>
        <p:spPr>
          <a:xfrm>
            <a:off x="457200" y="1700808"/>
            <a:ext cx="8229600" cy="4623792"/>
          </a:xfrm>
        </p:spPr>
        <p:txBody>
          <a:bodyPr/>
          <a:lstStyle/>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endParaRPr kumimoji="1" lang="ja-JP" altLang="en-US" dirty="0"/>
          </a:p>
        </p:txBody>
      </p:sp>
      <p:sp>
        <p:nvSpPr>
          <p:cNvPr id="4" name="正方形/長方形 3"/>
          <p:cNvSpPr/>
          <p:nvPr/>
        </p:nvSpPr>
        <p:spPr>
          <a:xfrm>
            <a:off x="467544" y="1772816"/>
            <a:ext cx="8208912" cy="316835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smtClean="0">
                <a:solidFill>
                  <a:prstClr val="black"/>
                </a:solidFill>
              </a:rPr>
              <a:t>第五十条</a:t>
            </a:r>
          </a:p>
          <a:p>
            <a:pPr>
              <a:lnSpc>
                <a:spcPct val="150000"/>
              </a:lnSpc>
            </a:pPr>
            <a:r>
              <a:rPr lang="ja-JP" altLang="en-US" sz="2400" dirty="0" smtClean="0">
                <a:solidFill>
                  <a:prstClr val="black"/>
                </a:solidFill>
              </a:rPr>
              <a:t>小学校の教育課程は、国語、社会、算数、理科、生活、図画工作、家庭及び体育の各教科、</a:t>
            </a:r>
            <a:r>
              <a:rPr lang="ja-JP" altLang="en-US" sz="2400" dirty="0" smtClean="0">
                <a:solidFill>
                  <a:srgbClr val="FF0000"/>
                </a:solidFill>
              </a:rPr>
              <a:t>特別の教科である道徳</a:t>
            </a:r>
            <a:r>
              <a:rPr lang="ja-JP" altLang="en-US" sz="2400" dirty="0" smtClean="0">
                <a:solidFill>
                  <a:prstClr val="black"/>
                </a:solidFill>
              </a:rPr>
              <a:t>、外国語活動、総合的な学習の時間並びに特別活動によって編成するものとする。</a:t>
            </a:r>
            <a:endParaRPr lang="ja-JP" altLang="en-US" sz="2400" dirty="0">
              <a:solidFill>
                <a:prstClr val="black"/>
              </a:solidFill>
            </a:endParaRPr>
          </a:p>
        </p:txBody>
      </p:sp>
      <p:sp>
        <p:nvSpPr>
          <p:cNvPr id="6" name="正方形/長方形 5"/>
          <p:cNvSpPr/>
          <p:nvPr/>
        </p:nvSpPr>
        <p:spPr>
          <a:xfrm>
            <a:off x="1290432" y="5373216"/>
            <a:ext cx="6305903" cy="11521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prstClr val="black"/>
                </a:solidFill>
              </a:rPr>
              <a:t>法令上の正式な用語・・・「特別の教科である道徳」</a:t>
            </a:r>
          </a:p>
          <a:p>
            <a:pPr algn="ctr">
              <a:lnSpc>
                <a:spcPct val="150000"/>
              </a:lnSpc>
            </a:pPr>
            <a:r>
              <a:rPr lang="ja-JP" altLang="en-US" sz="2000" dirty="0" smtClean="0">
                <a:solidFill>
                  <a:prstClr val="black"/>
                </a:solidFill>
              </a:rPr>
              <a:t>中学校は小学校に準じる。</a:t>
            </a:r>
            <a:endParaRPr lang="ja-JP" altLang="en-US" sz="2000" dirty="0">
              <a:solidFill>
                <a:prstClr val="black"/>
              </a:solidFill>
            </a:endParaRPr>
          </a:p>
        </p:txBody>
      </p:sp>
    </p:spTree>
    <p:extLst>
      <p:ext uri="{BB962C8B-B14F-4D97-AF65-F5344CB8AC3E}">
        <p14:creationId xmlns:p14="http://schemas.microsoft.com/office/powerpoint/2010/main" val="4212889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fontScale="90000"/>
          </a:bodyPr>
          <a:lstStyle/>
          <a:p>
            <a:r>
              <a:rPr kumimoji="1" lang="ja-JP" altLang="en-US" sz="3100" dirty="0" smtClean="0"/>
              <a:t>「特別の教科 道徳」の名称と教育課程上の位置付け</a:t>
            </a:r>
            <a:r>
              <a:rPr kumimoji="1" lang="ja-JP" altLang="en-US" sz="3600" dirty="0" smtClean="0"/>
              <a:t>　</a:t>
            </a:r>
            <a:endParaRPr kumimoji="1" lang="ja-JP" altLang="en-US" sz="3600" dirty="0"/>
          </a:p>
        </p:txBody>
      </p:sp>
      <p:sp>
        <p:nvSpPr>
          <p:cNvPr id="3" name="コンテンツ プレースホルダー 2"/>
          <p:cNvSpPr>
            <a:spLocks noGrp="1"/>
          </p:cNvSpPr>
          <p:nvPr>
            <p:ph idx="1"/>
          </p:nvPr>
        </p:nvSpPr>
        <p:spPr>
          <a:xfrm>
            <a:off x="323528" y="1700808"/>
            <a:ext cx="8568952" cy="4623792"/>
          </a:xfrm>
        </p:spPr>
        <p:txBody>
          <a:bodyPr/>
          <a:lstStyle/>
          <a:p>
            <a:pPr marL="0" indent="0">
              <a:buNone/>
            </a:pPr>
            <a:endParaRPr kumimoji="1" lang="ja-JP" altLang="en-US" sz="2000" dirty="0" smtClean="0"/>
          </a:p>
          <a:p>
            <a:pPr marL="0" indent="0">
              <a:buNone/>
            </a:pPr>
            <a:endParaRPr lang="ja-JP" altLang="en-US" sz="2000" dirty="0" smtClean="0"/>
          </a:p>
          <a:p>
            <a:pPr marL="0" indent="0">
              <a:buNone/>
            </a:pPr>
            <a:endParaRPr lang="ja-JP" altLang="en-US" sz="2000" dirty="0"/>
          </a:p>
          <a:p>
            <a:pPr marL="0" indent="0">
              <a:buNone/>
            </a:pPr>
            <a:endParaRPr lang="ja-JP" altLang="en-US" sz="2000" dirty="0" smtClean="0"/>
          </a:p>
          <a:p>
            <a:pPr marL="0" indent="0">
              <a:buNone/>
            </a:pPr>
            <a:endParaRPr lang="ja-JP" altLang="en-US" sz="2000" dirty="0"/>
          </a:p>
          <a:p>
            <a:pPr marL="0" indent="0">
              <a:buNone/>
            </a:pPr>
            <a:endParaRPr kumimoji="1" lang="ja-JP" altLang="en-US" sz="2000" dirty="0" smtClean="0"/>
          </a:p>
          <a:p>
            <a:pPr marL="0" indent="0">
              <a:buNone/>
            </a:pPr>
            <a:endParaRPr lang="ja-JP" altLang="en-US" sz="2000" dirty="0" smtClean="0"/>
          </a:p>
          <a:p>
            <a:pPr marL="0" indent="0">
              <a:buNone/>
            </a:pPr>
            <a:endParaRPr lang="ja-JP" altLang="en-US" sz="2000" dirty="0"/>
          </a:p>
          <a:p>
            <a:pPr marL="0" indent="0">
              <a:buNone/>
            </a:pPr>
            <a:endParaRPr kumimoji="1" lang="ja-JP" altLang="en-US" sz="2000" dirty="0" smtClean="0"/>
          </a:p>
          <a:p>
            <a:pPr marL="0" indent="0">
              <a:buNone/>
            </a:pPr>
            <a:r>
              <a:rPr kumimoji="1" lang="en-US" altLang="ja-JP" sz="2000" dirty="0" smtClean="0"/>
              <a:t>【</a:t>
            </a:r>
            <a:r>
              <a:rPr kumimoji="1" lang="ja-JP" altLang="en-US" sz="2000" dirty="0" smtClean="0"/>
              <a:t>旧</a:t>
            </a:r>
            <a:r>
              <a:rPr kumimoji="1" lang="en-US" altLang="ja-JP" sz="2000" dirty="0" smtClean="0"/>
              <a:t>】</a:t>
            </a:r>
            <a:r>
              <a:rPr kumimoji="1" lang="ja-JP" altLang="en-US" sz="2000" dirty="0" smtClean="0"/>
              <a:t>　総則　各教科　道徳　外国語活動　総合的な学習の時間　特別活動</a:t>
            </a:r>
          </a:p>
          <a:p>
            <a:pPr marL="0" indent="0">
              <a:buNone/>
            </a:pPr>
            <a:endParaRPr kumimoji="1" lang="ja-JP" altLang="en-US" sz="1800" dirty="0" smtClean="0"/>
          </a:p>
          <a:p>
            <a:pPr marL="0" indent="0">
              <a:buNone/>
            </a:pPr>
            <a:r>
              <a:rPr kumimoji="1" lang="en-US" altLang="ja-JP" sz="1800" dirty="0" smtClean="0"/>
              <a:t>【</a:t>
            </a:r>
            <a:r>
              <a:rPr kumimoji="1" lang="ja-JP" altLang="en-US" sz="1800" dirty="0" smtClean="0"/>
              <a:t>新</a:t>
            </a:r>
            <a:r>
              <a:rPr kumimoji="1" lang="en-US" altLang="ja-JP" sz="1800" dirty="0" smtClean="0"/>
              <a:t>】</a:t>
            </a:r>
            <a:r>
              <a:rPr kumimoji="1" lang="ja-JP" altLang="en-US" sz="1800" dirty="0" smtClean="0"/>
              <a:t>　 総則    各教科                                        外国語活動　　</a:t>
            </a:r>
            <a:r>
              <a:rPr kumimoji="1" lang="en-US" altLang="ja-JP" sz="1800" dirty="0" smtClean="0"/>
              <a:t>(</a:t>
            </a:r>
            <a:r>
              <a:rPr lang="ja-JP" altLang="en-US" sz="1800" dirty="0">
                <a:solidFill>
                  <a:prstClr val="black"/>
                </a:solidFill>
              </a:rPr>
              <a:t>以下略</a:t>
            </a:r>
            <a:r>
              <a:rPr kumimoji="1" lang="en-US" altLang="ja-JP" sz="1800" dirty="0" smtClean="0"/>
              <a:t>)</a:t>
            </a:r>
            <a:r>
              <a:rPr kumimoji="1" lang="ja-JP" altLang="en-US" sz="1800" dirty="0" smtClean="0"/>
              <a:t>：中も同じ</a:t>
            </a:r>
            <a:endParaRPr kumimoji="1" lang="ja-JP" altLang="en-US" sz="1800" dirty="0"/>
          </a:p>
        </p:txBody>
      </p:sp>
      <p:sp>
        <p:nvSpPr>
          <p:cNvPr id="4" name="正方形/長方形 3"/>
          <p:cNvSpPr/>
          <p:nvPr/>
        </p:nvSpPr>
        <p:spPr>
          <a:xfrm>
            <a:off x="4517994" y="2132856"/>
            <a:ext cx="3582398" cy="2664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smtClean="0">
                <a:solidFill>
                  <a:prstClr val="black"/>
                </a:solidFill>
              </a:rPr>
              <a:t>　　●人格形成を目的とする</a:t>
            </a:r>
          </a:p>
          <a:p>
            <a:pPr>
              <a:lnSpc>
                <a:spcPct val="150000"/>
              </a:lnSpc>
            </a:pPr>
            <a:r>
              <a:rPr lang="ja-JP" altLang="en-US" dirty="0" smtClean="0">
                <a:solidFill>
                  <a:prstClr val="black"/>
                </a:solidFill>
              </a:rPr>
              <a:t>　　　 内容を</a:t>
            </a:r>
            <a:r>
              <a:rPr lang="ja-JP" altLang="en-US" dirty="0">
                <a:solidFill>
                  <a:prstClr val="black"/>
                </a:solidFill>
              </a:rPr>
              <a:t>体系的に</a:t>
            </a:r>
            <a:r>
              <a:rPr lang="ja-JP" altLang="en-US" dirty="0" smtClean="0">
                <a:solidFill>
                  <a:prstClr val="black"/>
                </a:solidFill>
              </a:rPr>
              <a:t>指導</a:t>
            </a:r>
          </a:p>
          <a:p>
            <a:pPr>
              <a:lnSpc>
                <a:spcPct val="150000"/>
              </a:lnSpc>
            </a:pPr>
            <a:r>
              <a:rPr lang="ja-JP" altLang="en-US" dirty="0">
                <a:solidFill>
                  <a:prstClr val="black"/>
                </a:solidFill>
              </a:rPr>
              <a:t>　</a:t>
            </a:r>
            <a:r>
              <a:rPr lang="ja-JP" altLang="en-US" dirty="0" smtClean="0">
                <a:solidFill>
                  <a:prstClr val="black"/>
                </a:solidFill>
              </a:rPr>
              <a:t>　　 教科書</a:t>
            </a:r>
            <a:r>
              <a:rPr lang="ja-JP" altLang="en-US" dirty="0">
                <a:solidFill>
                  <a:prstClr val="black"/>
                </a:solidFill>
              </a:rPr>
              <a:t>を</a:t>
            </a:r>
            <a:r>
              <a:rPr lang="ja-JP" altLang="en-US" dirty="0" smtClean="0">
                <a:solidFill>
                  <a:prstClr val="black"/>
                </a:solidFill>
              </a:rPr>
              <a:t>使用する</a:t>
            </a:r>
            <a:endParaRPr lang="ja-JP" altLang="en-US" dirty="0">
              <a:solidFill>
                <a:prstClr val="black"/>
              </a:solidFill>
            </a:endParaRPr>
          </a:p>
          <a:p>
            <a:pPr>
              <a:lnSpc>
                <a:spcPct val="150000"/>
              </a:lnSpc>
            </a:pPr>
            <a:r>
              <a:rPr lang="ja-JP" altLang="en-US" dirty="0" smtClean="0">
                <a:solidFill>
                  <a:prstClr val="black"/>
                </a:solidFill>
              </a:rPr>
              <a:t>　　●免許は必要としない</a:t>
            </a:r>
          </a:p>
          <a:p>
            <a:pPr>
              <a:lnSpc>
                <a:spcPct val="150000"/>
              </a:lnSpc>
            </a:pPr>
            <a:r>
              <a:rPr lang="ja-JP" altLang="en-US" dirty="0" smtClean="0">
                <a:solidFill>
                  <a:prstClr val="black"/>
                </a:solidFill>
              </a:rPr>
              <a:t>　　●学級</a:t>
            </a:r>
            <a:r>
              <a:rPr lang="ja-JP" altLang="en-US" dirty="0">
                <a:solidFill>
                  <a:prstClr val="black"/>
                </a:solidFill>
              </a:rPr>
              <a:t>担任</a:t>
            </a:r>
            <a:r>
              <a:rPr lang="ja-JP" altLang="en-US" dirty="0" smtClean="0">
                <a:solidFill>
                  <a:prstClr val="black"/>
                </a:solidFill>
              </a:rPr>
              <a:t>が</a:t>
            </a:r>
            <a:r>
              <a:rPr lang="ja-JP" altLang="en-US" dirty="0">
                <a:solidFill>
                  <a:prstClr val="black"/>
                </a:solidFill>
              </a:rPr>
              <a:t>行う</a:t>
            </a:r>
            <a:endParaRPr lang="ja-JP" altLang="en-US" dirty="0" smtClean="0">
              <a:solidFill>
                <a:prstClr val="black"/>
              </a:solidFill>
            </a:endParaRPr>
          </a:p>
          <a:p>
            <a:pPr>
              <a:lnSpc>
                <a:spcPct val="150000"/>
              </a:lnSpc>
            </a:pPr>
            <a:r>
              <a:rPr lang="ja-JP" altLang="en-US" dirty="0" smtClean="0">
                <a:solidFill>
                  <a:prstClr val="black"/>
                </a:solidFill>
              </a:rPr>
              <a:t>　　●数値等</a:t>
            </a:r>
            <a:r>
              <a:rPr lang="ja-JP" altLang="en-US" dirty="0">
                <a:solidFill>
                  <a:prstClr val="black"/>
                </a:solidFill>
              </a:rPr>
              <a:t>に</a:t>
            </a:r>
            <a:r>
              <a:rPr lang="ja-JP" altLang="en-US" dirty="0" smtClean="0">
                <a:solidFill>
                  <a:prstClr val="black"/>
                </a:solidFill>
              </a:rPr>
              <a:t>よる評価は行わない </a:t>
            </a:r>
            <a:endParaRPr lang="ja-JP" altLang="en-US" dirty="0">
              <a:solidFill>
                <a:prstClr val="black"/>
              </a:solidFill>
            </a:endParaRPr>
          </a:p>
        </p:txBody>
      </p:sp>
      <p:sp>
        <p:nvSpPr>
          <p:cNvPr id="5" name="正方形/長方形 4"/>
          <p:cNvSpPr/>
          <p:nvPr/>
        </p:nvSpPr>
        <p:spPr>
          <a:xfrm>
            <a:off x="646878" y="2132856"/>
            <a:ext cx="3600400" cy="266429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dirty="0">
                <a:solidFill>
                  <a:prstClr val="black"/>
                </a:solidFill>
              </a:rPr>
              <a:t>　</a:t>
            </a:r>
            <a:r>
              <a:rPr lang="ja-JP" altLang="en-US" dirty="0" smtClean="0">
                <a:solidFill>
                  <a:prstClr val="black"/>
                </a:solidFill>
              </a:rPr>
              <a:t>　　教科目標の達成を目的とする</a:t>
            </a:r>
          </a:p>
          <a:p>
            <a:pPr>
              <a:lnSpc>
                <a:spcPct val="150000"/>
              </a:lnSpc>
            </a:pPr>
            <a:r>
              <a:rPr lang="ja-JP" altLang="en-US" dirty="0" smtClean="0">
                <a:solidFill>
                  <a:prstClr val="black"/>
                </a:solidFill>
              </a:rPr>
              <a:t>　　　内容を体系的に指導</a:t>
            </a:r>
          </a:p>
          <a:p>
            <a:pPr>
              <a:lnSpc>
                <a:spcPct val="150000"/>
              </a:lnSpc>
            </a:pPr>
            <a:r>
              <a:rPr lang="ja-JP" altLang="en-US" dirty="0" smtClean="0">
                <a:solidFill>
                  <a:prstClr val="black"/>
                </a:solidFill>
              </a:rPr>
              <a:t>　　　教科書</a:t>
            </a:r>
            <a:r>
              <a:rPr lang="ja-JP" altLang="en-US" dirty="0">
                <a:solidFill>
                  <a:prstClr val="black"/>
                </a:solidFill>
              </a:rPr>
              <a:t>を</a:t>
            </a:r>
            <a:r>
              <a:rPr lang="ja-JP" altLang="en-US" dirty="0" smtClean="0">
                <a:solidFill>
                  <a:prstClr val="black"/>
                </a:solidFill>
              </a:rPr>
              <a:t>使用する</a:t>
            </a:r>
            <a:endParaRPr lang="ja-JP" altLang="en-US" dirty="0">
              <a:solidFill>
                <a:prstClr val="black"/>
              </a:solidFill>
            </a:endParaRPr>
          </a:p>
          <a:p>
            <a:pPr>
              <a:lnSpc>
                <a:spcPct val="150000"/>
              </a:lnSpc>
            </a:pPr>
            <a:r>
              <a:rPr lang="ja-JP" altLang="en-US" dirty="0" smtClean="0">
                <a:solidFill>
                  <a:prstClr val="black"/>
                </a:solidFill>
              </a:rPr>
              <a:t>　　　免許</a:t>
            </a:r>
            <a:r>
              <a:rPr lang="ja-JP" altLang="en-US" dirty="0">
                <a:solidFill>
                  <a:prstClr val="black"/>
                </a:solidFill>
              </a:rPr>
              <a:t>を有した</a:t>
            </a:r>
            <a:r>
              <a:rPr lang="ja-JP" altLang="en-US" dirty="0" smtClean="0">
                <a:solidFill>
                  <a:prstClr val="black"/>
                </a:solidFill>
              </a:rPr>
              <a:t>教師</a:t>
            </a:r>
          </a:p>
          <a:p>
            <a:pPr>
              <a:lnSpc>
                <a:spcPct val="150000"/>
              </a:lnSpc>
            </a:pPr>
            <a:r>
              <a:rPr lang="ja-JP" altLang="en-US" dirty="0" smtClean="0">
                <a:solidFill>
                  <a:prstClr val="black"/>
                </a:solidFill>
              </a:rPr>
              <a:t>　　　教科担任制</a:t>
            </a:r>
          </a:p>
          <a:p>
            <a:pPr>
              <a:lnSpc>
                <a:spcPct val="150000"/>
              </a:lnSpc>
            </a:pPr>
            <a:r>
              <a:rPr lang="ja-JP" altLang="en-US" dirty="0" smtClean="0">
                <a:solidFill>
                  <a:prstClr val="black"/>
                </a:solidFill>
              </a:rPr>
              <a:t>　　　数値</a:t>
            </a:r>
            <a:r>
              <a:rPr lang="ja-JP" altLang="en-US" dirty="0">
                <a:solidFill>
                  <a:prstClr val="black"/>
                </a:solidFill>
              </a:rPr>
              <a:t>等による</a:t>
            </a:r>
            <a:r>
              <a:rPr lang="ja-JP" altLang="en-US" dirty="0" smtClean="0">
                <a:solidFill>
                  <a:prstClr val="black"/>
                </a:solidFill>
              </a:rPr>
              <a:t>評価を行う</a:t>
            </a:r>
            <a:endParaRPr lang="ja-JP" altLang="en-US" dirty="0">
              <a:solidFill>
                <a:prstClr val="black"/>
              </a:solidFill>
            </a:endParaRPr>
          </a:p>
        </p:txBody>
      </p:sp>
      <p:sp>
        <p:nvSpPr>
          <p:cNvPr id="6" name="正方形/長方形 5"/>
          <p:cNvSpPr/>
          <p:nvPr/>
        </p:nvSpPr>
        <p:spPr>
          <a:xfrm>
            <a:off x="1582982" y="1633266"/>
            <a:ext cx="1728192" cy="28803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教　科</a:t>
            </a:r>
            <a:endParaRPr lang="ja-JP" altLang="en-US" dirty="0">
              <a:solidFill>
                <a:prstClr val="black"/>
              </a:solidFill>
            </a:endParaRPr>
          </a:p>
        </p:txBody>
      </p:sp>
      <p:sp>
        <p:nvSpPr>
          <p:cNvPr id="7" name="正方形/長方形 6"/>
          <p:cNvSpPr/>
          <p:nvPr/>
        </p:nvSpPr>
        <p:spPr>
          <a:xfrm>
            <a:off x="5391091" y="1633266"/>
            <a:ext cx="1836204" cy="2880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特別の教科</a:t>
            </a:r>
            <a:endParaRPr lang="ja-JP" altLang="en-US" dirty="0">
              <a:solidFill>
                <a:prstClr val="black"/>
              </a:solidFill>
            </a:endParaRPr>
          </a:p>
        </p:txBody>
      </p:sp>
      <p:cxnSp>
        <p:nvCxnSpPr>
          <p:cNvPr id="9" name="直線コネクタ 8"/>
          <p:cNvCxnSpPr/>
          <p:nvPr/>
        </p:nvCxnSpPr>
        <p:spPr>
          <a:xfrm flipV="1">
            <a:off x="467544" y="4905164"/>
            <a:ext cx="763284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8" name="角丸四角形吹き出し 7"/>
          <p:cNvSpPr/>
          <p:nvPr/>
        </p:nvSpPr>
        <p:spPr>
          <a:xfrm>
            <a:off x="7308304" y="1777282"/>
            <a:ext cx="1656184" cy="355574"/>
          </a:xfrm>
          <a:prstGeom prst="wedgeRoundRectCallout">
            <a:avLst>
              <a:gd name="adj1" fmla="val -19824"/>
              <a:gd name="adj2" fmla="val 697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新たな枠組み</a:t>
            </a:r>
            <a:endParaRPr lang="ja-JP" altLang="en-US" dirty="0">
              <a:solidFill>
                <a:prstClr val="black"/>
              </a:solidFill>
            </a:endParaRPr>
          </a:p>
        </p:txBody>
      </p:sp>
      <p:sp>
        <p:nvSpPr>
          <p:cNvPr id="10" name="角丸四角形吹き出し 9"/>
          <p:cNvSpPr/>
          <p:nvPr/>
        </p:nvSpPr>
        <p:spPr>
          <a:xfrm>
            <a:off x="2557010" y="5701951"/>
            <a:ext cx="2030194" cy="331168"/>
          </a:xfrm>
          <a:prstGeom prst="wedgeRoundRectCallout">
            <a:avLst>
              <a:gd name="adj1" fmla="val -27670"/>
              <a:gd name="adj2" fmla="val -13506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特別の教科　道徳</a:t>
            </a:r>
            <a:endParaRPr lang="ja-JP" altLang="en-US" dirty="0">
              <a:solidFill>
                <a:prstClr val="black"/>
              </a:solidFill>
            </a:endParaRPr>
          </a:p>
        </p:txBody>
      </p:sp>
    </p:spTree>
    <p:extLst>
      <p:ext uri="{BB962C8B-B14F-4D97-AF65-F5344CB8AC3E}">
        <p14:creationId xmlns:p14="http://schemas.microsoft.com/office/powerpoint/2010/main" val="23924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smtClean="0"/>
              <a:t>　「特別の教科 道徳」（道徳科）の目標</a:t>
            </a:r>
            <a:endParaRPr kumimoji="1" lang="ja-JP" altLang="en-US" sz="3200"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395536" y="1772816"/>
            <a:ext cx="8352928" cy="42484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ja-JP" altLang="en-US" sz="2400" dirty="0" smtClean="0">
                <a:solidFill>
                  <a:prstClr val="black"/>
                </a:solidFill>
              </a:rPr>
              <a:t>　道徳教育の目標に基づき、よりよく生きるための基盤となる</a:t>
            </a:r>
          </a:p>
          <a:p>
            <a:pPr>
              <a:lnSpc>
                <a:spcPct val="200000"/>
              </a:lnSpc>
            </a:pPr>
            <a:r>
              <a:rPr lang="ja-JP" altLang="en-US" sz="2400" dirty="0" smtClean="0">
                <a:solidFill>
                  <a:prstClr val="black"/>
                </a:solidFill>
              </a:rPr>
              <a:t> 道徳性を養うため、道徳的諸価値に</a:t>
            </a:r>
            <a:r>
              <a:rPr lang="ja-JP" altLang="en-US" sz="2400" dirty="0">
                <a:solidFill>
                  <a:prstClr val="black"/>
                </a:solidFill>
              </a:rPr>
              <a:t>ついて</a:t>
            </a:r>
            <a:r>
              <a:rPr lang="ja-JP" altLang="en-US" sz="2400" dirty="0" smtClean="0">
                <a:solidFill>
                  <a:prstClr val="black"/>
                </a:solidFill>
              </a:rPr>
              <a:t>の理解を基に、</a:t>
            </a:r>
          </a:p>
          <a:p>
            <a:pPr>
              <a:lnSpc>
                <a:spcPct val="200000"/>
              </a:lnSpc>
            </a:pPr>
            <a:r>
              <a:rPr lang="ja-JP" altLang="en-US" sz="2400" dirty="0">
                <a:solidFill>
                  <a:prstClr val="black"/>
                </a:solidFill>
              </a:rPr>
              <a:t> </a:t>
            </a:r>
            <a:r>
              <a:rPr lang="ja-JP" altLang="en-US" sz="2400" dirty="0" smtClean="0">
                <a:solidFill>
                  <a:prstClr val="black"/>
                </a:solidFill>
              </a:rPr>
              <a:t>自己 を見つめ、物事を（広い視野から）多面的・多角的に考え、自己（人間として）の生き方についての考えを深める学習を通して、</a:t>
            </a:r>
            <a:r>
              <a:rPr lang="ja-JP" altLang="en-US" sz="2400" dirty="0" smtClean="0">
                <a:solidFill>
                  <a:prstClr val="black"/>
                </a:solidFill>
                <a:uFill>
                  <a:solidFill>
                    <a:srgbClr val="FF0000"/>
                  </a:solidFill>
                </a:uFill>
              </a:rPr>
              <a:t>道徳的な判断力、心情、 実践意欲と態度を育てる</a:t>
            </a:r>
            <a:r>
              <a:rPr lang="ja-JP" altLang="en-US" sz="2400" dirty="0" smtClean="0">
                <a:solidFill>
                  <a:prstClr val="black"/>
                </a:solidFill>
              </a:rPr>
              <a:t>。</a:t>
            </a:r>
            <a:endParaRPr lang="ja-JP" altLang="en-US" sz="2400" dirty="0">
              <a:solidFill>
                <a:prstClr val="black"/>
              </a:solidFill>
            </a:endParaRPr>
          </a:p>
        </p:txBody>
      </p:sp>
    </p:spTree>
    <p:extLst>
      <p:ext uri="{BB962C8B-B14F-4D97-AF65-F5344CB8AC3E}">
        <p14:creationId xmlns:p14="http://schemas.microsoft.com/office/powerpoint/2010/main" val="64762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smtClean="0"/>
              <a:t>道徳</a:t>
            </a:r>
            <a:r>
              <a:rPr lang="ja-JP" altLang="en-US" sz="3200" dirty="0"/>
              <a:t>科</a:t>
            </a:r>
            <a:r>
              <a:rPr kumimoji="1" lang="ja-JP" altLang="en-US" sz="3200" dirty="0" smtClean="0"/>
              <a:t>の授業が成立するための機能</a:t>
            </a:r>
            <a:endParaRPr kumimoji="1" lang="ja-JP" altLang="en-US" sz="3200"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467544" y="1772816"/>
            <a:ext cx="8208912" cy="460851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smtClean="0">
              <a:solidFill>
                <a:schemeClr val="tx1"/>
              </a:solidFill>
            </a:endParaRPr>
          </a:p>
          <a:p>
            <a:pPr>
              <a:lnSpc>
                <a:spcPct val="150000"/>
              </a:lnSpc>
            </a:pPr>
            <a:r>
              <a:rPr lang="ja-JP" altLang="en-US" sz="2400" dirty="0" smtClean="0">
                <a:solidFill>
                  <a:schemeClr val="tx1"/>
                </a:solidFill>
              </a:rPr>
              <a:t>　  （１）扱う道徳的</a:t>
            </a:r>
            <a:r>
              <a:rPr lang="ja-JP" altLang="en-US" sz="2400" dirty="0">
                <a:solidFill>
                  <a:schemeClr val="tx1"/>
                </a:solidFill>
              </a:rPr>
              <a:t>価値について</a:t>
            </a:r>
            <a:r>
              <a:rPr lang="ja-JP" altLang="en-US" sz="2400" dirty="0" smtClean="0">
                <a:solidFill>
                  <a:schemeClr val="tx1"/>
                </a:solidFill>
              </a:rPr>
              <a:t>の</a:t>
            </a:r>
            <a:r>
              <a:rPr lang="ja-JP" altLang="en-US" sz="2400" dirty="0">
                <a:solidFill>
                  <a:schemeClr val="tx1"/>
                </a:solidFill>
              </a:rPr>
              <a:t>理解</a:t>
            </a:r>
            <a:r>
              <a:rPr lang="ja-JP" altLang="en-US" sz="2400" dirty="0" smtClean="0">
                <a:solidFill>
                  <a:schemeClr val="tx1"/>
                </a:solidFill>
              </a:rPr>
              <a:t>を図る 　</a:t>
            </a:r>
            <a:r>
              <a:rPr lang="ja-JP" altLang="en-US" sz="2400" dirty="0" smtClean="0">
                <a:solidFill>
                  <a:srgbClr val="C00000"/>
                </a:solidFill>
              </a:rPr>
              <a:t>（基盤）</a:t>
            </a:r>
          </a:p>
          <a:p>
            <a:pPr>
              <a:lnSpc>
                <a:spcPct val="150000"/>
              </a:lnSpc>
            </a:pPr>
            <a:r>
              <a:rPr kumimoji="1" lang="ja-JP" altLang="en-US" sz="2400" dirty="0" smtClean="0">
                <a:solidFill>
                  <a:schemeClr val="tx1"/>
                </a:solidFill>
              </a:rPr>
              <a:t>　  （２）自己を見つめる</a:t>
            </a:r>
          </a:p>
          <a:p>
            <a:pPr>
              <a:lnSpc>
                <a:spcPct val="150000"/>
              </a:lnSpc>
            </a:pPr>
            <a:r>
              <a:rPr kumimoji="1" lang="ja-JP" altLang="en-US" sz="2400" dirty="0" smtClean="0">
                <a:solidFill>
                  <a:schemeClr val="tx1"/>
                </a:solidFill>
              </a:rPr>
              <a:t>　　（３）物事を（広い視野から）多面的・多角的に考える　</a:t>
            </a:r>
            <a:r>
              <a:rPr kumimoji="1" lang="ja-JP" altLang="en-US" sz="2400" dirty="0" smtClean="0">
                <a:solidFill>
                  <a:srgbClr val="C00000"/>
                </a:solidFill>
              </a:rPr>
              <a:t>（方法）</a:t>
            </a:r>
          </a:p>
          <a:p>
            <a:pPr>
              <a:lnSpc>
                <a:spcPct val="150000"/>
              </a:lnSpc>
            </a:pPr>
            <a:r>
              <a:rPr lang="ja-JP" altLang="en-US" sz="2400" dirty="0" smtClean="0">
                <a:solidFill>
                  <a:schemeClr val="tx1"/>
                </a:solidFill>
              </a:rPr>
              <a:t>　   （４）自己（人間として）の生き方についての考えを深める</a:t>
            </a:r>
          </a:p>
          <a:p>
            <a:pPr algn="ctr"/>
            <a:endParaRPr kumimoji="1" lang="ja-JP" altLang="en-US" sz="2400" dirty="0" smtClean="0">
              <a:solidFill>
                <a:schemeClr val="tx1"/>
              </a:solidFill>
            </a:endParaRPr>
          </a:p>
          <a:p>
            <a:pPr algn="ctr"/>
            <a:endParaRPr kumimoji="1" lang="ja-JP" altLang="en-US" dirty="0"/>
          </a:p>
        </p:txBody>
      </p:sp>
      <p:sp>
        <p:nvSpPr>
          <p:cNvPr id="5" name="角丸四角形 4"/>
          <p:cNvSpPr/>
          <p:nvPr/>
        </p:nvSpPr>
        <p:spPr>
          <a:xfrm>
            <a:off x="1079612" y="5661248"/>
            <a:ext cx="6984776"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道徳的判断力、道徳的心情、道徳的実践意欲と態度</a:t>
            </a:r>
            <a:endParaRPr kumimoji="1" lang="ja-JP" altLang="en-US" sz="2400" dirty="0">
              <a:solidFill>
                <a:schemeClr val="tx1"/>
              </a:solidFill>
            </a:endParaRPr>
          </a:p>
        </p:txBody>
      </p:sp>
      <p:sp>
        <p:nvSpPr>
          <p:cNvPr id="6" name="下矢印 5"/>
          <p:cNvSpPr/>
          <p:nvPr/>
        </p:nvSpPr>
        <p:spPr>
          <a:xfrm>
            <a:off x="4392575" y="5098609"/>
            <a:ext cx="180020" cy="3600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131840" y="2060848"/>
            <a:ext cx="2448272"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学習活動</a:t>
            </a:r>
            <a:endParaRPr kumimoji="1" lang="ja-JP" altLang="en-US" sz="2400" dirty="0">
              <a:solidFill>
                <a:schemeClr val="tx1"/>
              </a:solidFill>
            </a:endParaRPr>
          </a:p>
        </p:txBody>
      </p:sp>
    </p:spTree>
    <p:extLst>
      <p:ext uri="{BB962C8B-B14F-4D97-AF65-F5344CB8AC3E}">
        <p14:creationId xmlns:p14="http://schemas.microsoft.com/office/powerpoint/2010/main" val="626486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「特別の教科 道徳編」解説より</a:t>
            </a:r>
            <a:endParaRPr kumimoji="1" lang="ja-JP" altLang="en-US" sz="3200" dirty="0"/>
          </a:p>
        </p:txBody>
      </p:sp>
      <p:sp>
        <p:nvSpPr>
          <p:cNvPr id="3" name="コンテンツ プレースホルダー 2"/>
          <p:cNvSpPr>
            <a:spLocks noGrp="1"/>
          </p:cNvSpPr>
          <p:nvPr>
            <p:ph idx="1"/>
          </p:nvPr>
        </p:nvSpPr>
        <p:spPr>
          <a:xfrm>
            <a:off x="457200" y="1628800"/>
            <a:ext cx="8229600" cy="4695800"/>
          </a:xfrm>
        </p:spPr>
        <p:txBody>
          <a:bodyPr>
            <a:normAutofit/>
          </a:bodyPr>
          <a:lstStyle/>
          <a:p>
            <a:pPr marL="0" indent="0">
              <a:lnSpc>
                <a:spcPct val="150000"/>
              </a:lnSpc>
              <a:buNone/>
            </a:pPr>
            <a:r>
              <a:rPr kumimoji="1" lang="ja-JP" altLang="en-US" sz="2800" dirty="0" smtClean="0">
                <a:solidFill>
                  <a:srgbClr val="C00000"/>
                </a:solidFill>
              </a:rPr>
              <a:t>◆道徳的諸価値について理解する</a:t>
            </a:r>
          </a:p>
          <a:p>
            <a:pPr marL="0" indent="0">
              <a:lnSpc>
                <a:spcPct val="150000"/>
              </a:lnSpc>
              <a:buNone/>
            </a:pPr>
            <a:r>
              <a:rPr kumimoji="1" lang="ja-JP" altLang="en-US" sz="2800" dirty="0" smtClean="0"/>
              <a:t>◎人間</a:t>
            </a:r>
            <a:r>
              <a:rPr kumimoji="1" lang="ja-JP" altLang="en-US" sz="2800" dirty="0"/>
              <a:t>と</a:t>
            </a:r>
            <a:r>
              <a:rPr kumimoji="1" lang="ja-JP" altLang="en-US" sz="2800" dirty="0" smtClean="0"/>
              <a:t>してよりよく生きる上で大切なことであると</a:t>
            </a:r>
            <a:endParaRPr lang="ja-JP" altLang="en-US" sz="2800" dirty="0" smtClean="0"/>
          </a:p>
          <a:p>
            <a:pPr marL="0" indent="0">
              <a:lnSpc>
                <a:spcPct val="150000"/>
              </a:lnSpc>
              <a:buNone/>
            </a:pPr>
            <a:r>
              <a:rPr kumimoji="1" lang="ja-JP" altLang="en-US" sz="2800" dirty="0"/>
              <a:t>　</a:t>
            </a:r>
            <a:r>
              <a:rPr kumimoji="1" lang="ja-JP" altLang="en-US" sz="2800" dirty="0" smtClean="0"/>
              <a:t>理解することである。</a:t>
            </a:r>
          </a:p>
          <a:p>
            <a:pPr marL="0" indent="0">
              <a:lnSpc>
                <a:spcPct val="110000"/>
              </a:lnSpc>
              <a:buNone/>
            </a:pPr>
            <a:r>
              <a:rPr lang="ja-JP" altLang="en-US" sz="2800" dirty="0" smtClean="0"/>
              <a:t>◎</a:t>
            </a:r>
            <a:r>
              <a:rPr lang="ja-JP" altLang="en-US" sz="2800" u="wavyHeavy" dirty="0" smtClean="0">
                <a:uFill>
                  <a:solidFill>
                    <a:srgbClr val="FF0000"/>
                  </a:solidFill>
                </a:uFill>
              </a:rPr>
              <a:t>実感を伴って</a:t>
            </a:r>
            <a:r>
              <a:rPr lang="ja-JP" altLang="en-US" sz="2800" dirty="0" smtClean="0"/>
              <a:t>道徳的価値の</a:t>
            </a:r>
            <a:r>
              <a:rPr lang="ja-JP" altLang="en-US" sz="2800" dirty="0"/>
              <a:t>よ</a:t>
            </a:r>
            <a:r>
              <a:rPr lang="ja-JP" altLang="en-US" sz="2800" dirty="0" smtClean="0"/>
              <a:t>さや大切さ、意義</a:t>
            </a:r>
            <a:r>
              <a:rPr kumimoji="1" lang="ja-JP" altLang="en-US" sz="2800" dirty="0" smtClean="0"/>
              <a:t>など</a:t>
            </a:r>
          </a:p>
          <a:p>
            <a:pPr marL="0" indent="0">
              <a:lnSpc>
                <a:spcPct val="110000"/>
              </a:lnSpc>
              <a:buNone/>
            </a:pPr>
            <a:r>
              <a:rPr kumimoji="1" lang="ja-JP" altLang="en-US" sz="2800" dirty="0" smtClean="0"/>
              <a:t>　を理解することである。</a:t>
            </a:r>
            <a:endParaRPr kumimoji="1" lang="ja-JP" altLang="en-US" sz="2800" dirty="0"/>
          </a:p>
        </p:txBody>
      </p:sp>
      <p:sp>
        <p:nvSpPr>
          <p:cNvPr id="4" name="雲形吹き出し 3"/>
          <p:cNvSpPr/>
          <p:nvPr/>
        </p:nvSpPr>
        <p:spPr>
          <a:xfrm>
            <a:off x="611560" y="4941168"/>
            <a:ext cx="7560840" cy="129614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なるほどそうだな。　そういうことか。</a:t>
            </a:r>
          </a:p>
          <a:p>
            <a:pPr algn="ctr"/>
            <a:r>
              <a:rPr kumimoji="1" lang="ja-JP" altLang="en-US" sz="2400" dirty="0" smtClean="0">
                <a:solidFill>
                  <a:schemeClr val="tx1"/>
                </a:solidFill>
              </a:rPr>
              <a:t>大切なことだな。</a:t>
            </a:r>
            <a:endParaRPr kumimoji="1" lang="ja-JP" altLang="en-US" sz="2400" dirty="0">
              <a:solidFill>
                <a:schemeClr val="tx1"/>
              </a:solidFill>
            </a:endParaRP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1694160" y="5681798"/>
            <a:ext cx="1082600" cy="1111027"/>
          </a:xfrm>
          <a:prstGeom prst="rect">
            <a:avLst/>
          </a:prstGeom>
          <a:noFill/>
        </p:spPr>
      </p:pic>
    </p:spTree>
    <p:extLst>
      <p:ext uri="{BB962C8B-B14F-4D97-AF65-F5344CB8AC3E}">
        <p14:creationId xmlns:p14="http://schemas.microsoft.com/office/powerpoint/2010/main" val="20436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Autofit/>
          </a:bodyPr>
          <a:lstStyle/>
          <a:p>
            <a:r>
              <a:rPr kumimoji="1" lang="ja-JP" altLang="en-US" sz="3600" dirty="0" smtClean="0"/>
              <a:t>道徳的価値の理解とは</a:t>
            </a:r>
            <a:endParaRPr kumimoji="1" lang="ja-JP" altLang="en-US" sz="3600" dirty="0"/>
          </a:p>
        </p:txBody>
      </p:sp>
      <p:sp>
        <p:nvSpPr>
          <p:cNvPr id="3" name="コンテンツ プレースホルダ 2"/>
          <p:cNvSpPr>
            <a:spLocks noGrp="1"/>
          </p:cNvSpPr>
          <p:nvPr>
            <p:ph idx="1"/>
          </p:nvPr>
        </p:nvSpPr>
        <p:spPr>
          <a:xfrm>
            <a:off x="457200" y="1340768"/>
            <a:ext cx="8229600" cy="4983832"/>
          </a:xfrm>
        </p:spPr>
        <p:txBody>
          <a:bodyPr/>
          <a:lstStyle/>
          <a:p>
            <a:pPr>
              <a:buNone/>
            </a:pPr>
            <a:r>
              <a:rPr kumimoji="1" lang="ja-JP" altLang="en-US" dirty="0" smtClean="0"/>
              <a:t>「友達と互いに理解し、信頼し、助け合う。」</a:t>
            </a:r>
            <a:endParaRPr kumimoji="1" lang="ja-JP" altLang="en-US" dirty="0"/>
          </a:p>
        </p:txBody>
      </p:sp>
      <p:pic>
        <p:nvPicPr>
          <p:cNvPr id="6"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251520" y="4797152"/>
            <a:ext cx="1442640" cy="1480521"/>
          </a:xfrm>
          <a:prstGeom prst="rect">
            <a:avLst/>
          </a:prstGeom>
          <a:noFill/>
        </p:spPr>
      </p:pic>
      <p:sp>
        <p:nvSpPr>
          <p:cNvPr id="4" name="円形吹き出し 3"/>
          <p:cNvSpPr/>
          <p:nvPr/>
        </p:nvSpPr>
        <p:spPr>
          <a:xfrm>
            <a:off x="1547664" y="3068959"/>
            <a:ext cx="7128792" cy="3024337"/>
          </a:xfrm>
          <a:prstGeom prst="wedgeEllipseCallout">
            <a:avLst>
              <a:gd name="adj1" fmla="val -53236"/>
              <a:gd name="adj2" fmla="val 45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友達が困っていたり悲しんでいたりしたときに、その人の身になって自分にできることを精一杯するという行為は大切なことだ。そうしてあげられることが友達というものなのだ。</a:t>
            </a:r>
            <a:endParaRPr kumimoji="1" lang="ja-JP" altLang="en-US" sz="2400" dirty="0">
              <a:solidFill>
                <a:schemeClr val="tx1"/>
              </a:solidFill>
            </a:endParaRPr>
          </a:p>
        </p:txBody>
      </p:sp>
      <p:sp>
        <p:nvSpPr>
          <p:cNvPr id="5" name="円/楕円 4"/>
          <p:cNvSpPr/>
          <p:nvPr/>
        </p:nvSpPr>
        <p:spPr>
          <a:xfrm>
            <a:off x="2222637" y="2088559"/>
            <a:ext cx="6118200" cy="720080"/>
          </a:xfrm>
          <a:prstGeom prst="ellipse">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ないた赤</a:t>
            </a:r>
            <a:r>
              <a:rPr kumimoji="1" lang="ja-JP" altLang="en-US" sz="2400" dirty="0" err="1" smtClean="0">
                <a:solidFill>
                  <a:schemeClr val="tx1"/>
                </a:solidFill>
              </a:rPr>
              <a:t>おに</a:t>
            </a:r>
            <a:endParaRPr kumimoji="1" lang="ja-JP" altLang="en-US" sz="2400" dirty="0">
              <a:solidFill>
                <a:schemeClr val="tx1"/>
              </a:solidFill>
            </a:endParaRPr>
          </a:p>
        </p:txBody>
      </p:sp>
      <p:pic>
        <p:nvPicPr>
          <p:cNvPr id="7" name="Picture 2" descr="C:\Users\吉本恒幸\AppData\Local\Microsoft\Windows\INetCache\IE\JLGYH2YM\gatag-00001657[1].jpg"/>
          <p:cNvPicPr>
            <a:picLocks noChangeAspect="1" noChangeArrowheads="1"/>
          </p:cNvPicPr>
          <p:nvPr/>
        </p:nvPicPr>
        <p:blipFill>
          <a:blip r:embed="rId3" cstate="print"/>
          <a:srcRect/>
          <a:stretch>
            <a:fillRect/>
          </a:stretch>
        </p:blipFill>
        <p:spPr bwMode="auto">
          <a:xfrm>
            <a:off x="6948264" y="692696"/>
            <a:ext cx="1562986" cy="1224136"/>
          </a:xfrm>
          <a:prstGeom prst="rect">
            <a:avLst/>
          </a:prstGeom>
          <a:noFill/>
        </p:spPr>
      </p:pic>
      <p:pic>
        <p:nvPicPr>
          <p:cNvPr id="1026" name="Picture 2" descr="C:\Users\Owner\AppData\Local\Microsoft\Windows\Temporary Internet Files\Content.IE5\5Q1A4C61\publicdomainq-0004045obyrh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2026301"/>
            <a:ext cx="1746960" cy="133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6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「特別の教科 道徳編」解説より</a:t>
            </a:r>
            <a:endParaRPr kumimoji="1" lang="ja-JP" altLang="en-US" sz="3200" dirty="0"/>
          </a:p>
        </p:txBody>
      </p:sp>
      <p:sp>
        <p:nvSpPr>
          <p:cNvPr id="3" name="コンテンツ プレースホルダー 2"/>
          <p:cNvSpPr>
            <a:spLocks noGrp="1"/>
          </p:cNvSpPr>
          <p:nvPr>
            <p:ph idx="1"/>
          </p:nvPr>
        </p:nvSpPr>
        <p:spPr>
          <a:xfrm>
            <a:off x="457200" y="1484784"/>
            <a:ext cx="8363272" cy="4839816"/>
          </a:xfrm>
        </p:spPr>
        <p:txBody>
          <a:bodyPr>
            <a:normAutofit/>
          </a:bodyPr>
          <a:lstStyle/>
          <a:p>
            <a:pPr marL="0" indent="0">
              <a:lnSpc>
                <a:spcPct val="150000"/>
              </a:lnSpc>
              <a:buNone/>
            </a:pPr>
            <a:r>
              <a:rPr kumimoji="1" lang="ja-JP" altLang="en-US" sz="2800" dirty="0" smtClean="0">
                <a:solidFill>
                  <a:srgbClr val="C00000"/>
                </a:solidFill>
              </a:rPr>
              <a:t>◆自己を見つめる</a:t>
            </a:r>
          </a:p>
          <a:p>
            <a:pPr marL="0" indent="0">
              <a:buNone/>
            </a:pPr>
            <a:r>
              <a:rPr kumimoji="1" lang="ja-JP" altLang="en-US" dirty="0" smtClean="0"/>
              <a:t>◎人間としてよりよく生きる上で大切な道徳的価値を</a:t>
            </a:r>
            <a:r>
              <a:rPr kumimoji="1" lang="ja-JP" altLang="en-US" u="wavyHeavy" dirty="0" smtClean="0">
                <a:uFill>
                  <a:solidFill>
                    <a:srgbClr val="FF0000"/>
                  </a:solidFill>
                </a:uFill>
              </a:rPr>
              <a:t>自分</a:t>
            </a:r>
          </a:p>
          <a:p>
            <a:pPr marL="0" indent="0">
              <a:buNone/>
            </a:pPr>
            <a:r>
              <a:rPr kumimoji="1" lang="ja-JP" altLang="en-US" dirty="0" smtClean="0">
                <a:uFill>
                  <a:solidFill>
                    <a:srgbClr val="FF0000"/>
                  </a:solidFill>
                </a:uFill>
              </a:rPr>
              <a:t>　 </a:t>
            </a:r>
            <a:r>
              <a:rPr kumimoji="1" lang="ja-JP" altLang="en-US" u="wavyHeavy" dirty="0" smtClean="0">
                <a:uFill>
                  <a:solidFill>
                    <a:srgbClr val="FF0000"/>
                  </a:solidFill>
                </a:uFill>
              </a:rPr>
              <a:t> のこととして考えたり感じたりすること</a:t>
            </a:r>
            <a:r>
              <a:rPr kumimoji="1" lang="ja-JP" altLang="en-US" dirty="0" smtClean="0"/>
              <a:t>である。</a:t>
            </a:r>
          </a:p>
          <a:p>
            <a:pPr marL="0" indent="0">
              <a:buNone/>
            </a:pPr>
            <a:r>
              <a:rPr lang="ja-JP" altLang="en-US" dirty="0" smtClean="0"/>
              <a:t> ◎自己</a:t>
            </a:r>
            <a:r>
              <a:rPr lang="ja-JP" altLang="en-US" dirty="0"/>
              <a:t>を</a:t>
            </a:r>
            <a:r>
              <a:rPr lang="ja-JP" altLang="en-US" dirty="0" smtClean="0"/>
              <a:t>見つめる</a:t>
            </a:r>
            <a:r>
              <a:rPr lang="ja-JP" altLang="en-US" dirty="0"/>
              <a:t>とは</a:t>
            </a:r>
            <a:r>
              <a:rPr lang="ja-JP" altLang="en-US" dirty="0" smtClean="0"/>
              <a:t>、</a:t>
            </a:r>
            <a:r>
              <a:rPr lang="ja-JP" altLang="en-US" u="wavyHeavy" dirty="0" smtClean="0">
                <a:uFill>
                  <a:solidFill>
                    <a:srgbClr val="FF0000"/>
                  </a:solidFill>
                </a:uFill>
              </a:rPr>
              <a:t>自分との関わり、これまでの自分の </a:t>
            </a:r>
          </a:p>
          <a:p>
            <a:pPr marL="0" indent="0">
              <a:buNone/>
            </a:pPr>
            <a:r>
              <a:rPr lang="ja-JP" altLang="en-US" dirty="0" smtClean="0">
                <a:uFill>
                  <a:solidFill>
                    <a:srgbClr val="FF0000"/>
                  </a:solidFill>
                </a:uFill>
              </a:rPr>
              <a:t>     </a:t>
            </a:r>
            <a:r>
              <a:rPr lang="ja-JP" altLang="en-US" u="wavyHeavy" dirty="0" smtClean="0">
                <a:uFill>
                  <a:solidFill>
                    <a:srgbClr val="FF0000"/>
                  </a:solidFill>
                </a:uFill>
              </a:rPr>
              <a:t>経験やそのときの考え方、感じ方と照らし合わせながら、</a:t>
            </a:r>
          </a:p>
          <a:p>
            <a:pPr marL="0" indent="0">
              <a:buNone/>
            </a:pPr>
            <a:r>
              <a:rPr lang="ja-JP" altLang="en-US" dirty="0" smtClean="0">
                <a:uFill>
                  <a:solidFill>
                    <a:srgbClr val="FF0000"/>
                  </a:solidFill>
                </a:uFill>
              </a:rPr>
              <a:t>    </a:t>
            </a:r>
            <a:r>
              <a:rPr lang="ja-JP" altLang="en-US" u="wavyHeavy" dirty="0" smtClean="0">
                <a:uFill>
                  <a:solidFill>
                    <a:srgbClr val="FF0000"/>
                  </a:solidFill>
                </a:uFill>
              </a:rPr>
              <a:t>さらに考えを深めること</a:t>
            </a:r>
            <a:r>
              <a:rPr lang="ja-JP" altLang="en-US" dirty="0" smtClean="0"/>
              <a:t>である。</a:t>
            </a:r>
            <a:endParaRPr kumimoji="1" lang="ja-JP" altLang="en-US" dirty="0"/>
          </a:p>
        </p:txBody>
      </p:sp>
      <p:sp>
        <p:nvSpPr>
          <p:cNvPr id="4" name="雲形吹き出し 3"/>
          <p:cNvSpPr/>
          <p:nvPr/>
        </p:nvSpPr>
        <p:spPr>
          <a:xfrm>
            <a:off x="953522" y="4797151"/>
            <a:ext cx="6984776" cy="88794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わたしはどうだったのだろうか・・・。</a:t>
            </a:r>
            <a:endParaRPr kumimoji="1" lang="ja-JP" altLang="en-US" sz="2400" dirty="0">
              <a:solidFill>
                <a:schemeClr val="tx1"/>
              </a:solidFill>
            </a:endParaRP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1979712" y="5517232"/>
            <a:ext cx="1082600" cy="1111027"/>
          </a:xfrm>
          <a:prstGeom prst="rect">
            <a:avLst/>
          </a:prstGeom>
          <a:noFill/>
        </p:spPr>
      </p:pic>
      <p:sp>
        <p:nvSpPr>
          <p:cNvPr id="6" name="雲形吹き出し 5"/>
          <p:cNvSpPr/>
          <p:nvPr/>
        </p:nvSpPr>
        <p:spPr>
          <a:xfrm>
            <a:off x="3851920" y="5517232"/>
            <a:ext cx="3672408" cy="555513"/>
          </a:xfrm>
          <a:prstGeom prst="cloudCallout">
            <a:avLst>
              <a:gd name="adj1" fmla="val -61482"/>
              <a:gd name="adj2" fmla="val -1232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こんな自分だったな</a:t>
            </a:r>
            <a:endParaRPr kumimoji="1" lang="ja-JP" altLang="en-US" sz="2000" dirty="0">
              <a:solidFill>
                <a:schemeClr val="tx1"/>
              </a:solidFill>
            </a:endParaRPr>
          </a:p>
        </p:txBody>
      </p:sp>
    </p:spTree>
    <p:extLst>
      <p:ext uri="{BB962C8B-B14F-4D97-AF65-F5344CB8AC3E}">
        <p14:creationId xmlns:p14="http://schemas.microsoft.com/office/powerpoint/2010/main" val="273859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04088"/>
            <a:ext cx="8363272" cy="996720"/>
          </a:xfrm>
        </p:spPr>
        <p:txBody>
          <a:bodyPr>
            <a:normAutofit fontScale="90000"/>
          </a:bodyPr>
          <a:lstStyle/>
          <a:p>
            <a:r>
              <a:rPr kumimoji="1" lang="ja-JP" altLang="en-US" sz="3600" dirty="0" smtClean="0"/>
              <a:t>注意すること・・</a:t>
            </a:r>
            <a:r>
              <a:rPr kumimoji="1" lang="ja-JP" altLang="en-US" sz="3100" dirty="0" smtClean="0"/>
              <a:t>「自分との関わり」の意味を誤解しない</a:t>
            </a:r>
            <a:endParaRPr kumimoji="1" lang="ja-JP" altLang="en-US" sz="3100" dirty="0"/>
          </a:p>
        </p:txBody>
      </p:sp>
      <p:sp>
        <p:nvSpPr>
          <p:cNvPr id="3" name="コンテンツ プレースホルダー 2"/>
          <p:cNvSpPr>
            <a:spLocks noGrp="1"/>
          </p:cNvSpPr>
          <p:nvPr>
            <p:ph idx="1"/>
          </p:nvPr>
        </p:nvSpPr>
        <p:spPr>
          <a:xfrm>
            <a:off x="323528" y="1772816"/>
            <a:ext cx="8640960" cy="4551784"/>
          </a:xfrm>
        </p:spPr>
        <p:txBody>
          <a:bodyPr>
            <a:normAutofit/>
          </a:bodyPr>
          <a:lstStyle/>
          <a:p>
            <a:pPr marL="0" indent="0">
              <a:lnSpc>
                <a:spcPct val="150000"/>
              </a:lnSpc>
              <a:buNone/>
            </a:pPr>
            <a:r>
              <a:rPr kumimoji="1" lang="ja-JP" altLang="en-US" sz="2800" dirty="0" smtClean="0"/>
              <a:t>「自己を見つめる」 「自分のこととして</a:t>
            </a:r>
            <a:r>
              <a:rPr lang="ja-JP" altLang="en-US" sz="2800" dirty="0" smtClean="0"/>
              <a:t>考える」とは、</a:t>
            </a:r>
          </a:p>
          <a:p>
            <a:pPr marL="0" indent="0">
              <a:lnSpc>
                <a:spcPct val="150000"/>
              </a:lnSpc>
              <a:buNone/>
            </a:pPr>
            <a:r>
              <a:rPr kumimoji="1" lang="en-US" altLang="ja-JP" sz="2800" b="1" dirty="0" smtClean="0">
                <a:solidFill>
                  <a:srgbClr val="FF0000"/>
                </a:solidFill>
              </a:rPr>
              <a:t>×</a:t>
            </a:r>
            <a:r>
              <a:rPr kumimoji="1" lang="ja-JP" altLang="en-US" sz="2800" dirty="0" smtClean="0"/>
              <a:t>「〇〇〇とはどういうことかについて</a:t>
            </a:r>
            <a:r>
              <a:rPr kumimoji="1" lang="ja-JP" altLang="en-US" sz="2800" dirty="0" smtClean="0">
                <a:solidFill>
                  <a:srgbClr val="FF0000"/>
                </a:solidFill>
              </a:rPr>
              <a:t>自分の考えをもつ</a:t>
            </a:r>
            <a:r>
              <a:rPr lang="ja-JP" altLang="en-US" sz="2800" dirty="0"/>
              <a:t>」</a:t>
            </a:r>
            <a:endParaRPr kumimoji="1" lang="ja-JP" altLang="en-US" sz="2800" dirty="0" smtClean="0"/>
          </a:p>
          <a:p>
            <a:pPr marL="0" indent="0">
              <a:lnSpc>
                <a:spcPct val="150000"/>
              </a:lnSpc>
              <a:buNone/>
            </a:pPr>
            <a:r>
              <a:rPr kumimoji="1" lang="en-US" altLang="ja-JP" sz="2800" b="1" dirty="0" smtClean="0">
                <a:solidFill>
                  <a:srgbClr val="FF0000"/>
                </a:solidFill>
              </a:rPr>
              <a:t>×</a:t>
            </a:r>
            <a:r>
              <a:rPr kumimoji="1" lang="ja-JP" altLang="en-US" sz="2800" dirty="0" smtClean="0"/>
              <a:t>「これから</a:t>
            </a:r>
            <a:r>
              <a:rPr kumimoji="1" lang="ja-JP" altLang="en-US" sz="2800" dirty="0" smtClean="0">
                <a:solidFill>
                  <a:srgbClr val="FF0000"/>
                </a:solidFill>
              </a:rPr>
              <a:t>自分は何をするかを明らかにする</a:t>
            </a:r>
            <a:r>
              <a:rPr kumimoji="1" lang="ja-JP" altLang="en-US" sz="2800" dirty="0" smtClean="0"/>
              <a:t>」</a:t>
            </a:r>
          </a:p>
          <a:p>
            <a:pPr marL="0" indent="0">
              <a:lnSpc>
                <a:spcPct val="150000"/>
              </a:lnSpc>
              <a:buNone/>
            </a:pPr>
            <a:r>
              <a:rPr lang="en-US" altLang="ja-JP" sz="2800" b="1" dirty="0" smtClean="0">
                <a:solidFill>
                  <a:srgbClr val="FF0000"/>
                </a:solidFill>
              </a:rPr>
              <a:t>×</a:t>
            </a:r>
            <a:r>
              <a:rPr lang="ja-JP" altLang="en-US" sz="2800" dirty="0" smtClean="0"/>
              <a:t>「その場面で</a:t>
            </a:r>
            <a:r>
              <a:rPr lang="ja-JP" altLang="en-US" sz="2800" dirty="0" smtClean="0">
                <a:solidFill>
                  <a:srgbClr val="FF0000"/>
                </a:solidFill>
              </a:rPr>
              <a:t>自分だったらどうするかを述べる</a:t>
            </a:r>
            <a:r>
              <a:rPr lang="ja-JP" altLang="en-US" sz="2800" dirty="0" smtClean="0"/>
              <a:t>」</a:t>
            </a:r>
          </a:p>
          <a:p>
            <a:pPr marL="0" indent="0">
              <a:buNone/>
            </a:pPr>
            <a:r>
              <a:rPr kumimoji="1" lang="ja-JP" altLang="en-US" sz="2800" dirty="0" smtClean="0"/>
              <a:t>　　　　　　　　　　　　　　　　　　　　　　　ことではありません。　　　　　　　　　　　　　　　　　　　　</a:t>
            </a:r>
            <a:endParaRPr kumimoji="1" lang="ja-JP" altLang="en-US" sz="2800" dirty="0"/>
          </a:p>
        </p:txBody>
      </p:sp>
      <p:sp>
        <p:nvSpPr>
          <p:cNvPr id="4" name="角丸四角形 3"/>
          <p:cNvSpPr/>
          <p:nvPr/>
        </p:nvSpPr>
        <p:spPr>
          <a:xfrm>
            <a:off x="683568" y="5517232"/>
            <a:ext cx="770485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これまでの、そして今の自分を知ることを意味している</a:t>
            </a:r>
            <a:endParaRPr kumimoji="1" lang="ja-JP" altLang="en-US" sz="2400" dirty="0">
              <a:solidFill>
                <a:schemeClr val="tx1"/>
              </a:solidFill>
            </a:endParaRPr>
          </a:p>
        </p:txBody>
      </p:sp>
    </p:spTree>
    <p:extLst>
      <p:ext uri="{BB962C8B-B14F-4D97-AF65-F5344CB8AC3E}">
        <p14:creationId xmlns:p14="http://schemas.microsoft.com/office/powerpoint/2010/main" val="294822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smtClean="0"/>
              <a:t>道徳教育推進教師に期待される役割</a:t>
            </a:r>
            <a:endParaRPr kumimoji="1" lang="ja-JP" altLang="en-US" sz="3200" dirty="0"/>
          </a:p>
        </p:txBody>
      </p:sp>
      <p:sp>
        <p:nvSpPr>
          <p:cNvPr id="3" name="コンテンツ プレースホルダ 2"/>
          <p:cNvSpPr>
            <a:spLocks noGrp="1"/>
          </p:cNvSpPr>
          <p:nvPr>
            <p:ph idx="1"/>
          </p:nvPr>
        </p:nvSpPr>
        <p:spPr>
          <a:xfrm>
            <a:off x="457200" y="1700808"/>
            <a:ext cx="8229600" cy="4623792"/>
          </a:xfrm>
        </p:spPr>
        <p:txBody>
          <a:bodyPr/>
          <a:lstStyle/>
          <a:p>
            <a:pPr>
              <a:buNone/>
            </a:pPr>
            <a:r>
              <a:rPr kumimoji="1" lang="ja-JP" altLang="en-US" sz="2800" dirty="0" smtClean="0">
                <a:solidFill>
                  <a:srgbClr val="C00000"/>
                </a:solidFill>
              </a:rPr>
              <a:t>道徳教育を推進するコーディネーター</a:t>
            </a:r>
          </a:p>
          <a:p>
            <a:pPr>
              <a:buNone/>
            </a:pPr>
            <a:endParaRPr kumimoji="1" lang="ja-JP" altLang="en-US" dirty="0"/>
          </a:p>
        </p:txBody>
      </p:sp>
      <p:sp>
        <p:nvSpPr>
          <p:cNvPr id="4" name="角丸四角形 3"/>
          <p:cNvSpPr/>
          <p:nvPr/>
        </p:nvSpPr>
        <p:spPr>
          <a:xfrm>
            <a:off x="395536" y="2348880"/>
            <a:ext cx="8352928" cy="4176464"/>
          </a:xfrm>
          <a:prstGeom prst="round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nSpc>
                <a:spcPts val="3600"/>
              </a:lnSpc>
            </a:pPr>
            <a:r>
              <a:rPr kumimoji="1" lang="ja-JP" altLang="en-US" sz="2400" dirty="0" smtClean="0">
                <a:solidFill>
                  <a:schemeClr val="tx1"/>
                </a:solidFill>
              </a:rPr>
              <a:t>１ 道徳教育の指導計画の作成に関すること</a:t>
            </a:r>
          </a:p>
          <a:p>
            <a:pPr>
              <a:lnSpc>
                <a:spcPts val="3600"/>
              </a:lnSpc>
            </a:pPr>
            <a:r>
              <a:rPr lang="ja-JP" altLang="en-US" sz="2400" dirty="0" smtClean="0">
                <a:solidFill>
                  <a:schemeClr val="tx1"/>
                </a:solidFill>
              </a:rPr>
              <a:t>２ 全教育活動における道徳教育の推進、充実に関すること</a:t>
            </a:r>
          </a:p>
          <a:p>
            <a:pPr>
              <a:lnSpc>
                <a:spcPts val="3600"/>
              </a:lnSpc>
            </a:pPr>
            <a:r>
              <a:rPr lang="ja-JP" altLang="en-US" sz="2400" dirty="0" smtClean="0">
                <a:solidFill>
                  <a:schemeClr val="tx1"/>
                </a:solidFill>
              </a:rPr>
              <a:t>３ 道徳科の充実と指導体制に関すること</a:t>
            </a:r>
          </a:p>
          <a:p>
            <a:pPr>
              <a:lnSpc>
                <a:spcPts val="3600"/>
              </a:lnSpc>
            </a:pPr>
            <a:r>
              <a:rPr lang="ja-JP" altLang="en-US" sz="2400" dirty="0" smtClean="0">
                <a:solidFill>
                  <a:schemeClr val="tx1"/>
                </a:solidFill>
              </a:rPr>
              <a:t>４ 道徳用教材の整備・充実・活用に関すること</a:t>
            </a:r>
          </a:p>
          <a:p>
            <a:pPr>
              <a:lnSpc>
                <a:spcPts val="3600"/>
              </a:lnSpc>
            </a:pPr>
            <a:r>
              <a:rPr lang="ja-JP" altLang="en-US" sz="2400" dirty="0" smtClean="0">
                <a:solidFill>
                  <a:schemeClr val="tx1"/>
                </a:solidFill>
              </a:rPr>
              <a:t>５ 道徳</a:t>
            </a:r>
            <a:r>
              <a:rPr lang="ja-JP" altLang="en-US" sz="2400" dirty="0">
                <a:solidFill>
                  <a:schemeClr val="tx1"/>
                </a:solidFill>
              </a:rPr>
              <a:t>教育</a:t>
            </a:r>
            <a:r>
              <a:rPr lang="ja-JP" altLang="en-US" sz="2400" dirty="0" smtClean="0">
                <a:solidFill>
                  <a:schemeClr val="tx1"/>
                </a:solidFill>
              </a:rPr>
              <a:t>の情報提供や情報交換に関すること</a:t>
            </a:r>
          </a:p>
          <a:p>
            <a:pPr>
              <a:lnSpc>
                <a:spcPts val="3600"/>
              </a:lnSpc>
            </a:pPr>
            <a:r>
              <a:rPr lang="ja-JP" altLang="en-US" sz="2400" dirty="0" smtClean="0">
                <a:solidFill>
                  <a:schemeClr val="tx1"/>
                </a:solidFill>
              </a:rPr>
              <a:t>６ 道徳の</a:t>
            </a:r>
            <a:r>
              <a:rPr lang="ja-JP" altLang="en-US" sz="2400" dirty="0">
                <a:solidFill>
                  <a:schemeClr val="tx1"/>
                </a:solidFill>
              </a:rPr>
              <a:t>授業</a:t>
            </a:r>
            <a:r>
              <a:rPr lang="ja-JP" altLang="en-US" sz="2400" dirty="0" smtClean="0">
                <a:solidFill>
                  <a:schemeClr val="tx1"/>
                </a:solidFill>
              </a:rPr>
              <a:t>公開など家庭や地域社会との連携に関すること</a:t>
            </a:r>
          </a:p>
          <a:p>
            <a:pPr>
              <a:lnSpc>
                <a:spcPts val="3600"/>
              </a:lnSpc>
            </a:pPr>
            <a:r>
              <a:rPr lang="ja-JP" altLang="en-US" sz="2400" dirty="0" smtClean="0">
                <a:solidFill>
                  <a:schemeClr val="tx1"/>
                </a:solidFill>
              </a:rPr>
              <a:t>７ 道徳教育の研修の充実に関すること</a:t>
            </a:r>
          </a:p>
          <a:p>
            <a:pPr>
              <a:lnSpc>
                <a:spcPts val="3600"/>
              </a:lnSpc>
            </a:pPr>
            <a:r>
              <a:rPr lang="ja-JP" altLang="en-US" sz="2400" dirty="0" smtClean="0">
                <a:solidFill>
                  <a:schemeClr val="tx1"/>
                </a:solidFill>
              </a:rPr>
              <a:t>８ 道徳教育における評価に関すること　など</a:t>
            </a:r>
          </a:p>
          <a:p>
            <a:pPr algn="ctr"/>
            <a:endParaRPr kumimoji="1" lang="ja-JP" altLang="en-US" dirty="0"/>
          </a:p>
        </p:txBody>
      </p:sp>
      <p:sp>
        <p:nvSpPr>
          <p:cNvPr id="5" name="正方形/長方形 4"/>
          <p:cNvSpPr/>
          <p:nvPr/>
        </p:nvSpPr>
        <p:spPr>
          <a:xfrm>
            <a:off x="3851920" y="6309320"/>
            <a:ext cx="460851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新たな</a:t>
            </a:r>
            <a:r>
              <a:rPr kumimoji="1" lang="ja-JP" altLang="en-US" sz="2000" dirty="0" smtClean="0">
                <a:solidFill>
                  <a:schemeClr val="tx1"/>
                </a:solidFill>
              </a:rPr>
              <a:t>学習指導要領解説</a:t>
            </a:r>
            <a:r>
              <a:rPr lang="ja-JP" altLang="en-US" sz="2000" dirty="0">
                <a:solidFill>
                  <a:schemeClr val="tx1"/>
                </a:solidFill>
              </a:rPr>
              <a:t> </a:t>
            </a:r>
            <a:r>
              <a:rPr kumimoji="1" lang="ja-JP" altLang="en-US" sz="2000" dirty="0" smtClean="0">
                <a:solidFill>
                  <a:schemeClr val="tx1"/>
                </a:solidFill>
              </a:rPr>
              <a:t>総則編</a:t>
            </a:r>
            <a:endParaRPr kumimoji="1" lang="ja-JP" altLang="en-US" sz="2000" dirty="0">
              <a:solidFill>
                <a:schemeClr val="tx1"/>
              </a:solidFill>
            </a:endParaRPr>
          </a:p>
        </p:txBody>
      </p:sp>
    </p:spTree>
    <p:extLst>
      <p:ext uri="{BB962C8B-B14F-4D97-AF65-F5344CB8AC3E}">
        <p14:creationId xmlns:p14="http://schemas.microsoft.com/office/powerpoint/2010/main" val="1524941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564672"/>
          </a:xfrm>
        </p:spPr>
        <p:txBody>
          <a:bodyPr>
            <a:normAutofit/>
          </a:bodyPr>
          <a:lstStyle/>
          <a:p>
            <a:r>
              <a:rPr kumimoji="1" lang="ja-JP" altLang="en-US" sz="3200" dirty="0" smtClean="0"/>
              <a:t>「特別の教科 道徳編」解説より</a:t>
            </a:r>
            <a:endParaRPr kumimoji="1" lang="ja-JP" altLang="en-US" sz="3200" dirty="0"/>
          </a:p>
        </p:txBody>
      </p:sp>
      <p:sp>
        <p:nvSpPr>
          <p:cNvPr id="3" name="コンテンツ プレースホルダー 2"/>
          <p:cNvSpPr>
            <a:spLocks noGrp="1"/>
          </p:cNvSpPr>
          <p:nvPr>
            <p:ph idx="1"/>
          </p:nvPr>
        </p:nvSpPr>
        <p:spPr>
          <a:xfrm>
            <a:off x="457200" y="1196752"/>
            <a:ext cx="8363272" cy="5127848"/>
          </a:xfrm>
        </p:spPr>
        <p:txBody>
          <a:bodyPr>
            <a:normAutofit/>
          </a:bodyPr>
          <a:lstStyle/>
          <a:p>
            <a:pPr marL="0" indent="0">
              <a:lnSpc>
                <a:spcPct val="150000"/>
              </a:lnSpc>
              <a:buNone/>
            </a:pPr>
            <a:r>
              <a:rPr kumimoji="1" lang="ja-JP" altLang="en-US" sz="2800" dirty="0" smtClean="0">
                <a:solidFill>
                  <a:srgbClr val="C00000"/>
                </a:solidFill>
              </a:rPr>
              <a:t>◆自己（人間として）の生き方についての考えを深める</a:t>
            </a:r>
          </a:p>
          <a:p>
            <a:pPr marL="0" indent="0">
              <a:buNone/>
            </a:pPr>
            <a:r>
              <a:rPr lang="ja-JP" altLang="en-US" dirty="0" smtClean="0"/>
              <a:t>◇</a:t>
            </a:r>
            <a:r>
              <a:rPr lang="ja-JP" altLang="en-US" u="heavy" dirty="0" smtClean="0">
                <a:uFill>
                  <a:solidFill>
                    <a:srgbClr val="FF0000"/>
                  </a:solidFill>
                </a:uFill>
              </a:rPr>
              <a:t>道徳的価値の理解を自分とのかかわりで深めたり、自分</a:t>
            </a:r>
          </a:p>
          <a:p>
            <a:pPr marL="0" indent="0">
              <a:buNone/>
            </a:pPr>
            <a:r>
              <a:rPr lang="ja-JP" altLang="en-US" dirty="0">
                <a:uFill>
                  <a:solidFill>
                    <a:srgbClr val="FF0000"/>
                  </a:solidFill>
                </a:uFill>
              </a:rPr>
              <a:t>　</a:t>
            </a:r>
            <a:r>
              <a:rPr lang="ja-JP" altLang="en-US" u="heavy" dirty="0" smtClean="0">
                <a:uFill>
                  <a:solidFill>
                    <a:srgbClr val="FF0000"/>
                  </a:solidFill>
                </a:uFill>
              </a:rPr>
              <a:t>自身の体験やそれに伴う考え方や感じ方などを確かに</a:t>
            </a:r>
          </a:p>
          <a:p>
            <a:pPr marL="0" indent="0">
              <a:buNone/>
            </a:pPr>
            <a:r>
              <a:rPr lang="ja-JP" altLang="en-US" dirty="0" smtClean="0">
                <a:uFill>
                  <a:solidFill>
                    <a:srgbClr val="FF0000"/>
                  </a:solidFill>
                </a:uFill>
              </a:rPr>
              <a:t>　</a:t>
            </a:r>
            <a:r>
              <a:rPr lang="ja-JP" altLang="en-US" u="heavy" dirty="0" smtClean="0">
                <a:uFill>
                  <a:solidFill>
                    <a:srgbClr val="FF0000"/>
                  </a:solidFill>
                </a:uFill>
              </a:rPr>
              <a:t>想起したりすることができるようにする。</a:t>
            </a:r>
            <a:r>
              <a:rPr lang="ja-JP" altLang="en-US" dirty="0" smtClean="0"/>
              <a:t>（手段・過程）</a:t>
            </a:r>
          </a:p>
          <a:p>
            <a:pPr marL="0" indent="0">
              <a:buNone/>
            </a:pPr>
            <a:endParaRPr lang="ja-JP" altLang="en-US" dirty="0" smtClean="0"/>
          </a:p>
          <a:p>
            <a:pPr marL="0" indent="0">
              <a:buNone/>
            </a:pPr>
            <a:r>
              <a:rPr lang="ja-JP" altLang="en-US" dirty="0" smtClean="0"/>
              <a:t>◎</a:t>
            </a:r>
            <a:r>
              <a:rPr lang="ja-JP" altLang="en-US" dirty="0" smtClean="0">
                <a:uFill>
                  <a:solidFill>
                    <a:srgbClr val="FF0000"/>
                  </a:solidFill>
                </a:uFill>
              </a:rPr>
              <a:t>伸ばしたい自己を深く見つめ</a:t>
            </a:r>
            <a:r>
              <a:rPr lang="ja-JP" altLang="en-US" dirty="0" smtClean="0"/>
              <a:t>、</a:t>
            </a:r>
            <a:r>
              <a:rPr lang="ja-JP" altLang="en-US" dirty="0" smtClean="0">
                <a:uFill>
                  <a:solidFill>
                    <a:srgbClr val="FF0000"/>
                  </a:solidFill>
                </a:uFill>
              </a:rPr>
              <a:t>これからの生き方の課題を</a:t>
            </a:r>
          </a:p>
          <a:p>
            <a:pPr marL="0" indent="0">
              <a:buNone/>
            </a:pPr>
            <a:r>
              <a:rPr lang="ja-JP" altLang="en-US" dirty="0" smtClean="0">
                <a:uFill>
                  <a:solidFill>
                    <a:srgbClr val="FF0000"/>
                  </a:solidFill>
                </a:uFill>
              </a:rPr>
              <a:t>　考え</a:t>
            </a:r>
            <a:r>
              <a:rPr lang="ja-JP" altLang="en-US" dirty="0" smtClean="0"/>
              <a:t>、それを</a:t>
            </a:r>
            <a:r>
              <a:rPr lang="ja-JP" altLang="en-US" dirty="0" smtClean="0">
                <a:uFill>
                  <a:solidFill>
                    <a:srgbClr val="FF0000"/>
                  </a:solidFill>
                </a:uFill>
              </a:rPr>
              <a:t>生き方として実現していこうとする思いや</a:t>
            </a:r>
          </a:p>
          <a:p>
            <a:pPr marL="0" indent="0">
              <a:buNone/>
            </a:pPr>
            <a:r>
              <a:rPr lang="ja-JP" altLang="en-US" dirty="0" smtClean="0">
                <a:uFill>
                  <a:solidFill>
                    <a:srgbClr val="FF0000"/>
                  </a:solidFill>
                </a:uFill>
              </a:rPr>
              <a:t>　願い</a:t>
            </a:r>
            <a:r>
              <a:rPr lang="ja-JP" altLang="en-US" dirty="0" smtClean="0"/>
              <a:t>を深める。</a:t>
            </a:r>
          </a:p>
          <a:p>
            <a:pPr marL="0" indent="0">
              <a:buNone/>
            </a:pPr>
            <a:endParaRPr lang="ja-JP" altLang="en-US" dirty="0" smtClean="0"/>
          </a:p>
        </p:txBody>
      </p:sp>
      <p:sp>
        <p:nvSpPr>
          <p:cNvPr id="4" name="雲形吹き出し 3"/>
          <p:cNvSpPr/>
          <p:nvPr/>
        </p:nvSpPr>
        <p:spPr>
          <a:xfrm>
            <a:off x="1907704" y="5301208"/>
            <a:ext cx="6984776" cy="1152128"/>
          </a:xfrm>
          <a:prstGeom prst="cloudCallout">
            <a:avLst>
              <a:gd name="adj1" fmla="val -50586"/>
              <a:gd name="adj2" fmla="val 2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600"/>
              </a:lnSpc>
            </a:pPr>
            <a:r>
              <a:rPr kumimoji="1" lang="ja-JP" altLang="en-US" sz="2200" dirty="0" smtClean="0">
                <a:solidFill>
                  <a:schemeClr val="tx1"/>
                </a:solidFill>
              </a:rPr>
              <a:t>〇〇の面をもっと伸ばしていこう。</a:t>
            </a:r>
          </a:p>
          <a:p>
            <a:pPr algn="ctr">
              <a:lnSpc>
                <a:spcPts val="2600"/>
              </a:lnSpc>
            </a:pPr>
            <a:r>
              <a:rPr kumimoji="1" lang="ja-JP" altLang="en-US" sz="2200" dirty="0" smtClean="0">
                <a:solidFill>
                  <a:schemeClr val="tx1"/>
                </a:solidFill>
              </a:rPr>
              <a:t>〇〇に向けてもっと努力してみよう。</a:t>
            </a:r>
          </a:p>
          <a:p>
            <a:pPr algn="ctr"/>
            <a:endParaRPr kumimoji="1" lang="ja-JP" altLang="en-US" sz="2400" dirty="0">
              <a:solidFill>
                <a:schemeClr val="tx1"/>
              </a:solidFill>
            </a:endParaRPr>
          </a:p>
        </p:txBody>
      </p:sp>
      <p:pic>
        <p:nvPicPr>
          <p:cNvPr id="5" name="Picture 2" descr="C:\Users\吉本恒幸\AppData\Local\Microsoft\Windows\Temporary Internet Files\Content.IE5\YIAPA8XE\MC900232133[1].wmf"/>
          <p:cNvPicPr>
            <a:picLocks noChangeAspect="1" noChangeArrowheads="1"/>
          </p:cNvPicPr>
          <p:nvPr/>
        </p:nvPicPr>
        <p:blipFill>
          <a:blip r:embed="rId2" cstate="print"/>
          <a:srcRect/>
          <a:stretch>
            <a:fillRect/>
          </a:stretch>
        </p:blipFill>
        <p:spPr bwMode="auto">
          <a:xfrm>
            <a:off x="971600" y="5661248"/>
            <a:ext cx="885469" cy="908720"/>
          </a:xfrm>
          <a:prstGeom prst="rect">
            <a:avLst/>
          </a:prstGeom>
          <a:noFill/>
        </p:spPr>
      </p:pic>
      <p:sp>
        <p:nvSpPr>
          <p:cNvPr id="7" name="下矢印 6"/>
          <p:cNvSpPr/>
          <p:nvPr/>
        </p:nvSpPr>
        <p:spPr>
          <a:xfrm>
            <a:off x="4355976" y="335699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雲形吹き出し 7"/>
          <p:cNvSpPr/>
          <p:nvPr/>
        </p:nvSpPr>
        <p:spPr>
          <a:xfrm>
            <a:off x="3203848" y="4941168"/>
            <a:ext cx="4896544" cy="555513"/>
          </a:xfrm>
          <a:prstGeom prst="cloudCallout">
            <a:avLst>
              <a:gd name="adj1" fmla="val -47712"/>
              <a:gd name="adj2" fmla="val 3756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〇〇のような人になりたいな。</a:t>
            </a:r>
            <a:endParaRPr kumimoji="1" lang="ja-JP" altLang="en-US" sz="2000" dirty="0">
              <a:solidFill>
                <a:schemeClr val="tx1"/>
              </a:solidFill>
            </a:endParaRPr>
          </a:p>
        </p:txBody>
      </p:sp>
    </p:spTree>
    <p:extLst>
      <p:ext uri="{BB962C8B-B14F-4D97-AF65-F5344CB8AC3E}">
        <p14:creationId xmlns:p14="http://schemas.microsoft.com/office/powerpoint/2010/main" val="113765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568952" cy="994122"/>
          </a:xfrm>
        </p:spPr>
        <p:txBody>
          <a:bodyPr>
            <a:normAutofit/>
          </a:bodyPr>
          <a:lstStyle/>
          <a:p>
            <a:r>
              <a:rPr lang="ja-JP" altLang="en-US" sz="3200" dirty="0" smtClean="0"/>
              <a:t> </a:t>
            </a:r>
            <a:r>
              <a:rPr kumimoji="1" lang="ja-JP" altLang="en-US" sz="3200" dirty="0" smtClean="0"/>
              <a:t>道徳性：</a:t>
            </a:r>
            <a:r>
              <a:rPr lang="ja-JP" altLang="en-US" sz="2800" dirty="0" smtClean="0">
                <a:solidFill>
                  <a:schemeClr val="tx1"/>
                </a:solidFill>
              </a:rPr>
              <a:t>新学習指導要領で示されている様相</a:t>
            </a:r>
            <a:endParaRPr kumimoji="1" lang="ja-JP" altLang="en-US" sz="2800" dirty="0">
              <a:solidFill>
                <a:schemeClr val="tx1"/>
              </a:solidFill>
            </a:endParaRPr>
          </a:p>
        </p:txBody>
      </p:sp>
      <p:sp>
        <p:nvSpPr>
          <p:cNvPr id="4" name="コンテンツ プレースホルダ 2"/>
          <p:cNvSpPr>
            <a:spLocks noGrp="1"/>
          </p:cNvSpPr>
          <p:nvPr>
            <p:ph idx="1"/>
          </p:nvPr>
        </p:nvSpPr>
        <p:spPr>
          <a:xfrm>
            <a:off x="447444" y="1268760"/>
            <a:ext cx="8229600" cy="4680520"/>
          </a:xfrm>
        </p:spPr>
        <p:txBody>
          <a:bodyPr/>
          <a:lstStyle/>
          <a:p>
            <a:pPr>
              <a:buNone/>
            </a:pPr>
            <a:r>
              <a:rPr kumimoji="1" lang="ja-JP" altLang="en-US" dirty="0" smtClean="0"/>
              <a:t>　　</a:t>
            </a:r>
          </a:p>
          <a:p>
            <a:pPr>
              <a:buNone/>
            </a:pPr>
            <a:endParaRPr kumimoji="1" lang="ja-JP" altLang="en-US" dirty="0"/>
          </a:p>
        </p:txBody>
      </p:sp>
      <p:sp>
        <p:nvSpPr>
          <p:cNvPr id="5" name="角丸四角形 4"/>
          <p:cNvSpPr/>
          <p:nvPr/>
        </p:nvSpPr>
        <p:spPr>
          <a:xfrm>
            <a:off x="683568" y="3501008"/>
            <a:ext cx="2448272" cy="7200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lumMod val="85000"/>
                    <a:lumOff val="15000"/>
                  </a:schemeClr>
                </a:solidFill>
              </a:rPr>
              <a:t>道徳的心情</a:t>
            </a:r>
            <a:endParaRPr lang="ja-JP" altLang="en-US" sz="2400" dirty="0">
              <a:solidFill>
                <a:schemeClr val="tx1">
                  <a:lumMod val="85000"/>
                  <a:lumOff val="15000"/>
                </a:schemeClr>
              </a:solidFill>
            </a:endParaRPr>
          </a:p>
        </p:txBody>
      </p:sp>
      <p:sp>
        <p:nvSpPr>
          <p:cNvPr id="6" name="線吹き出し 1 (枠付き) 5"/>
          <p:cNvSpPr/>
          <p:nvPr/>
        </p:nvSpPr>
        <p:spPr>
          <a:xfrm>
            <a:off x="3419872" y="3356992"/>
            <a:ext cx="5328592" cy="864096"/>
          </a:xfrm>
          <a:prstGeom prst="borderCallout1">
            <a:avLst>
              <a:gd name="adj1" fmla="val 54196"/>
              <a:gd name="adj2" fmla="val -29"/>
              <a:gd name="adj3" fmla="val 53997"/>
              <a:gd name="adj4" fmla="val -5790"/>
            </a:avLst>
          </a:prstGeom>
          <a:solidFill>
            <a:srgbClr val="B8DB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善を行うことを喜び、悪を憎む感情</a:t>
            </a:r>
          </a:p>
          <a:p>
            <a:pPr algn="ctr"/>
            <a:r>
              <a:rPr lang="ja-JP" altLang="en-US" sz="2200" dirty="0" smtClean="0">
                <a:solidFill>
                  <a:prstClr val="black"/>
                </a:solidFill>
              </a:rPr>
              <a:t>よりよい生き方を志向する感情</a:t>
            </a:r>
            <a:endParaRPr lang="ja-JP" altLang="en-US" sz="2200" dirty="0">
              <a:solidFill>
                <a:prstClr val="black"/>
              </a:solidFill>
            </a:endParaRPr>
          </a:p>
        </p:txBody>
      </p:sp>
      <p:sp>
        <p:nvSpPr>
          <p:cNvPr id="7" name="角丸四角形 6"/>
          <p:cNvSpPr/>
          <p:nvPr/>
        </p:nvSpPr>
        <p:spPr>
          <a:xfrm>
            <a:off x="683568" y="1788751"/>
            <a:ext cx="2448272" cy="648072"/>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lumMod val="85000"/>
                    <a:lumOff val="15000"/>
                  </a:schemeClr>
                </a:solidFill>
              </a:rPr>
              <a:t>道徳的判断力</a:t>
            </a:r>
            <a:endParaRPr lang="ja-JP" altLang="en-US" sz="2400" dirty="0">
              <a:solidFill>
                <a:schemeClr val="tx1">
                  <a:lumMod val="85000"/>
                  <a:lumOff val="15000"/>
                </a:schemeClr>
              </a:solidFill>
            </a:endParaRPr>
          </a:p>
        </p:txBody>
      </p:sp>
      <p:sp>
        <p:nvSpPr>
          <p:cNvPr id="8" name="線吹き出し 1 (枠付き) 7"/>
          <p:cNvSpPr/>
          <p:nvPr/>
        </p:nvSpPr>
        <p:spPr>
          <a:xfrm>
            <a:off x="3404173" y="1752747"/>
            <a:ext cx="5328592" cy="720080"/>
          </a:xfrm>
          <a:prstGeom prst="borderCallout1">
            <a:avLst>
              <a:gd name="adj1" fmla="val 51271"/>
              <a:gd name="adj2" fmla="val -381"/>
              <a:gd name="adj3" fmla="val 52104"/>
              <a:gd name="adj4" fmla="val -5687"/>
            </a:avLst>
          </a:prstGeom>
          <a:solidFill>
            <a:srgbClr val="5DFF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それぞれの場面で善悪を判断する能力</a:t>
            </a:r>
          </a:p>
        </p:txBody>
      </p:sp>
      <p:sp>
        <p:nvSpPr>
          <p:cNvPr id="9" name="角丸四角形 8"/>
          <p:cNvSpPr/>
          <p:nvPr/>
        </p:nvSpPr>
        <p:spPr>
          <a:xfrm>
            <a:off x="611560" y="5085184"/>
            <a:ext cx="2448272"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lumMod val="85000"/>
                    <a:lumOff val="15000"/>
                  </a:schemeClr>
                </a:solidFill>
              </a:rPr>
              <a:t>道徳的実践意欲</a:t>
            </a:r>
          </a:p>
          <a:p>
            <a:pPr algn="ctr"/>
            <a:r>
              <a:rPr lang="ja-JP" altLang="en-US" sz="2200" dirty="0" smtClean="0">
                <a:solidFill>
                  <a:schemeClr val="tx1">
                    <a:lumMod val="85000"/>
                    <a:lumOff val="15000"/>
                  </a:schemeClr>
                </a:solidFill>
              </a:rPr>
              <a:t>道徳的態度</a:t>
            </a:r>
            <a:endParaRPr lang="ja-JP" altLang="en-US" sz="2200" dirty="0">
              <a:solidFill>
                <a:schemeClr val="tx1">
                  <a:lumMod val="85000"/>
                  <a:lumOff val="15000"/>
                </a:schemeClr>
              </a:solidFill>
            </a:endParaRPr>
          </a:p>
        </p:txBody>
      </p:sp>
      <p:sp>
        <p:nvSpPr>
          <p:cNvPr id="10" name="線吹き出し 1 (枠付き) 9"/>
          <p:cNvSpPr/>
          <p:nvPr/>
        </p:nvSpPr>
        <p:spPr>
          <a:xfrm>
            <a:off x="3347864" y="5085184"/>
            <a:ext cx="5328592" cy="864096"/>
          </a:xfrm>
          <a:prstGeom prst="borderCallout1">
            <a:avLst>
              <a:gd name="adj1" fmla="val 49722"/>
              <a:gd name="adj2" fmla="val 38"/>
              <a:gd name="adj3" fmla="val 50556"/>
              <a:gd name="adj4" fmla="val -5059"/>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道徳的価値を実現しようとする意志の働き</a:t>
            </a:r>
          </a:p>
          <a:p>
            <a:pPr algn="ctr"/>
            <a:r>
              <a:rPr lang="ja-JP" altLang="en-US" sz="2200" dirty="0" smtClean="0">
                <a:solidFill>
                  <a:prstClr val="black"/>
                </a:solidFill>
              </a:rPr>
              <a:t>道徳的行為への身構え　（心の構え）</a:t>
            </a:r>
          </a:p>
        </p:txBody>
      </p:sp>
      <p:sp>
        <p:nvSpPr>
          <p:cNvPr id="15" name="正方形/長方形 14"/>
          <p:cNvSpPr/>
          <p:nvPr/>
        </p:nvSpPr>
        <p:spPr>
          <a:xfrm>
            <a:off x="179512" y="2060848"/>
            <a:ext cx="360040" cy="36724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内</a:t>
            </a:r>
          </a:p>
          <a:p>
            <a:pPr algn="ctr"/>
            <a:r>
              <a:rPr lang="ja-JP" altLang="en-US" sz="2000" dirty="0" smtClean="0">
                <a:solidFill>
                  <a:prstClr val="black"/>
                </a:solidFill>
              </a:rPr>
              <a:t>面的資質</a:t>
            </a:r>
            <a:endParaRPr lang="ja-JP" altLang="en-US" sz="2000" dirty="0">
              <a:solidFill>
                <a:prstClr val="black"/>
              </a:solidFill>
            </a:endParaRPr>
          </a:p>
        </p:txBody>
      </p:sp>
      <p:sp>
        <p:nvSpPr>
          <p:cNvPr id="12" name="メモ 11"/>
          <p:cNvSpPr/>
          <p:nvPr/>
        </p:nvSpPr>
        <p:spPr>
          <a:xfrm>
            <a:off x="3419872" y="2564904"/>
            <a:ext cx="5328592" cy="504056"/>
          </a:xfrm>
          <a:prstGeom prst="foldedCorner">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ja-JP" altLang="en-US" sz="2000" dirty="0" smtClean="0">
                <a:solidFill>
                  <a:prstClr val="black"/>
                </a:solidFill>
              </a:rPr>
              <a:t>友達と仲よくし助け合うことはよいことだ。</a:t>
            </a:r>
            <a:endParaRPr lang="ja-JP" altLang="en-US" sz="2000" dirty="0">
              <a:solidFill>
                <a:prstClr val="black"/>
              </a:solidFill>
            </a:endParaRPr>
          </a:p>
        </p:txBody>
      </p:sp>
      <p:sp>
        <p:nvSpPr>
          <p:cNvPr id="13" name="メモ 12"/>
          <p:cNvSpPr/>
          <p:nvPr/>
        </p:nvSpPr>
        <p:spPr>
          <a:xfrm>
            <a:off x="3419872" y="4293096"/>
            <a:ext cx="5328592" cy="576064"/>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ja-JP" altLang="en-US" sz="2000" dirty="0" smtClean="0">
                <a:solidFill>
                  <a:prstClr val="black"/>
                </a:solidFill>
              </a:rPr>
              <a:t>友達と仲よくし助け合えるといいな。</a:t>
            </a:r>
            <a:endParaRPr lang="ja-JP" altLang="en-US" dirty="0">
              <a:solidFill>
                <a:prstClr val="black"/>
              </a:solidFill>
            </a:endParaRPr>
          </a:p>
        </p:txBody>
      </p:sp>
      <p:sp>
        <p:nvSpPr>
          <p:cNvPr id="14" name="メモ 13"/>
          <p:cNvSpPr/>
          <p:nvPr/>
        </p:nvSpPr>
        <p:spPr>
          <a:xfrm>
            <a:off x="3347864" y="6021288"/>
            <a:ext cx="5328592" cy="504056"/>
          </a:xfrm>
          <a:prstGeom prst="foldedCorner">
            <a:avLst/>
          </a:prstGeom>
          <a:solidFill>
            <a:srgbClr val="FFE89F"/>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ja-JP" altLang="en-US" sz="2000" dirty="0" smtClean="0">
                <a:solidFill>
                  <a:prstClr val="black"/>
                </a:solidFill>
              </a:rPr>
              <a:t>いつでも友達と仲よくし助け合っていこう。</a:t>
            </a:r>
            <a:endParaRPr lang="ja-JP" altLang="en-US" sz="2000" dirty="0">
              <a:solidFill>
                <a:prstClr val="black"/>
              </a:solidFill>
            </a:endParaRPr>
          </a:p>
        </p:txBody>
      </p:sp>
      <p:sp>
        <p:nvSpPr>
          <p:cNvPr id="3" name="角丸四角形吹き出し 2"/>
          <p:cNvSpPr/>
          <p:nvPr/>
        </p:nvSpPr>
        <p:spPr>
          <a:xfrm>
            <a:off x="179512" y="6105839"/>
            <a:ext cx="2952328" cy="504056"/>
          </a:xfrm>
          <a:prstGeom prst="wedgeRoundRectCallout">
            <a:avLst>
              <a:gd name="adj1" fmla="val -13474"/>
              <a:gd name="adj2" fmla="val -9787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直接的な行為行動ではない</a:t>
            </a:r>
            <a:endParaRPr kumimoji="1" lang="ja-JP" altLang="en-US" dirty="0">
              <a:solidFill>
                <a:schemeClr val="tx1"/>
              </a:solidFill>
            </a:endParaRPr>
          </a:p>
        </p:txBody>
      </p:sp>
      <p:sp>
        <p:nvSpPr>
          <p:cNvPr id="11" name="テキスト ボックス 10"/>
          <p:cNvSpPr txBox="1"/>
          <p:nvPr/>
        </p:nvSpPr>
        <p:spPr>
          <a:xfrm>
            <a:off x="899592" y="1268760"/>
            <a:ext cx="7056784" cy="400110"/>
          </a:xfrm>
          <a:prstGeom prst="rect">
            <a:avLst/>
          </a:prstGeom>
          <a:noFill/>
        </p:spPr>
        <p:txBody>
          <a:bodyPr wrap="square" rtlCol="0">
            <a:spAutoFit/>
          </a:bodyPr>
          <a:lstStyle/>
          <a:p>
            <a:r>
              <a:rPr kumimoji="1" lang="ja-JP" altLang="en-US" sz="2000" dirty="0" smtClean="0"/>
              <a:t>Ｂ 友情 信頼 ： 第１学年・第２学年　「友達と仲よくし助け合うこと」</a:t>
            </a:r>
            <a:endParaRPr kumimoji="1" lang="ja-JP" altLang="en-US" sz="2000" dirty="0"/>
          </a:p>
        </p:txBody>
      </p:sp>
    </p:spTree>
    <p:extLst>
      <p:ext uri="{BB962C8B-B14F-4D97-AF65-F5344CB8AC3E}">
        <p14:creationId xmlns:p14="http://schemas.microsoft.com/office/powerpoint/2010/main" val="27435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704088"/>
            <a:ext cx="8003232" cy="636680"/>
          </a:xfrm>
        </p:spPr>
        <p:txBody>
          <a:bodyPr>
            <a:normAutofit/>
          </a:bodyPr>
          <a:lstStyle/>
          <a:p>
            <a:r>
              <a:rPr kumimoji="1" lang="ja-JP" altLang="en-US" sz="3600" dirty="0" smtClean="0"/>
              <a:t>道徳性の性質</a:t>
            </a:r>
            <a:endParaRPr kumimoji="1" lang="ja-JP" altLang="en-US" sz="3600" dirty="0"/>
          </a:p>
        </p:txBody>
      </p:sp>
      <p:sp>
        <p:nvSpPr>
          <p:cNvPr id="3" name="コンテンツ プレースホルダー 2"/>
          <p:cNvSpPr>
            <a:spLocks noGrp="1"/>
          </p:cNvSpPr>
          <p:nvPr>
            <p:ph idx="1"/>
          </p:nvPr>
        </p:nvSpPr>
        <p:spPr>
          <a:xfrm>
            <a:off x="323528" y="1484784"/>
            <a:ext cx="8363272" cy="4839816"/>
          </a:xfrm>
          <a:ln w="28575">
            <a:solidFill>
              <a:schemeClr val="tx1"/>
            </a:solidFill>
          </a:ln>
        </p:spPr>
        <p:txBody>
          <a:bodyPr>
            <a:normAutofit/>
          </a:bodyPr>
          <a:lstStyle/>
          <a:p>
            <a:pPr marL="0" indent="0">
              <a:buNone/>
            </a:pPr>
            <a:r>
              <a:rPr kumimoji="1" lang="ja-JP" altLang="en-US" dirty="0" smtClean="0"/>
              <a:t>人間としてよりよく生きていく力であり、一人一人の児童が</a:t>
            </a:r>
            <a:endParaRPr kumimoji="1" lang="en-US" altLang="ja-JP" dirty="0" smtClean="0"/>
          </a:p>
          <a:p>
            <a:pPr marL="0" indent="0">
              <a:buNone/>
            </a:pPr>
            <a:r>
              <a:rPr kumimoji="1" lang="ja-JP" altLang="en-US" dirty="0" smtClean="0"/>
              <a:t>道徳的価値の自覚及び自己の生き方についての考えを深</a:t>
            </a:r>
            <a:endParaRPr kumimoji="1" lang="en-US" altLang="ja-JP" dirty="0" smtClean="0"/>
          </a:p>
          <a:p>
            <a:pPr marL="0" indent="0">
              <a:buNone/>
            </a:pPr>
            <a:r>
              <a:rPr kumimoji="1" lang="ja-JP" altLang="en-US" dirty="0" smtClean="0"/>
              <a:t>め、今後出会うであろう様々な場面、状況においても、道徳</a:t>
            </a:r>
            <a:endParaRPr kumimoji="1" lang="en-US" altLang="ja-JP" dirty="0" smtClean="0"/>
          </a:p>
          <a:p>
            <a:pPr marL="0" indent="0">
              <a:buNone/>
            </a:pPr>
            <a:r>
              <a:rPr kumimoji="1" lang="ja-JP" altLang="en-US" dirty="0" smtClean="0"/>
              <a:t>的価値を実現するための適切な行為を主体的に選択し、</a:t>
            </a:r>
            <a:endParaRPr kumimoji="1" lang="en-US" altLang="ja-JP" dirty="0" smtClean="0"/>
          </a:p>
          <a:p>
            <a:pPr marL="0" indent="0">
              <a:buNone/>
            </a:pPr>
            <a:r>
              <a:rPr kumimoji="1" lang="ja-JP" altLang="en-US" dirty="0" smtClean="0"/>
              <a:t>実践することができるような</a:t>
            </a:r>
            <a:r>
              <a:rPr kumimoji="1" lang="ja-JP" altLang="en-US" dirty="0" smtClean="0">
                <a:solidFill>
                  <a:srgbClr val="FF0000"/>
                </a:solidFill>
              </a:rPr>
              <a:t>内面的資質</a:t>
            </a:r>
            <a:r>
              <a:rPr kumimoji="1" lang="ja-JP" altLang="en-US" dirty="0" smtClean="0"/>
              <a:t>を意味している。</a:t>
            </a:r>
          </a:p>
          <a:p>
            <a:pPr marL="0" indent="0">
              <a:buNone/>
            </a:pPr>
            <a:endParaRPr lang="ja-JP" altLang="en-US" dirty="0" smtClean="0"/>
          </a:p>
          <a:p>
            <a:pPr marL="0" indent="0">
              <a:buNone/>
            </a:pPr>
            <a:r>
              <a:rPr lang="ja-JP" altLang="en-US" dirty="0" smtClean="0">
                <a:solidFill>
                  <a:srgbClr val="FF0000"/>
                </a:solidFill>
              </a:rPr>
              <a:t>道徳性は、徐々に、しかも、着実に養われることによって、</a:t>
            </a:r>
            <a:br>
              <a:rPr lang="ja-JP" altLang="en-US" dirty="0" smtClean="0">
                <a:solidFill>
                  <a:srgbClr val="FF0000"/>
                </a:solidFill>
              </a:rPr>
            </a:br>
            <a:r>
              <a:rPr lang="ja-JP" altLang="en-US" dirty="0" smtClean="0">
                <a:solidFill>
                  <a:srgbClr val="FF0000"/>
                </a:solidFill>
              </a:rPr>
              <a:t>潜在的に、持続的な作用を行為や人格に及ぼすものである。</a:t>
            </a:r>
            <a:endParaRPr kumimoji="1" lang="ja-JP" altLang="en-US" dirty="0">
              <a:solidFill>
                <a:srgbClr val="FF0000"/>
              </a:solidFill>
            </a:endParaRPr>
          </a:p>
        </p:txBody>
      </p:sp>
      <p:sp>
        <p:nvSpPr>
          <p:cNvPr id="4" name="正方形/長方形 3"/>
          <p:cNvSpPr/>
          <p:nvPr/>
        </p:nvSpPr>
        <p:spPr>
          <a:xfrm>
            <a:off x="7164288" y="5857978"/>
            <a:ext cx="1008112"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解説</a:t>
            </a:r>
            <a:endParaRPr kumimoji="1" lang="ja-JP" altLang="en-US" dirty="0">
              <a:solidFill>
                <a:schemeClr val="tx1"/>
              </a:solidFill>
            </a:endParaRPr>
          </a:p>
        </p:txBody>
      </p:sp>
      <p:sp>
        <p:nvSpPr>
          <p:cNvPr id="5" name="正方形/長方形 4"/>
          <p:cNvSpPr/>
          <p:nvPr/>
        </p:nvSpPr>
        <p:spPr>
          <a:xfrm>
            <a:off x="1475656" y="5517232"/>
            <a:ext cx="4464496"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道徳性は具体的な行為や行動ではない</a:t>
            </a:r>
            <a:endParaRPr kumimoji="1" lang="ja-JP" altLang="en-US" sz="2000" dirty="0">
              <a:solidFill>
                <a:schemeClr val="tx1"/>
              </a:solidFill>
            </a:endParaRPr>
          </a:p>
        </p:txBody>
      </p:sp>
    </p:spTree>
    <p:extLst>
      <p:ext uri="{BB962C8B-B14F-4D97-AF65-F5344CB8AC3E}">
        <p14:creationId xmlns:p14="http://schemas.microsoft.com/office/powerpoint/2010/main" val="2470715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834" y="678077"/>
            <a:ext cx="8229600" cy="576064"/>
          </a:xfrm>
        </p:spPr>
        <p:txBody>
          <a:bodyPr>
            <a:normAutofit/>
          </a:bodyPr>
          <a:lstStyle/>
          <a:p>
            <a:r>
              <a:rPr lang="ja-JP" altLang="en-US" sz="3200" dirty="0" smtClean="0"/>
              <a:t>出会う</a:t>
            </a:r>
            <a:r>
              <a:rPr kumimoji="1" lang="ja-JP" altLang="en-US" sz="3200" dirty="0" smtClean="0"/>
              <a:t>場面や状況は予測できないからこそ</a:t>
            </a:r>
            <a:endParaRPr kumimoji="1" lang="ja-JP" altLang="en-US" sz="3200" dirty="0"/>
          </a:p>
        </p:txBody>
      </p:sp>
      <p:pic>
        <p:nvPicPr>
          <p:cNvPr id="1026" name="Picture 2" descr="C:\Users\吉本恒幸\Desktop\tue_soft.gif"/>
          <p:cNvPicPr>
            <a:picLocks noGrp="1" noChangeAspect="1" noChangeArrowheads="1"/>
          </p:cNvPicPr>
          <p:nvPr>
            <p:ph idx="1"/>
          </p:nvPr>
        </p:nvPicPr>
        <p:blipFill>
          <a:blip r:embed="rId2" cstate="print"/>
          <a:srcRect/>
          <a:stretch>
            <a:fillRect/>
          </a:stretch>
        </p:blipFill>
        <p:spPr bwMode="auto">
          <a:xfrm>
            <a:off x="6084168" y="1628800"/>
            <a:ext cx="1650436" cy="1815480"/>
          </a:xfrm>
          <a:prstGeom prst="rect">
            <a:avLst/>
          </a:prstGeom>
          <a:noFill/>
        </p:spPr>
      </p:pic>
      <p:pic>
        <p:nvPicPr>
          <p:cNvPr id="1027" name="Picture 3" descr="C:\Users\吉本恒幸\Desktop\shougai-gazou1.gif"/>
          <p:cNvPicPr>
            <a:picLocks noChangeAspect="1" noChangeArrowheads="1"/>
          </p:cNvPicPr>
          <p:nvPr/>
        </p:nvPicPr>
        <p:blipFill>
          <a:blip r:embed="rId3" cstate="print"/>
          <a:srcRect/>
          <a:stretch>
            <a:fillRect/>
          </a:stretch>
        </p:blipFill>
        <p:spPr bwMode="auto">
          <a:xfrm>
            <a:off x="3482109" y="1280567"/>
            <a:ext cx="1150525" cy="1926672"/>
          </a:xfrm>
          <a:prstGeom prst="rect">
            <a:avLst/>
          </a:prstGeom>
          <a:noFill/>
        </p:spPr>
      </p:pic>
      <p:pic>
        <p:nvPicPr>
          <p:cNvPr id="1028" name="Picture 4" descr="C:\Users\吉本恒幸\Desktop\yjimageV6LLRNZF.jpg"/>
          <p:cNvPicPr>
            <a:picLocks noChangeAspect="1" noChangeArrowheads="1"/>
          </p:cNvPicPr>
          <p:nvPr/>
        </p:nvPicPr>
        <p:blipFill>
          <a:blip r:embed="rId4" cstate="print"/>
          <a:srcRect/>
          <a:stretch>
            <a:fillRect/>
          </a:stretch>
        </p:blipFill>
        <p:spPr bwMode="auto">
          <a:xfrm>
            <a:off x="801038" y="1284292"/>
            <a:ext cx="1457248" cy="2081783"/>
          </a:xfrm>
          <a:prstGeom prst="rect">
            <a:avLst/>
          </a:prstGeom>
          <a:noFill/>
        </p:spPr>
      </p:pic>
      <p:pic>
        <p:nvPicPr>
          <p:cNvPr id="1029" name="Picture 5" descr="C:\Users\吉本恒幸\Desktop\friends_boys.png"/>
          <p:cNvPicPr>
            <a:picLocks noChangeAspect="1" noChangeArrowheads="1"/>
          </p:cNvPicPr>
          <p:nvPr/>
        </p:nvPicPr>
        <p:blipFill>
          <a:blip r:embed="rId5" cstate="print"/>
          <a:srcRect/>
          <a:stretch>
            <a:fillRect/>
          </a:stretch>
        </p:blipFill>
        <p:spPr bwMode="auto">
          <a:xfrm>
            <a:off x="6610236" y="4656027"/>
            <a:ext cx="2262497" cy="1468547"/>
          </a:xfrm>
          <a:prstGeom prst="rect">
            <a:avLst/>
          </a:prstGeom>
          <a:noFill/>
        </p:spPr>
      </p:pic>
      <p:sp>
        <p:nvSpPr>
          <p:cNvPr id="8" name="角丸四角形 7"/>
          <p:cNvSpPr/>
          <p:nvPr/>
        </p:nvSpPr>
        <p:spPr>
          <a:xfrm>
            <a:off x="801038" y="5229200"/>
            <a:ext cx="3554938" cy="1368152"/>
          </a:xfrm>
          <a:prstGeom prst="round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親切はよいことだ</a:t>
            </a:r>
          </a:p>
          <a:p>
            <a:pPr algn="ctr"/>
            <a:r>
              <a:rPr lang="ja-JP" altLang="en-US" sz="2000" dirty="0" smtClean="0">
                <a:solidFill>
                  <a:prstClr val="black"/>
                </a:solidFill>
              </a:rPr>
              <a:t>親切にできるといいな</a:t>
            </a:r>
          </a:p>
          <a:p>
            <a:pPr algn="ctr"/>
            <a:r>
              <a:rPr lang="ja-JP" altLang="en-US" sz="2000" dirty="0" smtClean="0">
                <a:solidFill>
                  <a:prstClr val="black"/>
                </a:solidFill>
              </a:rPr>
              <a:t>誰に対しても親切にしていこう</a:t>
            </a:r>
            <a:endParaRPr lang="ja-JP" altLang="en-US" sz="2000" dirty="0">
              <a:solidFill>
                <a:prstClr val="black"/>
              </a:solidFill>
            </a:endParaRPr>
          </a:p>
        </p:txBody>
      </p:sp>
      <p:sp>
        <p:nvSpPr>
          <p:cNvPr id="9" name="右矢印 8"/>
          <p:cNvSpPr/>
          <p:nvPr/>
        </p:nvSpPr>
        <p:spPr>
          <a:xfrm rot="16048587">
            <a:off x="1403648" y="429309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rot="17593324">
            <a:off x="3144453" y="429598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右矢印 10"/>
          <p:cNvSpPr/>
          <p:nvPr/>
        </p:nvSpPr>
        <p:spPr>
          <a:xfrm rot="19424380">
            <a:off x="5062864" y="4377501"/>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rot="21169671">
            <a:off x="5226809" y="533660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323528" y="3566567"/>
            <a:ext cx="2412268" cy="36648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幼い子に○○する</a:t>
            </a:r>
            <a:endParaRPr kumimoji="1" lang="ja-JP" altLang="en-US" dirty="0">
              <a:solidFill>
                <a:schemeClr val="tx1"/>
              </a:solidFill>
            </a:endParaRPr>
          </a:p>
        </p:txBody>
      </p:sp>
      <p:sp>
        <p:nvSpPr>
          <p:cNvPr id="13" name="正方形/長方形 12"/>
          <p:cNvSpPr/>
          <p:nvPr/>
        </p:nvSpPr>
        <p:spPr>
          <a:xfrm>
            <a:off x="2846692" y="3182831"/>
            <a:ext cx="2779045" cy="366489"/>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障害のある人に○○する</a:t>
            </a:r>
            <a:endParaRPr kumimoji="1" lang="ja-JP" altLang="en-US" dirty="0">
              <a:solidFill>
                <a:schemeClr val="tx1"/>
              </a:solidFill>
            </a:endParaRPr>
          </a:p>
        </p:txBody>
      </p:sp>
      <p:sp>
        <p:nvSpPr>
          <p:cNvPr id="14" name="正方形/長方形 13"/>
          <p:cNvSpPr/>
          <p:nvPr/>
        </p:nvSpPr>
        <p:spPr>
          <a:xfrm>
            <a:off x="5809610" y="3707691"/>
            <a:ext cx="2617637" cy="3664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お年寄りに</a:t>
            </a:r>
            <a:r>
              <a:rPr lang="ja-JP" altLang="en-US" dirty="0" smtClean="0">
                <a:solidFill>
                  <a:schemeClr val="tx1"/>
                </a:solidFill>
              </a:rPr>
              <a:t>○○</a:t>
            </a:r>
            <a:r>
              <a:rPr kumimoji="1" lang="ja-JP" altLang="en-US" dirty="0" smtClean="0">
                <a:solidFill>
                  <a:schemeClr val="tx1"/>
                </a:solidFill>
              </a:rPr>
              <a:t>する</a:t>
            </a:r>
            <a:endParaRPr kumimoji="1" lang="ja-JP" altLang="en-US" dirty="0">
              <a:solidFill>
                <a:schemeClr val="tx1"/>
              </a:solidFill>
            </a:endParaRPr>
          </a:p>
        </p:txBody>
      </p:sp>
      <p:sp>
        <p:nvSpPr>
          <p:cNvPr id="15" name="正方形/長方形 14"/>
          <p:cNvSpPr/>
          <p:nvPr/>
        </p:nvSpPr>
        <p:spPr>
          <a:xfrm>
            <a:off x="6644279" y="6230863"/>
            <a:ext cx="1956373" cy="36648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友達に</a:t>
            </a:r>
            <a:r>
              <a:rPr lang="ja-JP" altLang="en-US" dirty="0" smtClean="0">
                <a:solidFill>
                  <a:schemeClr val="tx1"/>
                </a:solidFill>
              </a:rPr>
              <a:t>○</a:t>
            </a:r>
            <a:r>
              <a:rPr lang="ja-JP" altLang="en-US" dirty="0">
                <a:solidFill>
                  <a:schemeClr val="tx1"/>
                </a:solidFill>
              </a:rPr>
              <a:t>○</a:t>
            </a:r>
            <a:r>
              <a:rPr kumimoji="1" lang="ja-JP" altLang="en-US" dirty="0" smtClean="0">
                <a:solidFill>
                  <a:schemeClr val="tx1"/>
                </a:solidFill>
              </a:rPr>
              <a:t>する</a:t>
            </a:r>
            <a:endParaRPr kumimoji="1" lang="ja-JP" altLang="en-US" dirty="0">
              <a:solidFill>
                <a:schemeClr val="tx1"/>
              </a:solidFill>
            </a:endParaRPr>
          </a:p>
        </p:txBody>
      </p:sp>
      <p:sp>
        <p:nvSpPr>
          <p:cNvPr id="4" name="正方形/長方形 3"/>
          <p:cNvSpPr/>
          <p:nvPr/>
        </p:nvSpPr>
        <p:spPr>
          <a:xfrm>
            <a:off x="1607059" y="4899589"/>
            <a:ext cx="2088232"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内面的資質</a:t>
            </a:r>
            <a:endParaRPr kumimoji="1" lang="ja-JP" altLang="en-US" sz="2000" dirty="0">
              <a:solidFill>
                <a:schemeClr val="tx1"/>
              </a:solidFill>
            </a:endParaRPr>
          </a:p>
        </p:txBody>
      </p:sp>
      <p:sp>
        <p:nvSpPr>
          <p:cNvPr id="5" name="テキスト ボックス 4"/>
          <p:cNvSpPr txBox="1"/>
          <p:nvPr/>
        </p:nvSpPr>
        <p:spPr>
          <a:xfrm>
            <a:off x="4573445" y="5674022"/>
            <a:ext cx="1968414" cy="923330"/>
          </a:xfrm>
          <a:prstGeom prst="rect">
            <a:avLst/>
          </a:prstGeom>
          <a:solidFill>
            <a:srgbClr val="FFFF00"/>
          </a:solidFill>
          <a:ln w="28575">
            <a:solidFill>
              <a:schemeClr val="tx1"/>
            </a:solidFill>
          </a:ln>
        </p:spPr>
        <p:txBody>
          <a:bodyPr wrap="square" rtlCol="0">
            <a:spAutoFit/>
          </a:bodyPr>
          <a:lstStyle/>
          <a:p>
            <a:r>
              <a:rPr kumimoji="1" lang="ja-JP" altLang="en-US" dirty="0" smtClean="0"/>
              <a:t>「これからどうしますか」という具体策を問うことは不要</a:t>
            </a:r>
            <a:endParaRPr kumimoji="1" lang="ja-JP" altLang="en-US" dirty="0"/>
          </a:p>
        </p:txBody>
      </p:sp>
    </p:spTree>
    <p:extLst>
      <p:ext uri="{BB962C8B-B14F-4D97-AF65-F5344CB8AC3E}">
        <p14:creationId xmlns:p14="http://schemas.microsoft.com/office/powerpoint/2010/main" val="1388509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96720"/>
          </a:xfrm>
        </p:spPr>
        <p:txBody>
          <a:bodyPr>
            <a:normAutofit/>
          </a:bodyPr>
          <a:lstStyle/>
          <a:p>
            <a:r>
              <a:rPr lang="ja-JP" altLang="en-US" sz="3600" dirty="0" smtClean="0"/>
              <a:t>道徳科の授業が大切にしていくこと</a:t>
            </a:r>
            <a:endParaRPr kumimoji="1" lang="ja-JP" altLang="en-US" sz="3600" dirty="0"/>
          </a:p>
        </p:txBody>
      </p:sp>
      <p:sp>
        <p:nvSpPr>
          <p:cNvPr id="3" name="コンテンツ プレースホルダ 2"/>
          <p:cNvSpPr>
            <a:spLocks noGrp="1"/>
          </p:cNvSpPr>
          <p:nvPr>
            <p:ph idx="1"/>
          </p:nvPr>
        </p:nvSpPr>
        <p:spPr/>
        <p:txBody>
          <a:bodyPr/>
          <a:lstStyle/>
          <a:p>
            <a:pPr marL="0" lvl="0" indent="0">
              <a:spcBef>
                <a:spcPts val="0"/>
              </a:spcBef>
              <a:buClrTx/>
              <a:buSzTx/>
              <a:buNone/>
            </a:pPr>
            <a:endParaRPr lang="ja-JP" altLang="en-US" sz="1800" kern="0" dirty="0" smtClean="0">
              <a:solidFill>
                <a:sysClr val="windowText" lastClr="000000"/>
              </a:solidFill>
            </a:endParaRPr>
          </a:p>
          <a:p>
            <a:pPr>
              <a:buNone/>
            </a:pPr>
            <a:endParaRPr lang="ja-JP" altLang="en-US" dirty="0" smtClean="0"/>
          </a:p>
          <a:p>
            <a:pPr lvl="0">
              <a:buNone/>
            </a:pPr>
            <a:endParaRPr lang="ja-JP" altLang="en-US" dirty="0"/>
          </a:p>
        </p:txBody>
      </p:sp>
      <p:grpSp>
        <p:nvGrpSpPr>
          <p:cNvPr id="4" name="グループ化 3"/>
          <p:cNvGrpSpPr/>
          <p:nvPr/>
        </p:nvGrpSpPr>
        <p:grpSpPr>
          <a:xfrm>
            <a:off x="611561" y="2024844"/>
            <a:ext cx="2088232" cy="1944216"/>
            <a:chOff x="442387" y="0"/>
            <a:chExt cx="2636764" cy="1804096"/>
          </a:xfrm>
          <a:solidFill>
            <a:srgbClr val="66FF66"/>
          </a:solidFill>
          <a:scene3d>
            <a:camera prst="orthographicFront"/>
            <a:lightRig rig="flat" dir="t"/>
          </a:scene3d>
        </p:grpSpPr>
        <p:sp>
          <p:nvSpPr>
            <p:cNvPr id="5" name="円/楕円 4"/>
            <p:cNvSpPr/>
            <p:nvPr/>
          </p:nvSpPr>
          <p:spPr>
            <a:xfrm>
              <a:off x="442387" y="0"/>
              <a:ext cx="2636764" cy="1804096"/>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円/楕円 4"/>
            <p:cNvSpPr/>
            <p:nvPr/>
          </p:nvSpPr>
          <p:spPr>
            <a:xfrm>
              <a:off x="828532" y="264204"/>
              <a:ext cx="1864474" cy="127568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3200" kern="1200" dirty="0" smtClean="0">
                  <a:solidFill>
                    <a:schemeClr val="tx1"/>
                  </a:solidFill>
                </a:rPr>
                <a:t>想像力</a:t>
              </a:r>
              <a:endParaRPr kumimoji="1" lang="ja-JP" altLang="en-US" sz="3200" kern="1200" dirty="0">
                <a:solidFill>
                  <a:schemeClr val="tx1"/>
                </a:solidFill>
              </a:endParaRPr>
            </a:p>
          </p:txBody>
        </p:sp>
      </p:grpSp>
      <p:grpSp>
        <p:nvGrpSpPr>
          <p:cNvPr id="7" name="グループ化 6"/>
          <p:cNvGrpSpPr/>
          <p:nvPr/>
        </p:nvGrpSpPr>
        <p:grpSpPr>
          <a:xfrm>
            <a:off x="611561" y="4509120"/>
            <a:ext cx="2160239" cy="1800200"/>
            <a:chOff x="370388" y="2501951"/>
            <a:chExt cx="2780787" cy="1692117"/>
          </a:xfrm>
          <a:solidFill>
            <a:srgbClr val="FFCCFF"/>
          </a:solidFill>
          <a:scene3d>
            <a:camera prst="orthographicFront"/>
            <a:lightRig rig="flat" dir="t"/>
          </a:scene3d>
        </p:grpSpPr>
        <p:sp>
          <p:nvSpPr>
            <p:cNvPr id="8" name="円/楕円 7"/>
            <p:cNvSpPr/>
            <p:nvPr/>
          </p:nvSpPr>
          <p:spPr>
            <a:xfrm>
              <a:off x="370388" y="2501951"/>
              <a:ext cx="2780787" cy="1692117"/>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円/楕円 4"/>
            <p:cNvSpPr/>
            <p:nvPr/>
          </p:nvSpPr>
          <p:spPr>
            <a:xfrm>
              <a:off x="777625" y="2749756"/>
              <a:ext cx="1966313" cy="119650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3200" kern="1200" dirty="0" smtClean="0">
                  <a:solidFill>
                    <a:schemeClr val="tx1"/>
                  </a:solidFill>
                </a:rPr>
                <a:t>共感力</a:t>
              </a:r>
              <a:endParaRPr kumimoji="1" lang="ja-JP" altLang="en-US" sz="3200" kern="1200" dirty="0">
                <a:solidFill>
                  <a:schemeClr val="tx1"/>
                </a:solidFill>
              </a:endParaRPr>
            </a:p>
          </p:txBody>
        </p:sp>
      </p:grpSp>
      <p:grpSp>
        <p:nvGrpSpPr>
          <p:cNvPr id="10" name="グループ化 9"/>
          <p:cNvGrpSpPr/>
          <p:nvPr/>
        </p:nvGrpSpPr>
        <p:grpSpPr>
          <a:xfrm>
            <a:off x="3707904" y="2996952"/>
            <a:ext cx="2736304" cy="2258962"/>
            <a:chOff x="3826768" y="989792"/>
            <a:chExt cx="3987142" cy="2402978"/>
          </a:xfrm>
          <a:scene3d>
            <a:camera prst="orthographicFront"/>
            <a:lightRig rig="flat" dir="t"/>
          </a:scene3d>
        </p:grpSpPr>
        <p:sp>
          <p:nvSpPr>
            <p:cNvPr id="11" name="円/楕円 10"/>
            <p:cNvSpPr/>
            <p:nvPr/>
          </p:nvSpPr>
          <p:spPr>
            <a:xfrm>
              <a:off x="3826768" y="989792"/>
              <a:ext cx="3987142" cy="2402978"/>
            </a:xfrm>
            <a:prstGeom prst="ellipse">
              <a:avLst/>
            </a:prstGeom>
            <a:solidFill>
              <a:schemeClr val="accent4">
                <a:lumMod val="40000"/>
                <a:lumOff val="6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円/楕円 4"/>
            <p:cNvSpPr/>
            <p:nvPr/>
          </p:nvSpPr>
          <p:spPr>
            <a:xfrm>
              <a:off x="4159030" y="1341700"/>
              <a:ext cx="3571815" cy="16991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kumimoji="1" lang="ja-JP" altLang="en-US" sz="3200" kern="1200" dirty="0" smtClean="0">
                  <a:solidFill>
                    <a:schemeClr val="tx1"/>
                  </a:solidFill>
                </a:rPr>
                <a:t>自己内省力</a:t>
              </a:r>
              <a:endParaRPr kumimoji="1" lang="ja-JP" altLang="en-US" sz="3200" kern="1200" dirty="0">
                <a:solidFill>
                  <a:schemeClr val="tx1"/>
                </a:solidFill>
              </a:endParaRPr>
            </a:p>
          </p:txBody>
        </p:sp>
      </p:grpSp>
      <p:sp>
        <p:nvSpPr>
          <p:cNvPr id="13" name="角丸四角形 12"/>
          <p:cNvSpPr/>
          <p:nvPr/>
        </p:nvSpPr>
        <p:spPr>
          <a:xfrm>
            <a:off x="6804248" y="2708920"/>
            <a:ext cx="1008112" cy="3024336"/>
          </a:xfrm>
          <a:prstGeom prst="roundRect">
            <a:avLst/>
          </a:prstGeom>
          <a:solidFill>
            <a:srgbClr val="FEFEA8"/>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83343" y="2924944"/>
            <a:ext cx="1046440" cy="3168352"/>
          </a:xfrm>
          <a:prstGeom prst="rect">
            <a:avLst/>
          </a:prstGeom>
          <a:noFill/>
        </p:spPr>
        <p:txBody>
          <a:bodyPr vert="eaVert" wrap="square" rtlCol="0">
            <a:spAutoFit/>
          </a:bodyPr>
          <a:lstStyle/>
          <a:p>
            <a:r>
              <a:rPr lang="ja-JP" altLang="en-US" sz="2800" dirty="0" smtClean="0"/>
              <a:t>自己デザイン力</a:t>
            </a:r>
          </a:p>
          <a:p>
            <a:r>
              <a:rPr kumimoji="1" lang="ja-JP" altLang="en-US" sz="2800" dirty="0" smtClean="0"/>
              <a:t>自己管理力</a:t>
            </a:r>
          </a:p>
        </p:txBody>
      </p:sp>
      <p:sp>
        <p:nvSpPr>
          <p:cNvPr id="15" name="角丸四角形 14"/>
          <p:cNvSpPr/>
          <p:nvPr/>
        </p:nvSpPr>
        <p:spPr>
          <a:xfrm>
            <a:off x="8244408" y="2420888"/>
            <a:ext cx="720080" cy="3600400"/>
          </a:xfrm>
          <a:prstGeom prst="round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6" name="テキスト ボックス 15"/>
          <p:cNvSpPr txBox="1"/>
          <p:nvPr/>
        </p:nvSpPr>
        <p:spPr>
          <a:xfrm>
            <a:off x="8215373" y="2780928"/>
            <a:ext cx="677108" cy="2880320"/>
          </a:xfrm>
          <a:prstGeom prst="rect">
            <a:avLst/>
          </a:prstGeom>
          <a:noFill/>
        </p:spPr>
        <p:txBody>
          <a:bodyPr vert="eaVert" wrap="square" rtlCol="0">
            <a:spAutoFit/>
          </a:bodyPr>
          <a:lstStyle/>
          <a:p>
            <a:r>
              <a:rPr kumimoji="1" lang="ja-JP" altLang="en-US" sz="3200" dirty="0" smtClean="0"/>
              <a:t>よりよい生き方</a:t>
            </a:r>
            <a:endParaRPr kumimoji="1" lang="ja-JP" altLang="en-US" sz="3200" dirty="0"/>
          </a:p>
        </p:txBody>
      </p:sp>
      <p:sp>
        <p:nvSpPr>
          <p:cNvPr id="17" name="角丸四角形 16"/>
          <p:cNvSpPr/>
          <p:nvPr/>
        </p:nvSpPr>
        <p:spPr>
          <a:xfrm>
            <a:off x="2915816" y="2996952"/>
            <a:ext cx="432048" cy="2448272"/>
          </a:xfrm>
          <a:prstGeom prst="roundRect">
            <a:avLst/>
          </a:prstGeom>
          <a:solidFill>
            <a:srgbClr val="FFDF7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843808" y="2996952"/>
            <a:ext cx="523220" cy="2736304"/>
          </a:xfrm>
          <a:prstGeom prst="rect">
            <a:avLst/>
          </a:prstGeom>
          <a:noFill/>
        </p:spPr>
        <p:txBody>
          <a:bodyPr vert="eaVert" wrap="square" rtlCol="0">
            <a:spAutoFit/>
          </a:bodyPr>
          <a:lstStyle/>
          <a:p>
            <a:r>
              <a:rPr kumimoji="1" lang="ja-JP" altLang="en-US" sz="2000" dirty="0" smtClean="0"/>
              <a:t>　</a:t>
            </a:r>
            <a:r>
              <a:rPr kumimoji="1" lang="ja-JP" altLang="en-US" sz="2200" dirty="0" smtClean="0"/>
              <a:t>道 徳 的 価 値</a:t>
            </a:r>
            <a:endParaRPr kumimoji="1" lang="ja-JP" altLang="en-US" sz="2200" dirty="0"/>
          </a:p>
        </p:txBody>
      </p:sp>
      <p:sp>
        <p:nvSpPr>
          <p:cNvPr id="19" name="三方向矢印 18"/>
          <p:cNvSpPr/>
          <p:nvPr/>
        </p:nvSpPr>
        <p:spPr>
          <a:xfrm rot="5400000">
            <a:off x="1619672" y="4005064"/>
            <a:ext cx="432048" cy="576064"/>
          </a:xfrm>
          <a:prstGeom prst="leftRightUpArrow">
            <a:avLst>
              <a:gd name="adj1" fmla="val 25000"/>
              <a:gd name="adj2" fmla="val 28848"/>
              <a:gd name="adj3" fmla="val 25000"/>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3419872" y="4149080"/>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6516216" y="407707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7956376" y="4077072"/>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吹き出し 23"/>
          <p:cNvSpPr/>
          <p:nvPr/>
        </p:nvSpPr>
        <p:spPr>
          <a:xfrm>
            <a:off x="4139952" y="5589240"/>
            <a:ext cx="2160240" cy="504056"/>
          </a:xfrm>
          <a:prstGeom prst="wedgeRoundRectCallout">
            <a:avLst>
              <a:gd name="adj1" fmla="val -24740"/>
              <a:gd name="adj2" fmla="val -10551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自己との対話</a:t>
            </a:r>
            <a:endParaRPr kumimoji="1" lang="ja-JP" altLang="en-US" sz="2400" dirty="0">
              <a:solidFill>
                <a:schemeClr val="tx1"/>
              </a:solidFill>
            </a:endParaRPr>
          </a:p>
        </p:txBody>
      </p:sp>
    </p:spTree>
    <p:extLst>
      <p:ext uri="{BB962C8B-B14F-4D97-AF65-F5344CB8AC3E}">
        <p14:creationId xmlns:p14="http://schemas.microsoft.com/office/powerpoint/2010/main" val="229601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980728"/>
            <a:ext cx="8424936" cy="5343872"/>
          </a:xfrm>
        </p:spPr>
        <p:txBody>
          <a:bodyPr>
            <a:normAutofit/>
          </a:bodyPr>
          <a:lstStyle/>
          <a:p>
            <a:pPr>
              <a:buNone/>
            </a:pPr>
            <a:r>
              <a:rPr kumimoji="1" lang="ja-JP" altLang="en-US" sz="2800" dirty="0" smtClean="0"/>
              <a:t>「特別の教科 道徳」（道徳科）は</a:t>
            </a:r>
          </a:p>
          <a:p>
            <a:pPr>
              <a:buNone/>
            </a:pPr>
            <a:r>
              <a:rPr lang="ja-JP" altLang="en-US" sz="2800" dirty="0" smtClean="0">
                <a:solidFill>
                  <a:srgbClr val="FF0000"/>
                </a:solidFill>
              </a:rPr>
              <a:t>道徳的価値を理解し、　</a:t>
            </a:r>
            <a:r>
              <a:rPr lang="ja-JP" altLang="en-US" sz="2800" dirty="0" smtClean="0"/>
              <a:t>（価値理解）</a:t>
            </a:r>
          </a:p>
          <a:p>
            <a:pPr>
              <a:buNone/>
            </a:pPr>
            <a:r>
              <a:rPr lang="ja-JP" altLang="en-US" sz="2800" dirty="0" smtClean="0">
                <a:solidFill>
                  <a:srgbClr val="FF0000"/>
                </a:solidFill>
              </a:rPr>
              <a:t>それを自分のこととして捉えて、</a:t>
            </a:r>
            <a:r>
              <a:rPr lang="ja-JP" altLang="en-US" sz="2800" dirty="0" smtClean="0"/>
              <a:t>（自己理解）</a:t>
            </a:r>
          </a:p>
          <a:p>
            <a:pPr>
              <a:buNone/>
            </a:pPr>
            <a:r>
              <a:rPr lang="ja-JP" altLang="en-US" sz="2800" dirty="0" smtClean="0">
                <a:solidFill>
                  <a:schemeClr val="accent1">
                    <a:lumMod val="75000"/>
                  </a:schemeClr>
                </a:solidFill>
              </a:rPr>
              <a:t>（１）見えない心を育て、きたえる。</a:t>
            </a:r>
            <a:endParaRPr kumimoji="1" lang="ja-JP" altLang="en-US" sz="2800" dirty="0" smtClean="0">
              <a:solidFill>
                <a:schemeClr val="accent1">
                  <a:lumMod val="75000"/>
                </a:schemeClr>
              </a:solidFill>
            </a:endParaRPr>
          </a:p>
          <a:p>
            <a:pPr>
              <a:buNone/>
            </a:pPr>
            <a:r>
              <a:rPr lang="ja-JP" altLang="en-US" sz="2800" dirty="0" smtClean="0">
                <a:solidFill>
                  <a:schemeClr val="accent1">
                    <a:lumMod val="75000"/>
                  </a:schemeClr>
                </a:solidFill>
              </a:rPr>
              <a:t>（２）出会う場面で適切な行為を選ぶことができる力を</a:t>
            </a:r>
            <a:br>
              <a:rPr lang="ja-JP" altLang="en-US" sz="2800" dirty="0" smtClean="0">
                <a:solidFill>
                  <a:schemeClr val="accent1">
                    <a:lumMod val="75000"/>
                  </a:schemeClr>
                </a:solidFill>
              </a:rPr>
            </a:br>
            <a:r>
              <a:rPr lang="ja-JP" altLang="en-US" sz="2800" dirty="0" smtClean="0">
                <a:solidFill>
                  <a:schemeClr val="accent1">
                    <a:lumMod val="75000"/>
                  </a:schemeClr>
                </a:solidFill>
              </a:rPr>
              <a:t>　育てる。</a:t>
            </a:r>
            <a:r>
              <a:rPr kumimoji="1" lang="ja-JP" altLang="en-US" sz="3200" dirty="0" smtClean="0"/>
              <a:t>　</a:t>
            </a:r>
            <a:r>
              <a:rPr kumimoji="1" lang="ja-JP" altLang="en-US" sz="2800" dirty="0" smtClean="0">
                <a:solidFill>
                  <a:schemeClr val="accent1">
                    <a:lumMod val="75000"/>
                  </a:schemeClr>
                </a:solidFill>
              </a:rPr>
              <a:t>　　</a:t>
            </a:r>
          </a:p>
          <a:p>
            <a:pPr>
              <a:buNone/>
            </a:pPr>
            <a:r>
              <a:rPr lang="ja-JP" altLang="en-US" sz="2800" dirty="0"/>
              <a:t>　</a:t>
            </a:r>
            <a:r>
              <a:rPr lang="ja-JP" altLang="en-US" sz="2800" dirty="0" smtClean="0"/>
              <a:t>　 ◆</a:t>
            </a:r>
            <a:r>
              <a:rPr kumimoji="1" lang="ja-JP" altLang="en-US" sz="2800" dirty="0" smtClean="0"/>
              <a:t>体験活動を主たる目的としない。</a:t>
            </a:r>
          </a:p>
          <a:p>
            <a:pPr>
              <a:buNone/>
            </a:pPr>
            <a:r>
              <a:rPr lang="ja-JP" altLang="en-US" sz="2800" dirty="0" smtClean="0"/>
              <a:t>　   ◆直接的な行為や即時的な変容を</a:t>
            </a:r>
            <a:br>
              <a:rPr lang="ja-JP" altLang="en-US" sz="2800" dirty="0" smtClean="0"/>
            </a:br>
            <a:r>
              <a:rPr lang="ja-JP" altLang="en-US" sz="2800" dirty="0" smtClean="0"/>
              <a:t>　　 求めて</a:t>
            </a:r>
            <a:r>
              <a:rPr lang="ja-JP" altLang="en-US" sz="2800" dirty="0"/>
              <a:t>はい</a:t>
            </a:r>
            <a:r>
              <a:rPr lang="ja-JP" altLang="en-US" sz="2800" dirty="0" smtClean="0"/>
              <a:t>ない。</a:t>
            </a:r>
            <a:endParaRPr kumimoji="1" lang="ja-JP" altLang="en-US" sz="2800" dirty="0" smtClean="0"/>
          </a:p>
        </p:txBody>
      </p:sp>
      <p:pic>
        <p:nvPicPr>
          <p:cNvPr id="2050" name="Picture 2" descr="C:\Users\吉本恒幸\AppData\Local\Microsoft\Windows\Temporary Internet Files\Content.IE5\Y37MRKE6\MC900421222[1].wmf"/>
          <p:cNvPicPr>
            <a:picLocks noChangeAspect="1" noChangeArrowheads="1"/>
          </p:cNvPicPr>
          <p:nvPr/>
        </p:nvPicPr>
        <p:blipFill>
          <a:blip r:embed="rId2" cstate="print"/>
          <a:srcRect/>
          <a:stretch>
            <a:fillRect/>
          </a:stretch>
        </p:blipFill>
        <p:spPr bwMode="auto">
          <a:xfrm>
            <a:off x="7236296" y="3717032"/>
            <a:ext cx="814870" cy="1287221"/>
          </a:xfrm>
          <a:prstGeom prst="rect">
            <a:avLst/>
          </a:prstGeom>
          <a:noFill/>
        </p:spPr>
      </p:pic>
      <p:sp>
        <p:nvSpPr>
          <p:cNvPr id="2" name="角丸四角形 1"/>
          <p:cNvSpPr/>
          <p:nvPr/>
        </p:nvSpPr>
        <p:spPr>
          <a:xfrm>
            <a:off x="395536" y="5589240"/>
            <a:ext cx="8352928" cy="576064"/>
          </a:xfrm>
          <a:prstGeom prst="roundRect">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道徳性</a:t>
            </a:r>
            <a:r>
              <a:rPr lang="en-US" altLang="ja-JP" sz="2400" dirty="0" smtClean="0">
                <a:solidFill>
                  <a:srgbClr val="C00000"/>
                </a:solidFill>
              </a:rPr>
              <a:t>【</a:t>
            </a:r>
            <a:r>
              <a:rPr lang="ja-JP" altLang="en-US" sz="2400" dirty="0">
                <a:solidFill>
                  <a:srgbClr val="C00000"/>
                </a:solidFill>
              </a:rPr>
              <a:t>潜在的・持続的な作用をもたらす内面的資質</a:t>
            </a:r>
            <a:r>
              <a:rPr lang="en-US" altLang="ja-JP" sz="2400" dirty="0" smtClean="0">
                <a:solidFill>
                  <a:srgbClr val="C00000"/>
                </a:solidFill>
              </a:rPr>
              <a:t>】</a:t>
            </a:r>
            <a:r>
              <a:rPr kumimoji="1" lang="ja-JP" altLang="en-US" sz="2400" dirty="0" smtClean="0">
                <a:solidFill>
                  <a:schemeClr val="tx1"/>
                </a:solidFill>
              </a:rPr>
              <a:t>を育てる</a:t>
            </a:r>
            <a:endParaRPr kumimoji="1" lang="ja-JP" altLang="en-US" sz="2400" dirty="0">
              <a:solidFill>
                <a:schemeClr val="tx1"/>
              </a:solidFill>
            </a:endParaRPr>
          </a:p>
        </p:txBody>
      </p:sp>
    </p:spTree>
    <p:extLst>
      <p:ext uri="{BB962C8B-B14F-4D97-AF65-F5344CB8AC3E}">
        <p14:creationId xmlns:p14="http://schemas.microsoft.com/office/powerpoint/2010/main" val="2110216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0727" y="620688"/>
            <a:ext cx="8229600" cy="432048"/>
          </a:xfrm>
        </p:spPr>
        <p:txBody>
          <a:bodyPr>
            <a:normAutofit fontScale="90000"/>
          </a:bodyPr>
          <a:lstStyle/>
          <a:p>
            <a:r>
              <a:rPr kumimoji="1" lang="ja-JP" altLang="en-US" sz="3600" dirty="0" smtClean="0"/>
              <a:t>　</a:t>
            </a:r>
            <a:r>
              <a:rPr lang="ja-JP" altLang="en-US" sz="3200" dirty="0"/>
              <a:t>指導</a:t>
            </a:r>
            <a:r>
              <a:rPr lang="ja-JP" altLang="en-US" sz="3200" dirty="0" smtClean="0"/>
              <a:t>過程に沿った子供の意識</a:t>
            </a:r>
            <a:endParaRPr kumimoji="1" lang="ja-JP" altLang="en-US" sz="3200" dirty="0"/>
          </a:p>
        </p:txBody>
      </p:sp>
      <p:sp>
        <p:nvSpPr>
          <p:cNvPr id="4" name="コンテンツ プレースホルダー 3"/>
          <p:cNvSpPr>
            <a:spLocks noGrp="1"/>
          </p:cNvSpPr>
          <p:nvPr>
            <p:ph idx="1"/>
          </p:nvPr>
        </p:nvSpPr>
        <p:spPr>
          <a:xfrm>
            <a:off x="651353" y="1556792"/>
            <a:ext cx="8097111" cy="1224136"/>
          </a:xfrm>
          <a:prstGeom prst="foldedCorner">
            <a:avLst/>
          </a:prstGeom>
          <a:solidFill>
            <a:srgbClr val="D9F5FF"/>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t">
            <a:noAutofit/>
          </a:bodyPr>
          <a:lstStyle/>
          <a:p>
            <a:pPr marL="0" indent="0">
              <a:buNone/>
            </a:pPr>
            <a:r>
              <a:rPr lang="ja-JP" altLang="en-US" sz="2000" dirty="0">
                <a:solidFill>
                  <a:schemeClr val="tx1"/>
                </a:solidFill>
              </a:rPr>
              <a:t>友達が困っていたり悲しんでいたりしたときに、その人の身になって自分にできることを精一杯するという行為は大切なことだ。そうしてあげられることが友達というものなのだ。</a:t>
            </a:r>
          </a:p>
          <a:p>
            <a:pPr marL="0" indent="0">
              <a:buNone/>
            </a:pPr>
            <a:endParaRPr lang="ja-JP" altLang="en-US" sz="2000" dirty="0">
              <a:solidFill>
                <a:schemeClr val="tx1"/>
              </a:solidFill>
            </a:endParaRPr>
          </a:p>
        </p:txBody>
      </p:sp>
      <p:sp>
        <p:nvSpPr>
          <p:cNvPr id="5" name="角丸四角形 4"/>
          <p:cNvSpPr/>
          <p:nvPr/>
        </p:nvSpPr>
        <p:spPr>
          <a:xfrm>
            <a:off x="651353" y="2924944"/>
            <a:ext cx="7986234" cy="1584176"/>
          </a:xfrm>
          <a:prstGeom prst="roundRect">
            <a:avLst/>
          </a:prstGeom>
          <a:solidFill>
            <a:srgbClr val="FFE38B"/>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nSpc>
                <a:spcPct val="150000"/>
              </a:lnSpc>
            </a:pPr>
            <a:r>
              <a:rPr lang="ja-JP" altLang="en-US" sz="2000" dirty="0">
                <a:solidFill>
                  <a:schemeClr val="tx1"/>
                </a:solidFill>
              </a:rPr>
              <a:t>こ</a:t>
            </a:r>
            <a:r>
              <a:rPr kumimoji="1" lang="ja-JP" altLang="en-US" sz="2000" dirty="0" smtClean="0">
                <a:solidFill>
                  <a:schemeClr val="tx1"/>
                </a:solidFill>
              </a:rPr>
              <a:t>のことについて、今までの自分、今の自分はどのようであっただろうか。</a:t>
            </a:r>
          </a:p>
          <a:p>
            <a:r>
              <a:rPr lang="ja-JP" altLang="en-US" sz="2000" dirty="0">
                <a:solidFill>
                  <a:schemeClr val="tx1"/>
                </a:solidFill>
              </a:rPr>
              <a:t>◆本当の友情について理解していたかな。</a:t>
            </a:r>
          </a:p>
          <a:p>
            <a:r>
              <a:rPr lang="ja-JP" altLang="en-US" sz="2000" dirty="0">
                <a:solidFill>
                  <a:schemeClr val="tx1"/>
                </a:solidFill>
              </a:rPr>
              <a:t>◆友達のことを</a:t>
            </a:r>
            <a:r>
              <a:rPr lang="ja-JP" altLang="en-US" sz="2000" dirty="0" smtClean="0">
                <a:solidFill>
                  <a:schemeClr val="tx1"/>
                </a:solidFill>
              </a:rPr>
              <a:t>思ってできることをしてあげて</a:t>
            </a:r>
            <a:r>
              <a:rPr lang="ja-JP" altLang="en-US" sz="2000" dirty="0">
                <a:solidFill>
                  <a:schemeClr val="tx1"/>
                </a:solidFill>
              </a:rPr>
              <a:t>きたかな。</a:t>
            </a:r>
          </a:p>
          <a:p>
            <a:r>
              <a:rPr lang="ja-JP" altLang="en-US" sz="2000" dirty="0">
                <a:solidFill>
                  <a:schemeClr val="tx1"/>
                </a:solidFill>
              </a:rPr>
              <a:t>◆嫌われるのがいやで知らん顔をしてこなかったかな。</a:t>
            </a:r>
          </a:p>
          <a:p>
            <a:pPr>
              <a:lnSpc>
                <a:spcPct val="150000"/>
              </a:lnSpc>
            </a:pPr>
            <a:endParaRPr kumimoji="1" lang="ja-JP" altLang="en-US" sz="2000" dirty="0" smtClean="0">
              <a:solidFill>
                <a:schemeClr val="tx1"/>
              </a:solidFill>
            </a:endParaRPr>
          </a:p>
        </p:txBody>
      </p:sp>
      <p:sp>
        <p:nvSpPr>
          <p:cNvPr id="9" name="角丸四角形 8"/>
          <p:cNvSpPr/>
          <p:nvPr/>
        </p:nvSpPr>
        <p:spPr>
          <a:xfrm>
            <a:off x="722255" y="4653136"/>
            <a:ext cx="2481594" cy="720080"/>
          </a:xfrm>
          <a:prstGeom prst="roundRect">
            <a:avLst/>
          </a:prstGeom>
          <a:solidFill>
            <a:srgbClr val="FDEA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大丈夫。できている。</a:t>
            </a:r>
            <a:endParaRPr kumimoji="1" lang="ja-JP" altLang="en-US" sz="2000" dirty="0">
              <a:solidFill>
                <a:schemeClr val="tx1"/>
              </a:solidFill>
            </a:endParaRPr>
          </a:p>
        </p:txBody>
      </p:sp>
      <p:sp>
        <p:nvSpPr>
          <p:cNvPr id="12" name="角丸四角形吹き出し 11"/>
          <p:cNvSpPr/>
          <p:nvPr/>
        </p:nvSpPr>
        <p:spPr>
          <a:xfrm>
            <a:off x="722255" y="5537250"/>
            <a:ext cx="2913641" cy="648072"/>
          </a:xfrm>
          <a:prstGeom prst="wedgeRoundRectCallout">
            <a:avLst>
              <a:gd name="adj1" fmla="val -18084"/>
              <a:gd name="adj2" fmla="val -59355"/>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これからも</a:t>
            </a:r>
            <a:r>
              <a:rPr lang="ja-JP" altLang="en-US" sz="2000" dirty="0" smtClean="0">
                <a:solidFill>
                  <a:schemeClr val="tx1"/>
                </a:solidFill>
              </a:rPr>
              <a:t>そう</a:t>
            </a:r>
            <a:r>
              <a:rPr lang="ja-JP" altLang="en-US" sz="2000" dirty="0">
                <a:solidFill>
                  <a:schemeClr val="tx1"/>
                </a:solidFill>
              </a:rPr>
              <a:t>して</a:t>
            </a:r>
            <a:r>
              <a:rPr lang="ja-JP" altLang="en-US" sz="2000" dirty="0" smtClean="0">
                <a:solidFill>
                  <a:schemeClr val="tx1"/>
                </a:solidFill>
              </a:rPr>
              <a:t>いこう。</a:t>
            </a:r>
            <a:endParaRPr kumimoji="1" lang="ja-JP" altLang="en-US" sz="2000" dirty="0">
              <a:solidFill>
                <a:schemeClr val="tx1"/>
              </a:solidFill>
            </a:endParaRPr>
          </a:p>
        </p:txBody>
      </p:sp>
      <p:sp>
        <p:nvSpPr>
          <p:cNvPr id="13" name="角丸四角形吹き出し 12"/>
          <p:cNvSpPr/>
          <p:nvPr/>
        </p:nvSpPr>
        <p:spPr>
          <a:xfrm>
            <a:off x="3793399" y="5474645"/>
            <a:ext cx="2938841" cy="710677"/>
          </a:xfrm>
          <a:prstGeom prst="wedgeRoundRectCallout">
            <a:avLst>
              <a:gd name="adj1" fmla="val -21670"/>
              <a:gd name="adj2" fmla="val -65748"/>
              <a:gd name="adj3" fmla="val 16667"/>
            </a:avLst>
          </a:prstGeom>
          <a:solidFill>
            <a:srgbClr val="D7FC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　これからは気を付けよう。</a:t>
            </a:r>
          </a:p>
        </p:txBody>
      </p:sp>
      <p:sp>
        <p:nvSpPr>
          <p:cNvPr id="16" name="テキスト ボックス 15"/>
          <p:cNvSpPr txBox="1"/>
          <p:nvPr/>
        </p:nvSpPr>
        <p:spPr>
          <a:xfrm>
            <a:off x="156549" y="1700808"/>
            <a:ext cx="461665" cy="1080120"/>
          </a:xfrm>
          <a:prstGeom prst="rect">
            <a:avLst/>
          </a:prstGeom>
          <a:solidFill>
            <a:srgbClr val="FFFF00"/>
          </a:solidFill>
        </p:spPr>
        <p:txBody>
          <a:bodyPr vert="eaVert" wrap="square" rtlCol="0">
            <a:spAutoFit/>
          </a:bodyPr>
          <a:lstStyle/>
          <a:p>
            <a:r>
              <a:rPr kumimoji="1" lang="ja-JP" altLang="en-US" dirty="0" smtClean="0"/>
              <a:t>価値理解</a:t>
            </a:r>
            <a:endParaRPr kumimoji="1" lang="ja-JP" altLang="en-US" dirty="0"/>
          </a:p>
        </p:txBody>
      </p:sp>
      <p:sp>
        <p:nvSpPr>
          <p:cNvPr id="17" name="テキスト ボックス 16"/>
          <p:cNvSpPr txBox="1"/>
          <p:nvPr/>
        </p:nvSpPr>
        <p:spPr>
          <a:xfrm>
            <a:off x="156547" y="4379882"/>
            <a:ext cx="461665" cy="1108322"/>
          </a:xfrm>
          <a:prstGeom prst="rect">
            <a:avLst/>
          </a:prstGeom>
          <a:solidFill>
            <a:srgbClr val="FFCCFF"/>
          </a:solidFill>
        </p:spPr>
        <p:txBody>
          <a:bodyPr vert="eaVert" wrap="square" rtlCol="0">
            <a:spAutoFit/>
          </a:bodyPr>
          <a:lstStyle/>
          <a:p>
            <a:r>
              <a:rPr kumimoji="1" lang="ja-JP" altLang="en-US" dirty="0" smtClean="0"/>
              <a:t>自己理解</a:t>
            </a:r>
            <a:endParaRPr kumimoji="1" lang="ja-JP" altLang="en-US" dirty="0"/>
          </a:p>
        </p:txBody>
      </p:sp>
      <p:sp>
        <p:nvSpPr>
          <p:cNvPr id="19" name="テキスト ボックス 18"/>
          <p:cNvSpPr txBox="1"/>
          <p:nvPr/>
        </p:nvSpPr>
        <p:spPr>
          <a:xfrm>
            <a:off x="156549" y="5488203"/>
            <a:ext cx="461665" cy="988640"/>
          </a:xfrm>
          <a:prstGeom prst="rect">
            <a:avLst/>
          </a:prstGeom>
          <a:solidFill>
            <a:srgbClr val="D5F12F"/>
          </a:solidFill>
        </p:spPr>
        <p:txBody>
          <a:bodyPr vert="eaVert" wrap="square" rtlCol="0">
            <a:spAutoFit/>
          </a:bodyPr>
          <a:lstStyle/>
          <a:p>
            <a:r>
              <a:rPr lang="ja-JP" altLang="en-US" dirty="0"/>
              <a:t> </a:t>
            </a:r>
            <a:r>
              <a:rPr kumimoji="1" lang="ja-JP" altLang="en-US" dirty="0" smtClean="0"/>
              <a:t>生き方</a:t>
            </a:r>
          </a:p>
        </p:txBody>
      </p:sp>
      <p:sp>
        <p:nvSpPr>
          <p:cNvPr id="20" name="雲形吹き出し 19"/>
          <p:cNvSpPr/>
          <p:nvPr/>
        </p:nvSpPr>
        <p:spPr>
          <a:xfrm>
            <a:off x="7199784" y="620688"/>
            <a:ext cx="1944216" cy="792088"/>
          </a:xfrm>
          <a:prstGeom prst="cloudCallout">
            <a:avLst>
              <a:gd name="adj1" fmla="val -18425"/>
              <a:gd name="adj2" fmla="val 642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そうだな・・</a:t>
            </a:r>
            <a:endParaRPr kumimoji="1" lang="ja-JP" altLang="en-US" dirty="0">
              <a:solidFill>
                <a:schemeClr val="tx1"/>
              </a:solidFill>
            </a:endParaRPr>
          </a:p>
        </p:txBody>
      </p:sp>
      <p:sp>
        <p:nvSpPr>
          <p:cNvPr id="3" name="角丸四角形 2"/>
          <p:cNvSpPr/>
          <p:nvPr/>
        </p:nvSpPr>
        <p:spPr>
          <a:xfrm>
            <a:off x="3793399" y="4653137"/>
            <a:ext cx="2781556" cy="72008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仕方なくやってきた・・。</a:t>
            </a:r>
            <a:endParaRPr kumimoji="1" lang="ja-JP" altLang="en-US" sz="2000" dirty="0">
              <a:solidFill>
                <a:schemeClr val="tx1"/>
              </a:solidFill>
            </a:endParaRPr>
          </a:p>
        </p:txBody>
      </p:sp>
      <p:sp>
        <p:nvSpPr>
          <p:cNvPr id="10" name="テキスト ボックス 9"/>
          <p:cNvSpPr txBox="1"/>
          <p:nvPr/>
        </p:nvSpPr>
        <p:spPr>
          <a:xfrm>
            <a:off x="124563" y="3007170"/>
            <a:ext cx="461665" cy="1312642"/>
          </a:xfrm>
          <a:prstGeom prst="rect">
            <a:avLst/>
          </a:prstGeom>
          <a:solidFill>
            <a:srgbClr val="FFEDB3"/>
          </a:solidFill>
        </p:spPr>
        <p:txBody>
          <a:bodyPr vert="eaVert" wrap="square" rtlCol="0">
            <a:spAutoFit/>
          </a:bodyPr>
          <a:lstStyle/>
          <a:p>
            <a:r>
              <a:rPr kumimoji="1" lang="ja-JP" altLang="en-US" dirty="0" smtClean="0"/>
              <a:t>　振り返り</a:t>
            </a:r>
            <a:endParaRPr kumimoji="1" lang="ja-JP" altLang="en-US" dirty="0"/>
          </a:p>
        </p:txBody>
      </p:sp>
      <p:sp>
        <p:nvSpPr>
          <p:cNvPr id="14" name="雲形吹き出し 13"/>
          <p:cNvSpPr/>
          <p:nvPr/>
        </p:nvSpPr>
        <p:spPr>
          <a:xfrm>
            <a:off x="7415808" y="3575198"/>
            <a:ext cx="1728192" cy="744614"/>
          </a:xfrm>
          <a:prstGeom prst="cloudCallout">
            <a:avLst>
              <a:gd name="adj1" fmla="val -63150"/>
              <a:gd name="adj2" fmla="val 1288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自己を</a:t>
            </a:r>
          </a:p>
          <a:p>
            <a:pPr algn="ctr"/>
            <a:r>
              <a:rPr kumimoji="1" lang="ja-JP" altLang="en-US" dirty="0" smtClean="0">
                <a:solidFill>
                  <a:schemeClr val="tx1"/>
                </a:solidFill>
              </a:rPr>
              <a:t>見つめる</a:t>
            </a:r>
            <a:endParaRPr kumimoji="1" lang="ja-JP" altLang="en-US" dirty="0">
              <a:solidFill>
                <a:schemeClr val="tx1"/>
              </a:solidFill>
            </a:endParaRPr>
          </a:p>
        </p:txBody>
      </p:sp>
      <p:sp>
        <p:nvSpPr>
          <p:cNvPr id="6" name="角丸四角形 5"/>
          <p:cNvSpPr/>
          <p:nvPr/>
        </p:nvSpPr>
        <p:spPr>
          <a:xfrm>
            <a:off x="6804248" y="4653136"/>
            <a:ext cx="1944216" cy="72008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考えたことさえないな。</a:t>
            </a:r>
            <a:endParaRPr kumimoji="1" lang="ja-JP" altLang="en-US" sz="2000" dirty="0">
              <a:solidFill>
                <a:schemeClr val="tx1"/>
              </a:solidFill>
            </a:endParaRPr>
          </a:p>
        </p:txBody>
      </p:sp>
      <p:sp>
        <p:nvSpPr>
          <p:cNvPr id="7" name="角丸四角形吹き出し 6"/>
          <p:cNvSpPr/>
          <p:nvPr/>
        </p:nvSpPr>
        <p:spPr>
          <a:xfrm>
            <a:off x="6804248" y="5488203"/>
            <a:ext cx="1944216" cy="648072"/>
          </a:xfrm>
          <a:prstGeom prst="wedgeRoundRectCallout">
            <a:avLst>
              <a:gd name="adj1" fmla="val -20833"/>
              <a:gd name="adj2" fmla="val -648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注意していこう</a:t>
            </a:r>
            <a:r>
              <a:rPr kumimoji="1" lang="ja-JP" altLang="en-US" dirty="0" smtClean="0"/>
              <a:t>。</a:t>
            </a:r>
            <a:endParaRPr kumimoji="1" lang="ja-JP" altLang="en-US" dirty="0"/>
          </a:p>
        </p:txBody>
      </p:sp>
      <p:sp>
        <p:nvSpPr>
          <p:cNvPr id="8" name="正方形/長方形 7"/>
          <p:cNvSpPr/>
          <p:nvPr/>
        </p:nvSpPr>
        <p:spPr>
          <a:xfrm>
            <a:off x="1180595" y="1132740"/>
            <a:ext cx="1807229"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Ｂ　友情　信頼</a:t>
            </a:r>
            <a:endParaRPr kumimoji="1" lang="ja-JP" altLang="en-US" dirty="0">
              <a:solidFill>
                <a:schemeClr val="tx1"/>
              </a:solidFill>
            </a:endParaRPr>
          </a:p>
        </p:txBody>
      </p:sp>
      <p:sp>
        <p:nvSpPr>
          <p:cNvPr id="11" name="正方形/長方形 10"/>
          <p:cNvSpPr/>
          <p:nvPr/>
        </p:nvSpPr>
        <p:spPr>
          <a:xfrm>
            <a:off x="883484" y="6226172"/>
            <a:ext cx="7521971" cy="515195"/>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今後、出会うさまざまな場面で友達を大切にする行為を期待する。</a:t>
            </a:r>
            <a:endParaRPr kumimoji="1" lang="ja-JP" altLang="en-US" sz="2000" dirty="0">
              <a:solidFill>
                <a:schemeClr val="tx1"/>
              </a:solidFill>
            </a:endParaRPr>
          </a:p>
        </p:txBody>
      </p:sp>
    </p:spTree>
    <p:extLst>
      <p:ext uri="{BB962C8B-B14F-4D97-AF65-F5344CB8AC3E}">
        <p14:creationId xmlns:p14="http://schemas.microsoft.com/office/powerpoint/2010/main" val="418377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smtClean="0"/>
              <a:t>一般的な学習指導過程 ［小・中 解説より］</a:t>
            </a:r>
            <a:endParaRPr kumimoji="1" lang="ja-JP" altLang="en-US" sz="3200" dirty="0"/>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導入</a:t>
            </a:r>
            <a:endParaRPr lang="ja-JP" altLang="en-US" sz="2400" dirty="0">
              <a:solidFill>
                <a:prstClr val="black"/>
              </a:solidFill>
            </a:endParaRP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終末</a:t>
            </a:r>
            <a:endParaRPr lang="ja-JP" altLang="en-US" sz="2400" dirty="0">
              <a:solidFill>
                <a:prstClr val="black"/>
              </a:solidFill>
            </a:endParaRP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black"/>
                </a:solidFill>
              </a:rPr>
              <a:t>展開</a:t>
            </a:r>
            <a:endParaRPr lang="ja-JP" altLang="en-US" sz="3200" dirty="0">
              <a:solidFill>
                <a:prstClr val="black"/>
              </a:solidFill>
            </a:endParaRP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教材によって道徳的価値の理解を図る</a:t>
            </a:r>
            <a:endParaRPr lang="ja-JP" altLang="en-US" sz="2400" dirty="0">
              <a:solidFill>
                <a:schemeClr val="tx1"/>
              </a:solidFill>
            </a:endParaRP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道徳的価値を自分のこととして捉える</a:t>
            </a:r>
            <a:endParaRPr lang="ja-JP" altLang="en-US" sz="2400" dirty="0">
              <a:solidFill>
                <a:schemeClr val="tx1"/>
              </a:solidFill>
            </a:endParaRP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道徳的価値の意味や大切さを理解する</a:t>
            </a:r>
            <a:endParaRPr lang="ja-JP" altLang="en-US" sz="2400" dirty="0">
              <a:solidFill>
                <a:prstClr val="black"/>
              </a:solidFill>
            </a:endParaRP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これまでの自分の状況を見つめ、課題を培う</a:t>
            </a:r>
            <a:endParaRPr lang="ja-JP" altLang="en-US" sz="2400" dirty="0">
              <a:solidFill>
                <a:prstClr val="black"/>
              </a:solidFill>
            </a:endParaRPr>
          </a:p>
        </p:txBody>
      </p:sp>
      <p:sp>
        <p:nvSpPr>
          <p:cNvPr id="17" name="正方形/長方形 16"/>
          <p:cNvSpPr/>
          <p:nvPr/>
        </p:nvSpPr>
        <p:spPr>
          <a:xfrm>
            <a:off x="6767086"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価値理解</a:t>
            </a:r>
            <a:endParaRPr lang="ja-JP" altLang="en-US" sz="2400" dirty="0">
              <a:solidFill>
                <a:prstClr val="black"/>
              </a:solidFill>
            </a:endParaRPr>
          </a:p>
        </p:txBody>
      </p:sp>
      <p:sp>
        <p:nvSpPr>
          <p:cNvPr id="18" name="正方形/長方形 17"/>
          <p:cNvSpPr/>
          <p:nvPr/>
        </p:nvSpPr>
        <p:spPr>
          <a:xfrm>
            <a:off x="6749663"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自己理解</a:t>
            </a:r>
            <a:endParaRPr lang="ja-JP" altLang="en-US" sz="2400" dirty="0">
              <a:solidFill>
                <a:prstClr val="black"/>
              </a:solidFill>
            </a:endParaRP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自己（</a:t>
            </a:r>
            <a:r>
              <a:rPr lang="ja-JP" altLang="en-US" sz="2000" dirty="0">
                <a:solidFill>
                  <a:prstClr val="black"/>
                </a:solidFill>
              </a:rPr>
              <a:t>人間</a:t>
            </a:r>
            <a:r>
              <a:rPr lang="ja-JP" altLang="en-US" sz="2000" dirty="0" smtClean="0">
                <a:solidFill>
                  <a:prstClr val="black"/>
                </a:solidFill>
              </a:rPr>
              <a:t>）の生き方を考える</a:t>
            </a:r>
            <a:endParaRPr lang="ja-JP" altLang="en-US" sz="2000" dirty="0">
              <a:solidFill>
                <a:prstClr val="black"/>
              </a:solidFill>
            </a:endParaRP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主題に対する興味・関心を高める　　動機付けを図る</a:t>
            </a:r>
            <a:endParaRPr lang="ja-JP" altLang="en-US" sz="2200" dirty="0">
              <a:solidFill>
                <a:schemeClr val="tx1"/>
              </a:solidFill>
            </a:endParaRP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思いや考えをまとめる</a:t>
            </a:r>
            <a:endParaRPr lang="ja-JP" altLang="en-US" sz="2200" dirty="0">
              <a:solidFill>
                <a:schemeClr val="tx1"/>
              </a:solidFill>
            </a:endParaRPr>
          </a:p>
        </p:txBody>
      </p:sp>
      <p:sp>
        <p:nvSpPr>
          <p:cNvPr id="11" name="角丸四角形 10"/>
          <p:cNvSpPr/>
          <p:nvPr/>
        </p:nvSpPr>
        <p:spPr>
          <a:xfrm>
            <a:off x="7577755" y="2573047"/>
            <a:ext cx="1314724" cy="378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他者理解</a:t>
            </a:r>
            <a:endParaRPr kumimoji="1" lang="ja-JP" altLang="en-US" dirty="0">
              <a:solidFill>
                <a:schemeClr val="tx1"/>
              </a:solidFill>
            </a:endParaRPr>
          </a:p>
        </p:txBody>
      </p:sp>
      <p:sp>
        <p:nvSpPr>
          <p:cNvPr id="19" name="角丸四角形 18"/>
          <p:cNvSpPr/>
          <p:nvPr/>
        </p:nvSpPr>
        <p:spPr>
          <a:xfrm>
            <a:off x="7577754" y="2944040"/>
            <a:ext cx="1314725" cy="378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人間理解</a:t>
            </a:r>
            <a:endParaRPr kumimoji="1" lang="ja-JP" altLang="en-US" dirty="0">
              <a:solidFill>
                <a:schemeClr val="tx1"/>
              </a:solidFill>
            </a:endParaRPr>
          </a:p>
        </p:txBody>
      </p:sp>
    </p:spTree>
    <p:extLst>
      <p:ext uri="{BB962C8B-B14F-4D97-AF65-F5344CB8AC3E}">
        <p14:creationId xmlns:p14="http://schemas.microsoft.com/office/powerpoint/2010/main" val="1147600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852704"/>
          </a:xfrm>
        </p:spPr>
        <p:txBody>
          <a:bodyPr/>
          <a:lstStyle/>
          <a:p>
            <a:r>
              <a:rPr kumimoji="1" lang="ja-JP" altLang="en-US" dirty="0" smtClean="0"/>
              <a:t>導入の仕方</a:t>
            </a:r>
            <a:endParaRPr kumimoji="1" lang="ja-JP" altLang="en-US" dirty="0"/>
          </a:p>
        </p:txBody>
      </p:sp>
      <p:sp>
        <p:nvSpPr>
          <p:cNvPr id="3" name="コンテンツ プレースホルダ 2"/>
          <p:cNvSpPr>
            <a:spLocks noGrp="1"/>
          </p:cNvSpPr>
          <p:nvPr>
            <p:ph idx="1"/>
          </p:nvPr>
        </p:nvSpPr>
        <p:spPr>
          <a:xfrm>
            <a:off x="457200" y="1590958"/>
            <a:ext cx="8229600" cy="4733642"/>
          </a:xfrm>
          <a:solidFill>
            <a:schemeClr val="accent3">
              <a:lumMod val="20000"/>
              <a:lumOff val="80000"/>
            </a:schemeClr>
          </a:solidFill>
        </p:spPr>
        <p:txBody>
          <a:bodyPr>
            <a:normAutofit/>
          </a:bodyPr>
          <a:lstStyle/>
          <a:p>
            <a:pPr>
              <a:buNone/>
            </a:pPr>
            <a:r>
              <a:rPr kumimoji="1" lang="ja-JP" altLang="en-US" sz="3200" dirty="0" smtClean="0">
                <a:solidFill>
                  <a:srgbClr val="FF0000"/>
                </a:solidFill>
              </a:rPr>
              <a:t>　◆</a:t>
            </a:r>
            <a:r>
              <a:rPr kumimoji="1" lang="ja-JP" altLang="en-US" sz="2800" dirty="0" smtClean="0">
                <a:solidFill>
                  <a:srgbClr val="FF0000"/>
                </a:solidFill>
              </a:rPr>
              <a:t>ねらいとする道徳的価値に興味をもつ。</a:t>
            </a:r>
          </a:p>
          <a:p>
            <a:pPr>
              <a:buNone/>
            </a:pPr>
            <a:r>
              <a:rPr lang="ja-JP" altLang="en-US" sz="2800" dirty="0" smtClean="0">
                <a:solidFill>
                  <a:srgbClr val="FF0000"/>
                </a:solidFill>
              </a:rPr>
              <a:t>　　　　</a:t>
            </a:r>
            <a:r>
              <a:rPr lang="en-US" altLang="ja-JP" sz="2800" dirty="0" smtClean="0">
                <a:solidFill>
                  <a:srgbClr val="FF0000"/>
                </a:solidFill>
              </a:rPr>
              <a:t>※</a:t>
            </a:r>
            <a:r>
              <a:rPr lang="ja-JP" altLang="en-US" sz="2800" dirty="0" smtClean="0">
                <a:solidFill>
                  <a:srgbClr val="FF0000"/>
                </a:solidFill>
              </a:rPr>
              <a:t>価値への方向付け</a:t>
            </a:r>
            <a:endParaRPr kumimoji="1" lang="ja-JP" altLang="en-US" sz="2800" dirty="0" smtClean="0">
              <a:solidFill>
                <a:srgbClr val="FF0000"/>
              </a:solidFill>
            </a:endParaRPr>
          </a:p>
          <a:p>
            <a:pPr>
              <a:buNone/>
            </a:pPr>
            <a:r>
              <a:rPr lang="ja-JP" altLang="en-US" sz="2800" dirty="0" smtClean="0"/>
              <a:t>　　　～について、話し合いましよう。</a:t>
            </a:r>
          </a:p>
          <a:p>
            <a:pPr>
              <a:lnSpc>
                <a:spcPct val="110000"/>
              </a:lnSpc>
              <a:buNone/>
            </a:pPr>
            <a:r>
              <a:rPr lang="ja-JP" altLang="en-US" sz="2800" dirty="0" smtClean="0">
                <a:solidFill>
                  <a:srgbClr val="0033CC"/>
                </a:solidFill>
              </a:rPr>
              <a:t>　</a:t>
            </a:r>
          </a:p>
          <a:p>
            <a:pPr>
              <a:lnSpc>
                <a:spcPct val="110000"/>
              </a:lnSpc>
              <a:buNone/>
            </a:pPr>
            <a:r>
              <a:rPr lang="ja-JP" altLang="en-US" sz="2800" dirty="0">
                <a:solidFill>
                  <a:srgbClr val="0033CC"/>
                </a:solidFill>
              </a:rPr>
              <a:t>　</a:t>
            </a:r>
            <a:r>
              <a:rPr lang="ja-JP" altLang="en-US" sz="2800" dirty="0" smtClean="0">
                <a:solidFill>
                  <a:srgbClr val="0033CC"/>
                </a:solidFill>
              </a:rPr>
              <a:t>◆教材について関心を高める。</a:t>
            </a:r>
          </a:p>
          <a:p>
            <a:pPr>
              <a:lnSpc>
                <a:spcPct val="110000"/>
              </a:lnSpc>
              <a:buNone/>
            </a:pPr>
            <a:r>
              <a:rPr lang="ja-JP" altLang="en-US" sz="2800" dirty="0" smtClean="0">
                <a:solidFill>
                  <a:srgbClr val="0033CC"/>
                </a:solidFill>
              </a:rPr>
              <a:t>　　　　</a:t>
            </a:r>
            <a:r>
              <a:rPr lang="en-US" altLang="ja-JP" sz="2800" dirty="0" smtClean="0">
                <a:solidFill>
                  <a:srgbClr val="0033CC"/>
                </a:solidFill>
              </a:rPr>
              <a:t>※</a:t>
            </a:r>
            <a:r>
              <a:rPr lang="ja-JP" altLang="en-US" sz="2800" dirty="0" smtClean="0">
                <a:solidFill>
                  <a:srgbClr val="0033CC"/>
                </a:solidFill>
              </a:rPr>
              <a:t>教材への方向付け</a:t>
            </a:r>
            <a:r>
              <a:rPr lang="ja-JP" altLang="en-US" sz="2800" dirty="0" smtClean="0"/>
              <a:t>（道徳科では教材と呼ぶ）</a:t>
            </a:r>
          </a:p>
          <a:p>
            <a:pPr>
              <a:buNone/>
            </a:pPr>
            <a:r>
              <a:rPr kumimoji="1" lang="ja-JP" altLang="en-US" sz="2800" dirty="0" smtClean="0"/>
              <a:t>　　　時代背景の説明、人物紹介、具体物の提示</a:t>
            </a:r>
          </a:p>
          <a:p>
            <a:pPr>
              <a:lnSpc>
                <a:spcPct val="150000"/>
              </a:lnSpc>
              <a:buNone/>
            </a:pPr>
            <a:r>
              <a:rPr kumimoji="1" lang="ja-JP" altLang="en-US" sz="2800" dirty="0" smtClean="0">
                <a:solidFill>
                  <a:srgbClr val="009900"/>
                </a:solidFill>
              </a:rPr>
              <a:t>　</a:t>
            </a:r>
            <a:endParaRPr lang="ja-JP" altLang="en-US" sz="2800" dirty="0"/>
          </a:p>
        </p:txBody>
      </p:sp>
      <p:pic>
        <p:nvPicPr>
          <p:cNvPr id="37892" name="Picture 4" descr="http://msp.c.yimg.jp/image?q=tbn:ANd9GcROewJPfoDjx7KuOk1WfrHnXwfx-KQpeSJbD5XSKYI80fSFcop8pgxULg:http://www.pref.gunma.jp/contents/000128812.gif"/>
          <p:cNvPicPr>
            <a:picLocks noChangeAspect="1" noChangeArrowheads="1"/>
          </p:cNvPicPr>
          <p:nvPr/>
        </p:nvPicPr>
        <p:blipFill>
          <a:blip r:embed="rId2" cstate="print"/>
          <a:srcRect/>
          <a:stretch>
            <a:fillRect/>
          </a:stretch>
        </p:blipFill>
        <p:spPr bwMode="auto">
          <a:xfrm>
            <a:off x="7380312" y="476672"/>
            <a:ext cx="1149474" cy="1114286"/>
          </a:xfrm>
          <a:prstGeom prst="rect">
            <a:avLst/>
          </a:prstGeom>
          <a:noFill/>
        </p:spPr>
      </p:pic>
    </p:spTree>
    <p:extLst>
      <p:ext uri="{BB962C8B-B14F-4D97-AF65-F5344CB8AC3E}">
        <p14:creationId xmlns:p14="http://schemas.microsoft.com/office/powerpoint/2010/main" val="1820739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kumimoji="1" lang="ja-JP" altLang="en-US" sz="3600" dirty="0" smtClean="0"/>
              <a:t>展開</a:t>
            </a:r>
            <a:r>
              <a:rPr kumimoji="1" lang="en-US" altLang="ja-JP" sz="3200" dirty="0" smtClean="0"/>
              <a:t>【</a:t>
            </a:r>
            <a:r>
              <a:rPr kumimoji="1" lang="ja-JP" altLang="en-US" sz="3200" dirty="0" smtClean="0"/>
              <a:t>前段</a:t>
            </a:r>
            <a:r>
              <a:rPr kumimoji="1" lang="en-US" altLang="ja-JP" sz="3200" dirty="0" smtClean="0"/>
              <a:t>】</a:t>
            </a:r>
            <a:endParaRPr kumimoji="1" lang="ja-JP" altLang="en-US" sz="3200" dirty="0"/>
          </a:p>
        </p:txBody>
      </p:sp>
      <p:sp>
        <p:nvSpPr>
          <p:cNvPr id="3" name="コンテンツ プレースホルダ 2"/>
          <p:cNvSpPr>
            <a:spLocks noGrp="1"/>
          </p:cNvSpPr>
          <p:nvPr>
            <p:ph idx="1"/>
          </p:nvPr>
        </p:nvSpPr>
        <p:spPr>
          <a:xfrm>
            <a:off x="179512" y="1268760"/>
            <a:ext cx="8640960" cy="4857403"/>
          </a:xfrm>
          <a:solidFill>
            <a:schemeClr val="accent4">
              <a:lumMod val="20000"/>
              <a:lumOff val="80000"/>
            </a:schemeClr>
          </a:solidFill>
        </p:spPr>
        <p:txBody>
          <a:bodyPr>
            <a:normAutofit/>
          </a:bodyPr>
          <a:lstStyle/>
          <a:p>
            <a:pPr>
              <a:buNone/>
            </a:pPr>
            <a:endParaRPr kumimoji="1" lang="ja-JP" altLang="en-US" dirty="0" smtClean="0"/>
          </a:p>
          <a:p>
            <a:pPr>
              <a:buNone/>
            </a:pPr>
            <a:endParaRPr kumimoji="1" lang="ja-JP" altLang="en-US" dirty="0" smtClean="0"/>
          </a:p>
          <a:p>
            <a:pPr>
              <a:buNone/>
            </a:pPr>
            <a:r>
              <a:rPr kumimoji="1" lang="ja-JP" altLang="en-US" sz="3200" dirty="0" smtClean="0">
                <a:solidFill>
                  <a:srgbClr val="FF0000"/>
                </a:solidFill>
              </a:rPr>
              <a:t>教材「○○」を読み、話し合う。</a:t>
            </a:r>
          </a:p>
          <a:p>
            <a:pPr>
              <a:buNone/>
            </a:pPr>
            <a:r>
              <a:rPr lang="ja-JP" altLang="en-US" sz="2800" dirty="0" smtClean="0"/>
              <a:t>　　◆教材提示　教師が</a:t>
            </a:r>
            <a:r>
              <a:rPr lang="ja-JP" altLang="en-US" sz="2800" dirty="0" smtClean="0">
                <a:solidFill>
                  <a:srgbClr val="C00000"/>
                </a:solidFill>
              </a:rPr>
              <a:t>範読</a:t>
            </a:r>
            <a:r>
              <a:rPr lang="ja-JP" altLang="en-US" sz="2800" dirty="0" smtClean="0"/>
              <a:t>する。</a:t>
            </a:r>
          </a:p>
          <a:p>
            <a:pPr>
              <a:buNone/>
            </a:pPr>
            <a:r>
              <a:rPr lang="ja-JP" altLang="en-US" sz="2800" dirty="0" smtClean="0"/>
              <a:t>　　◆読み終わった教材は机の中にしまう。</a:t>
            </a:r>
          </a:p>
          <a:p>
            <a:pPr>
              <a:buNone/>
            </a:pPr>
            <a:r>
              <a:rPr lang="ja-JP" altLang="en-US" sz="2800" dirty="0" smtClean="0"/>
              <a:t>　　◆範読後は、教師があらすじを説明する。</a:t>
            </a:r>
          </a:p>
          <a:p>
            <a:pPr>
              <a:buNone/>
            </a:pPr>
            <a:r>
              <a:rPr kumimoji="1" lang="ja-JP" altLang="en-US" sz="3200" dirty="0" smtClean="0">
                <a:solidFill>
                  <a:srgbClr val="009900"/>
                </a:solidFill>
              </a:rPr>
              <a:t>　</a:t>
            </a:r>
            <a:r>
              <a:rPr kumimoji="1" lang="en-US" altLang="ja-JP" sz="2800" dirty="0" smtClean="0">
                <a:solidFill>
                  <a:srgbClr val="002060"/>
                </a:solidFill>
              </a:rPr>
              <a:t>※</a:t>
            </a:r>
            <a:r>
              <a:rPr kumimoji="1" lang="ja-JP" altLang="en-US" sz="2800" dirty="0" smtClean="0">
                <a:solidFill>
                  <a:srgbClr val="002060"/>
                </a:solidFill>
              </a:rPr>
              <a:t>一度で全員の児童生徒が教材の世界を理解でき</a:t>
            </a:r>
          </a:p>
          <a:p>
            <a:pPr>
              <a:buNone/>
            </a:pPr>
            <a:r>
              <a:rPr lang="ja-JP" altLang="en-US" sz="2800" dirty="0">
                <a:solidFill>
                  <a:srgbClr val="002060"/>
                </a:solidFill>
              </a:rPr>
              <a:t>　</a:t>
            </a:r>
            <a:r>
              <a:rPr lang="ja-JP" altLang="en-US" sz="2800" dirty="0" smtClean="0">
                <a:solidFill>
                  <a:srgbClr val="002060"/>
                </a:solidFill>
              </a:rPr>
              <a:t>　</a:t>
            </a:r>
            <a:r>
              <a:rPr kumimoji="1" lang="ja-JP" altLang="en-US" sz="2800" dirty="0" smtClean="0">
                <a:solidFill>
                  <a:srgbClr val="002060"/>
                </a:solidFill>
              </a:rPr>
              <a:t>　</a:t>
            </a:r>
            <a:r>
              <a:rPr kumimoji="1" lang="ja-JP" altLang="en-US" sz="2800" dirty="0" err="1" smtClean="0">
                <a:solidFill>
                  <a:srgbClr val="002060"/>
                </a:solidFill>
              </a:rPr>
              <a:t>るように</a:t>
            </a:r>
            <a:r>
              <a:rPr kumimoji="1" lang="ja-JP" altLang="en-US" sz="2800" dirty="0" smtClean="0">
                <a:solidFill>
                  <a:srgbClr val="002060"/>
                </a:solidFill>
              </a:rPr>
              <a:t>することが大切。</a:t>
            </a:r>
            <a:endParaRPr kumimoji="1" lang="ja-JP" altLang="en-US" sz="2800" dirty="0">
              <a:solidFill>
                <a:srgbClr val="002060"/>
              </a:solidFill>
            </a:endParaRPr>
          </a:p>
        </p:txBody>
      </p:sp>
      <p:sp>
        <p:nvSpPr>
          <p:cNvPr id="4" name="正方形/長方形 3"/>
          <p:cNvSpPr/>
          <p:nvPr/>
        </p:nvSpPr>
        <p:spPr>
          <a:xfrm>
            <a:off x="267228" y="1571146"/>
            <a:ext cx="84969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white"/>
                </a:solidFill>
              </a:rPr>
              <a:t>教材を通して道徳的価値の理解に向けて話し合う段階</a:t>
            </a:r>
            <a:endParaRPr lang="ja-JP" altLang="en-US" sz="2800" dirty="0">
              <a:solidFill>
                <a:prstClr val="white"/>
              </a:solidFill>
            </a:endParaRPr>
          </a:p>
        </p:txBody>
      </p:sp>
      <p:pic>
        <p:nvPicPr>
          <p:cNvPr id="31746" name="Picture 2" descr="クリックすると新しいウィンドウで開きます"/>
          <p:cNvPicPr>
            <a:picLocks noChangeAspect="1" noChangeArrowheads="1"/>
          </p:cNvPicPr>
          <p:nvPr/>
        </p:nvPicPr>
        <p:blipFill>
          <a:blip r:embed="rId2" cstate="print"/>
          <a:srcRect/>
          <a:stretch>
            <a:fillRect/>
          </a:stretch>
        </p:blipFill>
        <p:spPr bwMode="auto">
          <a:xfrm>
            <a:off x="6848127" y="188640"/>
            <a:ext cx="1208385" cy="1208385"/>
          </a:xfrm>
          <a:prstGeom prst="rect">
            <a:avLst/>
          </a:prstGeom>
          <a:noFill/>
        </p:spPr>
      </p:pic>
    </p:spTree>
    <p:extLst>
      <p:ext uri="{BB962C8B-B14F-4D97-AF65-F5344CB8AC3E}">
        <p14:creationId xmlns:p14="http://schemas.microsoft.com/office/powerpoint/2010/main" val="326235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96720"/>
          </a:xfrm>
        </p:spPr>
        <p:txBody>
          <a:bodyPr>
            <a:normAutofit/>
          </a:bodyPr>
          <a:lstStyle/>
          <a:p>
            <a:r>
              <a:rPr kumimoji="1" lang="ja-JP" altLang="en-US" sz="3200" dirty="0" smtClean="0"/>
              <a:t>今、直ちに取り組むこと①</a:t>
            </a:r>
            <a:endParaRPr kumimoji="1" lang="ja-JP" altLang="en-US" sz="3200" dirty="0"/>
          </a:p>
        </p:txBody>
      </p:sp>
      <p:sp>
        <p:nvSpPr>
          <p:cNvPr id="3" name="コンテンツ プレースホルダー 2"/>
          <p:cNvSpPr>
            <a:spLocks noGrp="1"/>
          </p:cNvSpPr>
          <p:nvPr>
            <p:ph idx="1"/>
          </p:nvPr>
        </p:nvSpPr>
        <p:spPr>
          <a:xfrm>
            <a:off x="457200" y="1844824"/>
            <a:ext cx="8229600" cy="4680520"/>
          </a:xfrm>
        </p:spPr>
        <p:txBody>
          <a:bodyPr>
            <a:normAutofit lnSpcReduction="10000"/>
          </a:bodyPr>
          <a:lstStyle/>
          <a:p>
            <a:pPr marL="0" indent="0">
              <a:buNone/>
            </a:pPr>
            <a:r>
              <a:rPr kumimoji="1" lang="ja-JP" altLang="en-US" sz="3000" dirty="0" smtClean="0"/>
              <a:t>◆組織づくりと作業計画の策定</a:t>
            </a:r>
          </a:p>
          <a:p>
            <a:pPr marL="0" indent="0">
              <a:buNone/>
            </a:pPr>
            <a:r>
              <a:rPr lang="ja-JP" altLang="en-US" dirty="0" smtClean="0"/>
              <a:t>（１）校内組織をどうするのか。</a:t>
            </a:r>
          </a:p>
          <a:p>
            <a:pPr marL="0" indent="0">
              <a:buNone/>
            </a:pPr>
            <a:r>
              <a:rPr kumimoji="1" lang="ja-JP" altLang="en-US" dirty="0" smtClean="0"/>
              <a:t>　　　各学年単位　低中高学年単位・・実情に合わせて</a:t>
            </a:r>
          </a:p>
          <a:p>
            <a:pPr marL="0" indent="0">
              <a:buNone/>
            </a:pPr>
            <a:r>
              <a:rPr kumimoji="1" lang="ja-JP" altLang="en-US" dirty="0" smtClean="0"/>
              <a:t>　　　　　</a:t>
            </a:r>
            <a:r>
              <a:rPr kumimoji="1" lang="en-US" altLang="ja-JP" dirty="0" smtClean="0"/>
              <a:t>※</a:t>
            </a:r>
            <a:r>
              <a:rPr kumimoji="1" lang="ja-JP" altLang="en-US" dirty="0" smtClean="0"/>
              <a:t>全ての教師を配置すること</a:t>
            </a:r>
          </a:p>
          <a:p>
            <a:pPr marL="0" indent="0">
              <a:buNone/>
            </a:pPr>
            <a:r>
              <a:rPr lang="ja-JP" altLang="en-US" dirty="0" smtClean="0"/>
              <a:t>（２）いつまでに何を決定し、何を行うのか。</a:t>
            </a:r>
          </a:p>
          <a:p>
            <a:pPr marL="0" indent="0">
              <a:buNone/>
            </a:pPr>
            <a:r>
              <a:rPr kumimoji="1" lang="ja-JP" altLang="en-US" dirty="0" smtClean="0"/>
              <a:t>　　　各学期の中では何をするのか。</a:t>
            </a:r>
          </a:p>
          <a:p>
            <a:pPr marL="0" indent="0">
              <a:buNone/>
            </a:pPr>
            <a:r>
              <a:rPr lang="ja-JP" altLang="en-US" dirty="0" smtClean="0"/>
              <a:t>　　　長期</a:t>
            </a:r>
            <a:r>
              <a:rPr lang="ja-JP" altLang="en-US" dirty="0"/>
              <a:t>休業</a:t>
            </a:r>
            <a:r>
              <a:rPr lang="ja-JP" altLang="en-US" dirty="0" smtClean="0"/>
              <a:t>日中では何をするのか。</a:t>
            </a:r>
          </a:p>
          <a:p>
            <a:pPr marL="0" indent="0">
              <a:buNone/>
            </a:pPr>
            <a:r>
              <a:rPr kumimoji="1" lang="ja-JP" altLang="en-US" dirty="0" smtClean="0">
                <a:solidFill>
                  <a:srgbClr val="C00000"/>
                </a:solidFill>
              </a:rPr>
              <a:t>管理職、幹部教員、関係教員等と協議し、次年度の学校の教育</a:t>
            </a:r>
            <a:r>
              <a:rPr kumimoji="1" lang="ja-JP" altLang="en-US" dirty="0">
                <a:solidFill>
                  <a:srgbClr val="C00000"/>
                </a:solidFill>
              </a:rPr>
              <a:t>計画</a:t>
            </a:r>
            <a:r>
              <a:rPr kumimoji="1" lang="ja-JP" altLang="en-US" dirty="0" smtClean="0">
                <a:solidFill>
                  <a:srgbClr val="C00000"/>
                </a:solidFill>
              </a:rPr>
              <a:t>に</a:t>
            </a:r>
            <a:r>
              <a:rPr lang="ja-JP" altLang="en-US" dirty="0" smtClean="0">
                <a:solidFill>
                  <a:srgbClr val="C00000"/>
                </a:solidFill>
              </a:rPr>
              <a:t>作業工程</a:t>
            </a:r>
            <a:r>
              <a:rPr lang="ja-JP" altLang="en-US" dirty="0">
                <a:solidFill>
                  <a:srgbClr val="C00000"/>
                </a:solidFill>
              </a:rPr>
              <a:t>を</a:t>
            </a:r>
            <a:r>
              <a:rPr kumimoji="1" lang="ja-JP" altLang="en-US" dirty="0" smtClean="0">
                <a:solidFill>
                  <a:srgbClr val="C00000"/>
                </a:solidFill>
              </a:rPr>
              <a:t>明示すること。</a:t>
            </a:r>
          </a:p>
          <a:p>
            <a:pPr marL="0" indent="0">
              <a:buNone/>
            </a:pPr>
            <a:r>
              <a:rPr lang="ja-JP" altLang="en-US" dirty="0" smtClean="0">
                <a:solidFill>
                  <a:srgbClr val="C00000"/>
                </a:solidFill>
              </a:rPr>
              <a:t>　　　</a:t>
            </a:r>
            <a:r>
              <a:rPr lang="en-US" altLang="ja-JP" dirty="0" smtClean="0">
                <a:solidFill>
                  <a:srgbClr val="0070C0"/>
                </a:solidFill>
              </a:rPr>
              <a:t>【</a:t>
            </a:r>
            <a:r>
              <a:rPr lang="ja-JP" altLang="en-US" dirty="0" smtClean="0">
                <a:solidFill>
                  <a:srgbClr val="0070C0"/>
                </a:solidFill>
              </a:rPr>
              <a:t>平成３０年度〇〇学校 道徳</a:t>
            </a:r>
            <a:r>
              <a:rPr lang="ja-JP" altLang="en-US" dirty="0">
                <a:solidFill>
                  <a:srgbClr val="0070C0"/>
                </a:solidFill>
              </a:rPr>
              <a:t>教育推進計画</a:t>
            </a:r>
            <a:r>
              <a:rPr lang="en-US" altLang="ja-JP" dirty="0" smtClean="0">
                <a:solidFill>
                  <a:srgbClr val="0070C0"/>
                </a:solidFill>
              </a:rPr>
              <a:t>】</a:t>
            </a:r>
            <a:r>
              <a:rPr lang="ja-JP" altLang="en-US" dirty="0" smtClean="0">
                <a:solidFill>
                  <a:srgbClr val="0070C0"/>
                </a:solidFill>
              </a:rPr>
              <a:t>の立案</a:t>
            </a:r>
            <a:endParaRPr kumimoji="1" lang="ja-JP" altLang="en-US" dirty="0">
              <a:solidFill>
                <a:srgbClr val="0070C0"/>
              </a:solidFill>
            </a:endParaRPr>
          </a:p>
        </p:txBody>
      </p:sp>
      <p:pic>
        <p:nvPicPr>
          <p:cNvPr id="1026" name="Picture 2" descr="C:\Users\Owner\AppData\Local\Microsoft\Windows\Temporary Internet Files\Content.IE5\RGLZ1YAW\1558469_793108054035557_986783451542833921_n-600x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836712"/>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9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5976664"/>
          </a:xfrm>
          <a:solidFill>
            <a:schemeClr val="accent4">
              <a:lumMod val="20000"/>
              <a:lumOff val="80000"/>
            </a:schemeClr>
          </a:solidFill>
        </p:spPr>
        <p:txBody>
          <a:bodyPr>
            <a:normAutofit/>
          </a:bodyPr>
          <a:lstStyle/>
          <a:p>
            <a:pPr>
              <a:buNone/>
            </a:pPr>
            <a:endParaRPr kumimoji="1" lang="ja-JP" altLang="en-US" dirty="0" smtClean="0"/>
          </a:p>
          <a:p>
            <a:pPr>
              <a:buNone/>
            </a:pPr>
            <a:endParaRPr lang="ja-JP" altLang="en-US" dirty="0"/>
          </a:p>
          <a:p>
            <a:pPr>
              <a:buNone/>
            </a:pPr>
            <a:endParaRPr lang="ja-JP" altLang="en-US" dirty="0" smtClean="0"/>
          </a:p>
          <a:p>
            <a:pPr>
              <a:buNone/>
            </a:pPr>
            <a:endParaRPr lang="en-US" altLang="ja-JP" sz="3200" dirty="0" smtClean="0"/>
          </a:p>
          <a:p>
            <a:pPr>
              <a:buNone/>
            </a:pPr>
            <a:r>
              <a:rPr lang="ja-JP" altLang="en-US" sz="3200" dirty="0" smtClean="0"/>
              <a:t>　</a:t>
            </a:r>
            <a:r>
              <a:rPr lang="ja-JP" altLang="en-US" sz="2800" dirty="0" smtClean="0"/>
              <a:t>   ① 主人公の思いを受け止める発問</a:t>
            </a:r>
          </a:p>
          <a:p>
            <a:pPr>
              <a:buNone/>
            </a:pPr>
            <a:r>
              <a:rPr lang="ja-JP" altLang="en-US" sz="2800" dirty="0" smtClean="0"/>
              <a:t>　　 ② 価値の理解を図る発問　　</a:t>
            </a:r>
          </a:p>
          <a:p>
            <a:pPr>
              <a:buNone/>
            </a:pPr>
            <a:r>
              <a:rPr lang="ja-JP" altLang="en-US" sz="2800" dirty="0" smtClean="0">
                <a:solidFill>
                  <a:srgbClr val="002060"/>
                </a:solidFill>
              </a:rPr>
              <a:t>　　 </a:t>
            </a:r>
            <a:r>
              <a:rPr lang="ja-JP" altLang="en-US" sz="2800" dirty="0" smtClean="0"/>
              <a:t>③ 自分を見つめる発問</a:t>
            </a:r>
          </a:p>
          <a:p>
            <a:pPr>
              <a:buNone/>
            </a:pPr>
            <a:r>
              <a:rPr lang="en-US" altLang="ja-JP" sz="2400" dirty="0" smtClean="0">
                <a:solidFill>
                  <a:srgbClr val="FF0000"/>
                </a:solidFill>
              </a:rPr>
              <a:t>【</a:t>
            </a:r>
            <a:r>
              <a:rPr lang="ja-JP" altLang="en-US" sz="2400" dirty="0" smtClean="0">
                <a:solidFill>
                  <a:srgbClr val="FF0000"/>
                </a:solidFill>
              </a:rPr>
              <a:t>避けたい発問</a:t>
            </a:r>
            <a:r>
              <a:rPr lang="en-US" altLang="ja-JP" sz="2400" dirty="0" smtClean="0">
                <a:solidFill>
                  <a:srgbClr val="FF0000"/>
                </a:solidFill>
              </a:rPr>
              <a:t>】</a:t>
            </a:r>
            <a:endParaRPr lang="ja-JP" altLang="en-US" sz="2400" dirty="0" smtClean="0">
              <a:solidFill>
                <a:srgbClr val="FF0000"/>
              </a:solidFill>
            </a:endParaRPr>
          </a:p>
          <a:p>
            <a:pPr>
              <a:buNone/>
            </a:pPr>
            <a:r>
              <a:rPr lang="en-US" altLang="ja-JP" dirty="0" smtClean="0"/>
              <a:t>※</a:t>
            </a:r>
            <a:r>
              <a:rPr lang="ja-JP" altLang="en-US" dirty="0" smtClean="0"/>
              <a:t>「次に、○○は、どこで　 何をどうしたのか・・・。」 ⇒ 国語</a:t>
            </a:r>
          </a:p>
          <a:p>
            <a:pPr>
              <a:buNone/>
            </a:pPr>
            <a:r>
              <a:rPr lang="en-US" altLang="ja-JP" dirty="0" smtClean="0"/>
              <a:t>※</a:t>
            </a:r>
            <a:r>
              <a:rPr lang="ja-JP" altLang="en-US" dirty="0" smtClean="0"/>
              <a:t>「</a:t>
            </a:r>
            <a:r>
              <a:rPr lang="ja-JP" altLang="en-US" dirty="0"/>
              <a:t>もし、</a:t>
            </a:r>
            <a:r>
              <a:rPr lang="ja-JP" altLang="en-US" dirty="0" smtClean="0"/>
              <a:t>自分が○○だったらどうするか、できるか・・・。」</a:t>
            </a:r>
          </a:p>
          <a:p>
            <a:pPr>
              <a:buNone/>
            </a:pPr>
            <a:r>
              <a:rPr lang="ja-JP" altLang="en-US" dirty="0">
                <a:solidFill>
                  <a:srgbClr val="002060"/>
                </a:solidFill>
              </a:rPr>
              <a:t>　</a:t>
            </a:r>
            <a:r>
              <a:rPr lang="ja-JP" altLang="en-US" sz="2400" dirty="0" smtClean="0">
                <a:solidFill>
                  <a:schemeClr val="tx2">
                    <a:lumMod val="75000"/>
                  </a:schemeClr>
                </a:solidFill>
              </a:rPr>
              <a:t>⇒自分は主人公のようになれないから もういいや・・・と、</a:t>
            </a:r>
          </a:p>
          <a:p>
            <a:pPr>
              <a:buNone/>
            </a:pPr>
            <a:r>
              <a:rPr lang="ja-JP" altLang="en-US" sz="2400" dirty="0" smtClean="0">
                <a:solidFill>
                  <a:schemeClr val="tx2">
                    <a:lumMod val="75000"/>
                  </a:schemeClr>
                </a:solidFill>
              </a:rPr>
              <a:t>　　 子供を自己否定的にさせてしまう可能性がある。</a:t>
            </a:r>
            <a:endParaRPr kumimoji="1" lang="ja-JP" altLang="en-US" sz="2400" dirty="0">
              <a:solidFill>
                <a:schemeClr val="tx2">
                  <a:lumMod val="75000"/>
                </a:schemeClr>
              </a:solidFill>
            </a:endParaRPr>
          </a:p>
        </p:txBody>
      </p:sp>
      <p:sp>
        <p:nvSpPr>
          <p:cNvPr id="4" name="正方形/長方形 3"/>
          <p:cNvSpPr/>
          <p:nvPr/>
        </p:nvSpPr>
        <p:spPr>
          <a:xfrm>
            <a:off x="539552" y="764704"/>
            <a:ext cx="80648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prstClr val="white"/>
                </a:solidFill>
              </a:rPr>
              <a:t>話合い・・・登場人物に託して自分の思いや考えを語ることから</a:t>
            </a:r>
            <a:endParaRPr lang="ja-JP" altLang="en-US" sz="2400" dirty="0">
              <a:solidFill>
                <a:prstClr val="white"/>
              </a:solidFill>
            </a:endParaRPr>
          </a:p>
        </p:txBody>
      </p:sp>
      <p:sp>
        <p:nvSpPr>
          <p:cNvPr id="5" name="角丸四角形 4"/>
          <p:cNvSpPr/>
          <p:nvPr/>
        </p:nvSpPr>
        <p:spPr>
          <a:xfrm>
            <a:off x="971600" y="1951510"/>
            <a:ext cx="2592288" cy="685402"/>
          </a:xfrm>
          <a:prstGeom prst="round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発問の種類</a:t>
            </a:r>
            <a:endParaRPr lang="ja-JP" altLang="en-US" sz="2400" dirty="0">
              <a:solidFill>
                <a:prstClr val="black"/>
              </a:solidFill>
            </a:endParaRPr>
          </a:p>
        </p:txBody>
      </p:sp>
    </p:spTree>
    <p:extLst>
      <p:ext uri="{BB962C8B-B14F-4D97-AF65-F5344CB8AC3E}">
        <p14:creationId xmlns:p14="http://schemas.microsoft.com/office/powerpoint/2010/main" val="3225450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64704"/>
            <a:ext cx="8435280" cy="492664"/>
          </a:xfrm>
        </p:spPr>
        <p:txBody>
          <a:bodyPr>
            <a:noAutofit/>
          </a:bodyPr>
          <a:lstStyle/>
          <a:p>
            <a:r>
              <a:rPr kumimoji="1" lang="ja-JP" altLang="en-US" sz="3200" dirty="0" smtClean="0"/>
              <a:t>道徳科の授業の質を高めるために ①</a:t>
            </a:r>
            <a:endParaRPr kumimoji="1" lang="ja-JP" altLang="en-US" sz="3200" dirty="0"/>
          </a:p>
        </p:txBody>
      </p:sp>
      <p:sp>
        <p:nvSpPr>
          <p:cNvPr id="3" name="コンテンツ プレースホルダー 2"/>
          <p:cNvSpPr>
            <a:spLocks noGrp="1"/>
          </p:cNvSpPr>
          <p:nvPr>
            <p:ph idx="1"/>
          </p:nvPr>
        </p:nvSpPr>
        <p:spPr>
          <a:xfrm>
            <a:off x="457200" y="1412776"/>
            <a:ext cx="8229600" cy="4911824"/>
          </a:xfrm>
        </p:spPr>
        <p:txBody>
          <a:bodyPr/>
          <a:lstStyle/>
          <a:p>
            <a:pPr marL="0" indent="0">
              <a:buNone/>
            </a:pPr>
            <a:endParaRPr kumimoji="1" lang="ja-JP" altLang="en-US" dirty="0"/>
          </a:p>
        </p:txBody>
      </p:sp>
      <p:sp>
        <p:nvSpPr>
          <p:cNvPr id="5" name="正方形/長方形 4"/>
          <p:cNvSpPr/>
          <p:nvPr/>
        </p:nvSpPr>
        <p:spPr>
          <a:xfrm>
            <a:off x="884784" y="1484784"/>
            <a:ext cx="7488832" cy="136815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smtClean="0">
                <a:solidFill>
                  <a:prstClr val="black"/>
                </a:solidFill>
              </a:rPr>
              <a:t>　　「 読み物道徳 」 から 「 考え 、議論する道徳 」へ</a:t>
            </a:r>
          </a:p>
          <a:p>
            <a:pPr>
              <a:lnSpc>
                <a:spcPct val="150000"/>
              </a:lnSpc>
            </a:pPr>
            <a:r>
              <a:rPr lang="ja-JP" altLang="en-US" sz="2400" dirty="0" smtClean="0">
                <a:solidFill>
                  <a:prstClr val="black"/>
                </a:solidFill>
              </a:rPr>
              <a:t>　　　　　　</a:t>
            </a:r>
            <a:r>
              <a:rPr lang="en-US" altLang="ja-JP" sz="2400" dirty="0" smtClean="0">
                <a:solidFill>
                  <a:srgbClr val="FF0000"/>
                </a:solidFill>
              </a:rPr>
              <a:t>※</a:t>
            </a:r>
            <a:r>
              <a:rPr lang="ja-JP" altLang="en-US" sz="2400" dirty="0" smtClean="0">
                <a:solidFill>
                  <a:srgbClr val="FF0000"/>
                </a:solidFill>
              </a:rPr>
              <a:t>この表現の本当の意味は何なのか</a:t>
            </a:r>
          </a:p>
        </p:txBody>
      </p:sp>
      <p:sp>
        <p:nvSpPr>
          <p:cNvPr id="4" name="角丸四角形 3"/>
          <p:cNvSpPr/>
          <p:nvPr/>
        </p:nvSpPr>
        <p:spPr>
          <a:xfrm>
            <a:off x="395536" y="3068960"/>
            <a:ext cx="8496944" cy="154817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ja-JP" altLang="en-US" sz="2400" dirty="0" smtClean="0">
                <a:solidFill>
                  <a:prstClr val="black"/>
                </a:solidFill>
              </a:rPr>
              <a:t>　◎ 「読み物資料」 を使った授業を否定することではない。</a:t>
            </a:r>
          </a:p>
          <a:p>
            <a:pPr>
              <a:lnSpc>
                <a:spcPts val="3400"/>
              </a:lnSpc>
            </a:pPr>
            <a:r>
              <a:rPr lang="ja-JP" altLang="en-US" sz="2400" dirty="0" smtClean="0">
                <a:solidFill>
                  <a:prstClr val="black"/>
                </a:solidFill>
              </a:rPr>
              <a:t>　◎ 「読み物道徳」 と 「考え、議論する道徳」 とを</a:t>
            </a:r>
            <a:endParaRPr lang="en-US" altLang="ja-JP" sz="2400" dirty="0" smtClean="0">
              <a:solidFill>
                <a:prstClr val="black"/>
              </a:solidFill>
            </a:endParaRPr>
          </a:p>
          <a:p>
            <a:pPr>
              <a:lnSpc>
                <a:spcPts val="3400"/>
              </a:lnSpc>
            </a:pPr>
            <a:r>
              <a:rPr lang="en-US" altLang="ja-JP" sz="2400" dirty="0" smtClean="0">
                <a:solidFill>
                  <a:prstClr val="black"/>
                </a:solidFill>
              </a:rPr>
              <a:t>                                          </a:t>
            </a:r>
            <a:r>
              <a:rPr lang="ja-JP" altLang="en-US" sz="2400" dirty="0" smtClean="0">
                <a:solidFill>
                  <a:prstClr val="black"/>
                </a:solidFill>
              </a:rPr>
              <a:t>二項対立的に捉えてはならない。</a:t>
            </a:r>
            <a:endParaRPr lang="ja-JP" altLang="en-US" sz="2400" dirty="0">
              <a:solidFill>
                <a:prstClr val="black"/>
              </a:solidFill>
            </a:endParaRPr>
          </a:p>
        </p:txBody>
      </p:sp>
      <p:sp>
        <p:nvSpPr>
          <p:cNvPr id="6" name="正方形/長方形 5"/>
          <p:cNvSpPr/>
          <p:nvPr/>
        </p:nvSpPr>
        <p:spPr>
          <a:xfrm>
            <a:off x="380728" y="4941168"/>
            <a:ext cx="8496944" cy="936104"/>
          </a:xfrm>
          <a:prstGeom prst="rect">
            <a:avLst/>
          </a:prstGeom>
          <a:solidFill>
            <a:srgbClr val="BEF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rPr>
              <a:t>「考え、議論する道徳」＝「主体的、対話的で深い学び」</a:t>
            </a:r>
            <a:endParaRPr lang="ja-JP" altLang="en-US" sz="2800" dirty="0">
              <a:solidFill>
                <a:prstClr val="black"/>
              </a:solidFill>
            </a:endParaRPr>
          </a:p>
        </p:txBody>
      </p:sp>
    </p:spTree>
    <p:extLst>
      <p:ext uri="{BB962C8B-B14F-4D97-AF65-F5344CB8AC3E}">
        <p14:creationId xmlns:p14="http://schemas.microsoft.com/office/powerpoint/2010/main" val="866881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04088"/>
            <a:ext cx="8363272" cy="708688"/>
          </a:xfrm>
        </p:spPr>
        <p:txBody>
          <a:bodyPr>
            <a:normAutofit/>
          </a:bodyPr>
          <a:lstStyle/>
          <a:p>
            <a:r>
              <a:rPr kumimoji="1" lang="ja-JP" altLang="en-US" sz="3200" dirty="0" smtClean="0"/>
              <a:t>「考え、議論する」機会をどこに置くか</a:t>
            </a:r>
            <a:endParaRPr kumimoji="1" lang="ja-JP" altLang="en-US" sz="3200" dirty="0"/>
          </a:p>
        </p:txBody>
      </p:sp>
      <p:sp>
        <p:nvSpPr>
          <p:cNvPr id="3" name="コンテンツ プレースホルダー 2"/>
          <p:cNvSpPr>
            <a:spLocks noGrp="1"/>
          </p:cNvSpPr>
          <p:nvPr>
            <p:ph idx="1"/>
          </p:nvPr>
        </p:nvSpPr>
        <p:spPr>
          <a:xfrm>
            <a:off x="395536" y="1772816"/>
            <a:ext cx="8291264" cy="4551784"/>
          </a:xfrm>
        </p:spPr>
        <p:txBody>
          <a:bodyPr/>
          <a:lstStyle/>
          <a:p>
            <a:pPr marL="0" indent="0">
              <a:buNone/>
            </a:pPr>
            <a:endParaRPr kumimoji="1" lang="ja-JP" altLang="en-US" dirty="0"/>
          </a:p>
        </p:txBody>
      </p:sp>
      <p:sp>
        <p:nvSpPr>
          <p:cNvPr id="4" name="正方形/長方形 3"/>
          <p:cNvSpPr/>
          <p:nvPr/>
        </p:nvSpPr>
        <p:spPr>
          <a:xfrm>
            <a:off x="431540" y="3501008"/>
            <a:ext cx="2700300" cy="864096"/>
          </a:xfrm>
          <a:prstGeom prst="rect">
            <a:avLst/>
          </a:prstGeom>
          <a:solidFill>
            <a:schemeClr val="accent3">
              <a:tint val="70000"/>
              <a:satMod val="13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200" dirty="0">
                <a:solidFill>
                  <a:prstClr val="black"/>
                </a:solidFill>
              </a:rPr>
              <a:t>主体的・対話的</a:t>
            </a:r>
          </a:p>
          <a:p>
            <a:pPr algn="ctr"/>
            <a:r>
              <a:rPr lang="ja-JP" altLang="en-US" sz="2200" dirty="0">
                <a:solidFill>
                  <a:prstClr val="black"/>
                </a:solidFill>
              </a:rPr>
              <a:t>深い学び</a:t>
            </a:r>
          </a:p>
        </p:txBody>
      </p:sp>
      <p:sp>
        <p:nvSpPr>
          <p:cNvPr id="5" name="角丸四角形 4"/>
          <p:cNvSpPr/>
          <p:nvPr/>
        </p:nvSpPr>
        <p:spPr>
          <a:xfrm>
            <a:off x="3779912" y="3140968"/>
            <a:ext cx="3096344" cy="720080"/>
          </a:xfrm>
          <a:prstGeom prst="round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道徳的価値の理解</a:t>
            </a:r>
            <a:endParaRPr lang="ja-JP" altLang="en-US" sz="2200" dirty="0">
              <a:solidFill>
                <a:prstClr val="black"/>
              </a:solidFill>
            </a:endParaRPr>
          </a:p>
        </p:txBody>
      </p:sp>
      <p:sp>
        <p:nvSpPr>
          <p:cNvPr id="6" name="角丸四角形 5"/>
          <p:cNvSpPr/>
          <p:nvPr/>
        </p:nvSpPr>
        <p:spPr>
          <a:xfrm>
            <a:off x="3779912" y="4221088"/>
            <a:ext cx="3096344" cy="86409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自己を見つめる</a:t>
            </a:r>
            <a:endParaRPr lang="ja-JP" altLang="en-US" sz="2200" dirty="0">
              <a:solidFill>
                <a:prstClr val="black"/>
              </a:solidFill>
            </a:endParaRPr>
          </a:p>
        </p:txBody>
      </p:sp>
      <p:sp>
        <p:nvSpPr>
          <p:cNvPr id="7" name="角丸四角形 6"/>
          <p:cNvSpPr/>
          <p:nvPr/>
        </p:nvSpPr>
        <p:spPr>
          <a:xfrm>
            <a:off x="3779912" y="5445224"/>
            <a:ext cx="3096344" cy="792088"/>
          </a:xfrm>
          <a:prstGeom prst="roundRect">
            <a:avLst/>
          </a:prstGeom>
          <a:solidFill>
            <a:srgbClr val="C7E7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生き方を考える</a:t>
            </a:r>
            <a:endParaRPr lang="ja-JP" altLang="en-US" sz="2200" dirty="0">
              <a:solidFill>
                <a:prstClr val="black"/>
              </a:solidFill>
            </a:endParaRPr>
          </a:p>
        </p:txBody>
      </p:sp>
      <p:sp>
        <p:nvSpPr>
          <p:cNvPr id="8" name="正方形/長方形 7"/>
          <p:cNvSpPr/>
          <p:nvPr/>
        </p:nvSpPr>
        <p:spPr>
          <a:xfrm>
            <a:off x="7796273" y="2132856"/>
            <a:ext cx="571841" cy="4176464"/>
          </a:xfrm>
          <a:prstGeom prst="rect">
            <a:avLst/>
          </a:prstGeom>
          <a:solidFill>
            <a:srgbClr val="A4F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503548" y="4581128"/>
            <a:ext cx="2592288" cy="936104"/>
          </a:xfrm>
          <a:prstGeom prst="roundRect">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多様な形態や手法</a:t>
            </a:r>
          </a:p>
          <a:p>
            <a:pPr algn="ctr"/>
            <a:r>
              <a:rPr lang="ja-JP" altLang="en-US" sz="2000" dirty="0" smtClean="0">
                <a:solidFill>
                  <a:prstClr val="black"/>
                </a:solidFill>
              </a:rPr>
              <a:t>による活発な話合い</a:t>
            </a:r>
            <a:endParaRPr lang="ja-JP" altLang="en-US" sz="2000" dirty="0">
              <a:solidFill>
                <a:prstClr val="black"/>
              </a:solidFill>
            </a:endParaRPr>
          </a:p>
        </p:txBody>
      </p:sp>
      <p:sp>
        <p:nvSpPr>
          <p:cNvPr id="10" name="テキスト ボックス 9"/>
          <p:cNvSpPr txBox="1"/>
          <p:nvPr/>
        </p:nvSpPr>
        <p:spPr>
          <a:xfrm>
            <a:off x="7807531" y="2478579"/>
            <a:ext cx="523220" cy="3485017"/>
          </a:xfrm>
          <a:prstGeom prst="rect">
            <a:avLst/>
          </a:prstGeom>
          <a:noFill/>
        </p:spPr>
        <p:txBody>
          <a:bodyPr vert="eaVert" wrap="square" rtlCol="0">
            <a:spAutoFit/>
          </a:bodyPr>
          <a:lstStyle/>
          <a:p>
            <a:r>
              <a:rPr lang="ja-JP" altLang="en-US" sz="2000" dirty="0" smtClean="0">
                <a:solidFill>
                  <a:prstClr val="black"/>
                </a:solidFill>
              </a:rPr>
              <a:t>　　</a:t>
            </a:r>
            <a:r>
              <a:rPr lang="ja-JP" altLang="en-US" sz="2200" dirty="0" smtClean="0">
                <a:solidFill>
                  <a:prstClr val="black"/>
                </a:solidFill>
              </a:rPr>
              <a:t>多面的・多角的に考える</a:t>
            </a:r>
            <a:endParaRPr lang="ja-JP" altLang="en-US" sz="2200" dirty="0">
              <a:solidFill>
                <a:prstClr val="black"/>
              </a:solidFill>
            </a:endParaRPr>
          </a:p>
        </p:txBody>
      </p:sp>
      <p:cxnSp>
        <p:nvCxnSpPr>
          <p:cNvPr id="12" name="直線コネクタ 11"/>
          <p:cNvCxnSpPr/>
          <p:nvPr/>
        </p:nvCxnSpPr>
        <p:spPr>
          <a:xfrm>
            <a:off x="3419872" y="2492896"/>
            <a:ext cx="0" cy="3348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419872" y="2478579"/>
            <a:ext cx="360040" cy="143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p:cNvCxnSpPr>
            <a:endCxn id="6" idx="1"/>
          </p:cNvCxnSpPr>
          <p:nvPr/>
        </p:nvCxnSpPr>
        <p:spPr>
          <a:xfrm>
            <a:off x="3419872" y="4653136"/>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1540" y="2492896"/>
            <a:ext cx="2664296" cy="7487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prstClr val="black"/>
                </a:solidFill>
              </a:rPr>
              <a:t>アクティブ・ラーニング</a:t>
            </a:r>
            <a:endParaRPr lang="ja-JP" altLang="en-US" sz="2000" dirty="0">
              <a:solidFill>
                <a:prstClr val="black"/>
              </a:solidFill>
            </a:endParaRPr>
          </a:p>
        </p:txBody>
      </p:sp>
      <p:sp>
        <p:nvSpPr>
          <p:cNvPr id="23" name="角丸四角形 22"/>
          <p:cNvSpPr/>
          <p:nvPr/>
        </p:nvSpPr>
        <p:spPr>
          <a:xfrm>
            <a:off x="3779912" y="2276872"/>
            <a:ext cx="3096344" cy="576064"/>
          </a:xfrm>
          <a:prstGeom prst="round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主人公の行為、心情</a:t>
            </a:r>
            <a:endParaRPr lang="ja-JP" altLang="en-US" sz="2200" dirty="0">
              <a:solidFill>
                <a:prstClr val="black"/>
              </a:solidFill>
            </a:endParaRPr>
          </a:p>
        </p:txBody>
      </p:sp>
      <p:cxnSp>
        <p:nvCxnSpPr>
          <p:cNvPr id="37" name="直線コネクタ 36"/>
          <p:cNvCxnSpPr>
            <a:endCxn id="5" idx="1"/>
          </p:cNvCxnSpPr>
          <p:nvPr/>
        </p:nvCxnSpPr>
        <p:spPr>
          <a:xfrm>
            <a:off x="3419872" y="350100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7" idx="1"/>
          </p:cNvCxnSpPr>
          <p:nvPr/>
        </p:nvCxnSpPr>
        <p:spPr>
          <a:xfrm>
            <a:off x="3419872" y="584126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左右矢印 10"/>
          <p:cNvSpPr/>
          <p:nvPr/>
        </p:nvSpPr>
        <p:spPr>
          <a:xfrm>
            <a:off x="7020272" y="2492896"/>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右矢印 23"/>
          <p:cNvSpPr/>
          <p:nvPr/>
        </p:nvSpPr>
        <p:spPr>
          <a:xfrm>
            <a:off x="7037040" y="3392996"/>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右矢印 25"/>
          <p:cNvSpPr/>
          <p:nvPr/>
        </p:nvSpPr>
        <p:spPr>
          <a:xfrm>
            <a:off x="7020272" y="4581128"/>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右矢印 26"/>
          <p:cNvSpPr/>
          <p:nvPr/>
        </p:nvSpPr>
        <p:spPr>
          <a:xfrm>
            <a:off x="7037040" y="5724855"/>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931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199856"/>
          </a:xfrm>
        </p:spPr>
        <p:txBody>
          <a:bodyPr/>
          <a:lstStyle/>
          <a:p>
            <a:pPr marL="0" indent="0">
              <a:buNone/>
            </a:pPr>
            <a:endParaRPr kumimoji="1" lang="ja-JP" altLang="en-US" dirty="0"/>
          </a:p>
        </p:txBody>
      </p:sp>
      <p:sp>
        <p:nvSpPr>
          <p:cNvPr id="4" name="メモ 3"/>
          <p:cNvSpPr/>
          <p:nvPr/>
        </p:nvSpPr>
        <p:spPr>
          <a:xfrm>
            <a:off x="323528" y="969399"/>
            <a:ext cx="8496944" cy="525658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200"/>
              </a:lnSpc>
            </a:pPr>
            <a:r>
              <a:rPr kumimoji="1" lang="ja-JP" altLang="en-US" sz="2200" dirty="0" smtClean="0">
                <a:solidFill>
                  <a:srgbClr val="FF0000"/>
                </a:solidFill>
              </a:rPr>
              <a:t>「考え議論する」は方法である。</a:t>
            </a:r>
            <a:r>
              <a:rPr kumimoji="1" lang="ja-JP" altLang="en-US" sz="2200" dirty="0" smtClean="0">
                <a:solidFill>
                  <a:schemeClr val="tx1"/>
                </a:solidFill>
              </a:rPr>
              <a:t>方法は目的と一体となって本来の役割を果たす。</a:t>
            </a:r>
            <a:r>
              <a:rPr lang="ja-JP" altLang="en-US" sz="2200" dirty="0" smtClean="0">
                <a:solidFill>
                  <a:schemeClr val="tx1"/>
                </a:solidFill>
              </a:rPr>
              <a:t>（略）</a:t>
            </a:r>
            <a:r>
              <a:rPr lang="ja-JP" altLang="en-US" sz="2200" dirty="0">
                <a:solidFill>
                  <a:schemeClr val="tx1"/>
                </a:solidFill>
              </a:rPr>
              <a:t> 「考え議論する</a:t>
            </a:r>
            <a:r>
              <a:rPr lang="ja-JP" altLang="en-US" sz="2200" dirty="0" smtClean="0">
                <a:solidFill>
                  <a:schemeClr val="tx1"/>
                </a:solidFill>
              </a:rPr>
              <a:t>」道徳のポイントが見えてくる。</a:t>
            </a:r>
            <a:r>
              <a:rPr lang="ja-JP" altLang="en-US" sz="2200" dirty="0" smtClean="0">
                <a:solidFill>
                  <a:srgbClr val="FF0000"/>
                </a:solidFill>
              </a:rPr>
              <a:t>まず、道徳的価値についての理解を深める</a:t>
            </a:r>
            <a:r>
              <a:rPr lang="ja-JP" altLang="en-US" sz="2200" dirty="0">
                <a:solidFill>
                  <a:srgbClr val="FF0000"/>
                </a:solidFill>
              </a:rPr>
              <a:t>「考え議論する」 </a:t>
            </a:r>
            <a:r>
              <a:rPr lang="ja-JP" altLang="en-US" sz="2200" dirty="0" smtClean="0">
                <a:solidFill>
                  <a:srgbClr val="FF0000"/>
                </a:solidFill>
              </a:rPr>
              <a:t>授業</a:t>
            </a:r>
            <a:r>
              <a:rPr lang="ja-JP" altLang="en-US" sz="2200" dirty="0">
                <a:solidFill>
                  <a:srgbClr val="FF0000"/>
                </a:solidFill>
              </a:rPr>
              <a:t>である</a:t>
            </a:r>
            <a:r>
              <a:rPr lang="ja-JP" altLang="en-US" sz="2200" dirty="0" smtClean="0">
                <a:solidFill>
                  <a:srgbClr val="FF0000"/>
                </a:solidFill>
              </a:rPr>
              <a:t>。</a:t>
            </a:r>
            <a:r>
              <a:rPr lang="ja-JP" altLang="en-US" sz="2200" dirty="0" smtClean="0">
                <a:solidFill>
                  <a:schemeClr val="tx1"/>
                </a:solidFill>
              </a:rPr>
              <a:t>それは人間理解を深めることにもなる。</a:t>
            </a:r>
          </a:p>
          <a:p>
            <a:pPr>
              <a:lnSpc>
                <a:spcPts val="3200"/>
              </a:lnSpc>
            </a:pPr>
            <a:r>
              <a:rPr lang="ja-JP" altLang="en-US" sz="2200" dirty="0">
                <a:solidFill>
                  <a:schemeClr val="tx1"/>
                </a:solidFill>
              </a:rPr>
              <a:t>　</a:t>
            </a:r>
            <a:r>
              <a:rPr lang="ja-JP" altLang="en-US" sz="2200" dirty="0" smtClean="0">
                <a:solidFill>
                  <a:schemeClr val="tx1"/>
                </a:solidFill>
              </a:rPr>
              <a:t>しかし、それらが目的ではない。（</a:t>
            </a:r>
            <a:r>
              <a:rPr lang="ja-JP" altLang="en-US" sz="2200" dirty="0">
                <a:solidFill>
                  <a:schemeClr val="tx1"/>
                </a:solidFill>
              </a:rPr>
              <a:t>略）</a:t>
            </a:r>
            <a:r>
              <a:rPr lang="ja-JP" altLang="en-US" sz="2200" dirty="0" smtClean="0">
                <a:solidFill>
                  <a:schemeClr val="tx1"/>
                </a:solidFill>
              </a:rPr>
              <a:t>つまり、人の生き方について</a:t>
            </a:r>
            <a:r>
              <a:rPr lang="ja-JP" altLang="en-US" sz="2200" dirty="0">
                <a:solidFill>
                  <a:schemeClr val="tx1"/>
                </a:solidFill>
              </a:rPr>
              <a:t>「考え議論する</a:t>
            </a:r>
            <a:r>
              <a:rPr lang="ja-JP" altLang="en-US" sz="2200" dirty="0" smtClean="0">
                <a:solidFill>
                  <a:schemeClr val="tx1"/>
                </a:solidFill>
              </a:rPr>
              <a:t>」、道徳的事象について</a:t>
            </a:r>
            <a:r>
              <a:rPr lang="ja-JP" altLang="en-US" sz="2200" dirty="0">
                <a:solidFill>
                  <a:schemeClr val="tx1"/>
                </a:solidFill>
              </a:rPr>
              <a:t>「考え議論する</a:t>
            </a:r>
            <a:r>
              <a:rPr lang="ja-JP" altLang="en-US" sz="2200" dirty="0" smtClean="0">
                <a:solidFill>
                  <a:schemeClr val="tx1"/>
                </a:solidFill>
              </a:rPr>
              <a:t>」、道徳的価値や問題について</a:t>
            </a:r>
            <a:r>
              <a:rPr lang="ja-JP" altLang="en-US" sz="2200" dirty="0">
                <a:solidFill>
                  <a:schemeClr val="tx1"/>
                </a:solidFill>
              </a:rPr>
              <a:t>「考え議論する</a:t>
            </a:r>
            <a:r>
              <a:rPr lang="ja-JP" altLang="en-US" sz="2200" dirty="0" smtClean="0">
                <a:solidFill>
                  <a:schemeClr val="tx1"/>
                </a:solidFill>
              </a:rPr>
              <a:t>」といったことが、人間としての自分らしい生き方について自分自身で考え、多様な観点から自己との対話を深め</a:t>
            </a:r>
            <a:r>
              <a:rPr lang="ja-JP" altLang="en-US" sz="2200" dirty="0" smtClean="0">
                <a:solidFill>
                  <a:srgbClr val="FF0000"/>
                </a:solidFill>
              </a:rPr>
              <a:t>（自分自身と議論する）、</a:t>
            </a:r>
            <a:r>
              <a:rPr lang="ja-JP" altLang="en-US" sz="2200" dirty="0" smtClean="0">
                <a:solidFill>
                  <a:schemeClr val="tx1"/>
                </a:solidFill>
              </a:rPr>
              <a:t>具体的実践へとつなげていけるようにすることが大切なのである。</a:t>
            </a:r>
            <a:r>
              <a:rPr lang="ja-JP" altLang="en-US" sz="2200" dirty="0" smtClean="0">
                <a:solidFill>
                  <a:srgbClr val="FF0000"/>
                </a:solidFill>
              </a:rPr>
              <a:t>自己との対話を深めるためには、自分を見つめ、自分と議論する視点を多様化していく必要がある。</a:t>
            </a:r>
            <a:endParaRPr kumimoji="1" lang="ja-JP" altLang="en-US" sz="2200" dirty="0">
              <a:solidFill>
                <a:srgbClr val="FF0000"/>
              </a:solidFill>
            </a:endParaRPr>
          </a:p>
        </p:txBody>
      </p:sp>
      <p:sp>
        <p:nvSpPr>
          <p:cNvPr id="5" name="正方形/長方形 4"/>
          <p:cNvSpPr/>
          <p:nvPr/>
        </p:nvSpPr>
        <p:spPr>
          <a:xfrm>
            <a:off x="2627784" y="5733260"/>
            <a:ext cx="4032448" cy="371369"/>
          </a:xfrm>
          <a:prstGeom prst="rect">
            <a:avLst/>
          </a:prstGeom>
          <a:solidFill>
            <a:srgbClr val="D8EE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日本道徳教育学会会長　押谷由夫 </a:t>
            </a:r>
            <a:endParaRPr kumimoji="1" lang="ja-JP" altLang="en-US" dirty="0">
              <a:solidFill>
                <a:schemeClr val="tx1"/>
              </a:solidFill>
            </a:endParaRPr>
          </a:p>
        </p:txBody>
      </p:sp>
    </p:spTree>
    <p:extLst>
      <p:ext uri="{BB962C8B-B14F-4D97-AF65-F5344CB8AC3E}">
        <p14:creationId xmlns:p14="http://schemas.microsoft.com/office/powerpoint/2010/main" val="148052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200" dirty="0" smtClean="0"/>
              <a:t>道徳科の目標・・「道徳的価値の理解に基づき」</a:t>
            </a:r>
            <a:endParaRPr kumimoji="1" lang="ja-JP" altLang="en-US" sz="3200" dirty="0"/>
          </a:p>
        </p:txBody>
      </p:sp>
      <p:pic>
        <p:nvPicPr>
          <p:cNvPr id="4" name="Picture 4" descr="C:\Users\Owner\Pictures\2016_11_11\IMG_509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5310" y="3356992"/>
            <a:ext cx="4322431" cy="3240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Owner\Pictures\2016_11_24\IMG_529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14" y="1916832"/>
            <a:ext cx="4272475" cy="320435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741306" y="2636912"/>
            <a:ext cx="3816424" cy="432048"/>
          </a:xfrm>
          <a:prstGeom prst="round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多面的・多角的に議論する</a:t>
            </a:r>
            <a:endParaRPr kumimoji="1" lang="ja-JP" altLang="en-US" sz="2400" dirty="0">
              <a:solidFill>
                <a:schemeClr val="tx1"/>
              </a:solidFill>
            </a:endParaRPr>
          </a:p>
        </p:txBody>
      </p:sp>
      <p:sp>
        <p:nvSpPr>
          <p:cNvPr id="7" name="テキスト ボックス 6"/>
          <p:cNvSpPr txBox="1"/>
          <p:nvPr/>
        </p:nvSpPr>
        <p:spPr>
          <a:xfrm>
            <a:off x="205154" y="5230227"/>
            <a:ext cx="3888432" cy="1446550"/>
          </a:xfrm>
          <a:prstGeom prst="rect">
            <a:avLst/>
          </a:prstGeom>
          <a:noFill/>
        </p:spPr>
        <p:txBody>
          <a:bodyPr wrap="square" rtlCol="0">
            <a:spAutoFit/>
          </a:bodyPr>
          <a:lstStyle/>
          <a:p>
            <a:r>
              <a:rPr kumimoji="1" lang="ja-JP" altLang="en-US" sz="2200" dirty="0" smtClean="0"/>
              <a:t>〇〇とはこういうことなんだ。</a:t>
            </a:r>
          </a:p>
          <a:p>
            <a:r>
              <a:rPr lang="ja-JP" altLang="en-US" sz="2200" dirty="0" smtClean="0"/>
              <a:t>〇〇にはそういう見方もあるな。</a:t>
            </a:r>
            <a:endParaRPr kumimoji="1" lang="ja-JP" altLang="en-US" sz="2200" dirty="0" smtClean="0"/>
          </a:p>
          <a:p>
            <a:r>
              <a:rPr lang="ja-JP" altLang="en-US" sz="2200" dirty="0" smtClean="0"/>
              <a:t>実行することは難しい</a:t>
            </a:r>
            <a:r>
              <a:rPr lang="ja-JP" altLang="en-US" sz="2200" dirty="0"/>
              <a:t>こと</a:t>
            </a:r>
            <a:r>
              <a:rPr lang="ja-JP" altLang="en-US" sz="2200" dirty="0" smtClean="0"/>
              <a:t>だ</a:t>
            </a:r>
            <a:r>
              <a:rPr lang="ja-JP" altLang="en-US" sz="2200" dirty="0"/>
              <a:t>・・</a:t>
            </a:r>
            <a:r>
              <a:rPr lang="ja-JP" altLang="en-US" sz="2200" dirty="0" smtClean="0"/>
              <a:t>でも大切なんだ。</a:t>
            </a:r>
            <a:endParaRPr kumimoji="1" lang="ja-JP" altLang="en-US" sz="2200" dirty="0"/>
          </a:p>
        </p:txBody>
      </p:sp>
      <p:sp>
        <p:nvSpPr>
          <p:cNvPr id="3" name="角丸四角形吹き出し 2"/>
          <p:cNvSpPr/>
          <p:nvPr/>
        </p:nvSpPr>
        <p:spPr>
          <a:xfrm>
            <a:off x="4741306" y="1916832"/>
            <a:ext cx="3816424" cy="504056"/>
          </a:xfrm>
          <a:prstGeom prst="wedgeRoundRectCallout">
            <a:avLst>
              <a:gd name="adj1" fmla="val -19727"/>
              <a:gd name="adj2" fmla="val 7366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主体的・対話的で深い学び</a:t>
            </a:r>
            <a:endParaRPr kumimoji="1" lang="ja-JP" altLang="en-US" sz="2400" dirty="0">
              <a:solidFill>
                <a:schemeClr val="tx1"/>
              </a:solidFill>
            </a:endParaRPr>
          </a:p>
        </p:txBody>
      </p:sp>
      <p:sp>
        <p:nvSpPr>
          <p:cNvPr id="8" name="角丸四角形 7"/>
          <p:cNvSpPr/>
          <p:nvPr/>
        </p:nvSpPr>
        <p:spPr>
          <a:xfrm>
            <a:off x="2644494" y="6370642"/>
            <a:ext cx="1296144" cy="2944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他者理解</a:t>
            </a:r>
            <a:endParaRPr kumimoji="1" lang="ja-JP" altLang="en-US" dirty="0">
              <a:solidFill>
                <a:schemeClr val="tx1"/>
              </a:solidFill>
            </a:endParaRPr>
          </a:p>
        </p:txBody>
      </p:sp>
      <p:sp>
        <p:nvSpPr>
          <p:cNvPr id="9" name="角丸四角形 8"/>
          <p:cNvSpPr/>
          <p:nvPr/>
        </p:nvSpPr>
        <p:spPr>
          <a:xfrm>
            <a:off x="4093234" y="6357489"/>
            <a:ext cx="1296144" cy="2944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人間理解</a:t>
            </a:r>
            <a:endParaRPr kumimoji="1" lang="ja-JP" altLang="en-US" dirty="0">
              <a:solidFill>
                <a:schemeClr val="tx1"/>
              </a:solidFill>
            </a:endParaRPr>
          </a:p>
        </p:txBody>
      </p:sp>
    </p:spTree>
    <p:extLst>
      <p:ext uri="{BB962C8B-B14F-4D97-AF65-F5344CB8AC3E}">
        <p14:creationId xmlns:p14="http://schemas.microsoft.com/office/powerpoint/2010/main" val="346378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smtClean="0"/>
              <a:t>道徳科で求められる質の高い学習指導過程①</a:t>
            </a:r>
            <a:endParaRPr kumimoji="1" lang="ja-JP" altLang="en-US" sz="3200" dirty="0"/>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導入</a:t>
            </a:r>
            <a:endParaRPr lang="ja-JP" altLang="en-US" sz="2400" dirty="0">
              <a:solidFill>
                <a:prstClr val="black"/>
              </a:solidFill>
            </a:endParaRP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終末</a:t>
            </a:r>
            <a:endParaRPr lang="ja-JP" altLang="en-US" sz="2400" dirty="0">
              <a:solidFill>
                <a:prstClr val="black"/>
              </a:solidFill>
            </a:endParaRP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black"/>
                </a:solidFill>
              </a:rPr>
              <a:t>展開</a:t>
            </a:r>
            <a:endParaRPr lang="ja-JP" altLang="en-US" sz="3200" dirty="0">
              <a:solidFill>
                <a:prstClr val="black"/>
              </a:solidFill>
            </a:endParaRP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教材によって道徳的価値の理解を図る</a:t>
            </a:r>
            <a:endParaRPr lang="ja-JP" altLang="en-US" sz="2400" dirty="0">
              <a:solidFill>
                <a:schemeClr val="tx1"/>
              </a:solidFill>
            </a:endParaRP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道徳的価値を自分のこととして捉える</a:t>
            </a:r>
            <a:endParaRPr lang="ja-JP" altLang="en-US" sz="2400" dirty="0">
              <a:solidFill>
                <a:schemeClr val="tx1"/>
              </a:solidFill>
            </a:endParaRP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道徳的価値の意味や大切さを理解する</a:t>
            </a:r>
            <a:endParaRPr lang="ja-JP" altLang="en-US" sz="2400" dirty="0">
              <a:solidFill>
                <a:prstClr val="black"/>
              </a:solidFill>
            </a:endParaRP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これまでの自分の状況を見つめ、課題を培う</a:t>
            </a:r>
            <a:endParaRPr lang="ja-JP" altLang="en-US" sz="2400" dirty="0">
              <a:solidFill>
                <a:prstClr val="black"/>
              </a:solidFill>
            </a:endParaRPr>
          </a:p>
        </p:txBody>
      </p:sp>
      <p:sp>
        <p:nvSpPr>
          <p:cNvPr id="17" name="正方形/長方形 16"/>
          <p:cNvSpPr/>
          <p:nvPr/>
        </p:nvSpPr>
        <p:spPr>
          <a:xfrm>
            <a:off x="7055118"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価値理解</a:t>
            </a:r>
            <a:endParaRPr lang="ja-JP" altLang="en-US" sz="2400" dirty="0">
              <a:solidFill>
                <a:prstClr val="black"/>
              </a:solidFill>
            </a:endParaRPr>
          </a:p>
        </p:txBody>
      </p:sp>
      <p:sp>
        <p:nvSpPr>
          <p:cNvPr id="18" name="正方形/長方形 17"/>
          <p:cNvSpPr/>
          <p:nvPr/>
        </p:nvSpPr>
        <p:spPr>
          <a:xfrm>
            <a:off x="7020272"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自己理解</a:t>
            </a:r>
            <a:endParaRPr lang="ja-JP" altLang="en-US" sz="2400" dirty="0">
              <a:solidFill>
                <a:prstClr val="black"/>
              </a:solidFill>
            </a:endParaRP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自己（</a:t>
            </a:r>
            <a:r>
              <a:rPr lang="ja-JP" altLang="en-US" sz="2000" dirty="0">
                <a:solidFill>
                  <a:prstClr val="black"/>
                </a:solidFill>
              </a:rPr>
              <a:t>人間</a:t>
            </a:r>
            <a:r>
              <a:rPr lang="ja-JP" altLang="en-US" sz="2000" dirty="0" smtClean="0">
                <a:solidFill>
                  <a:prstClr val="black"/>
                </a:solidFill>
              </a:rPr>
              <a:t>）の生き方を考える</a:t>
            </a:r>
            <a:endParaRPr lang="ja-JP" altLang="en-US" sz="2000" dirty="0">
              <a:solidFill>
                <a:prstClr val="black"/>
              </a:solidFill>
            </a:endParaRP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主題に対する興味・関心を高める　　動機付けを図る</a:t>
            </a:r>
            <a:endParaRPr lang="ja-JP" altLang="en-US" sz="2200" dirty="0">
              <a:solidFill>
                <a:schemeClr val="tx1"/>
              </a:solidFill>
            </a:endParaRP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思いや考えをまとめる</a:t>
            </a:r>
            <a:endParaRPr lang="ja-JP" altLang="en-US" sz="2200" dirty="0">
              <a:solidFill>
                <a:schemeClr val="tx1"/>
              </a:solidFill>
            </a:endParaRPr>
          </a:p>
        </p:txBody>
      </p:sp>
      <p:sp>
        <p:nvSpPr>
          <p:cNvPr id="11" name="四角形吹き出し 10"/>
          <p:cNvSpPr/>
          <p:nvPr/>
        </p:nvSpPr>
        <p:spPr>
          <a:xfrm>
            <a:off x="1403648" y="3518415"/>
            <a:ext cx="5544615" cy="397234"/>
          </a:xfrm>
          <a:prstGeom prst="wedgeRectCallout">
            <a:avLst>
              <a:gd name="adj1" fmla="val -20833"/>
              <a:gd name="adj2" fmla="val -698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考え、議論する道徳＝主体的・対話的で深い学び</a:t>
            </a:r>
            <a:endParaRPr kumimoji="1" lang="ja-JP" altLang="en-US" sz="2000" dirty="0">
              <a:solidFill>
                <a:schemeClr val="tx1"/>
              </a:solidFill>
            </a:endParaRPr>
          </a:p>
        </p:txBody>
      </p:sp>
    </p:spTree>
    <p:extLst>
      <p:ext uri="{BB962C8B-B14F-4D97-AF65-F5344CB8AC3E}">
        <p14:creationId xmlns:p14="http://schemas.microsoft.com/office/powerpoint/2010/main" val="16892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620688"/>
            <a:ext cx="8229600" cy="648072"/>
          </a:xfrm>
        </p:spPr>
        <p:txBody>
          <a:bodyPr>
            <a:normAutofit/>
          </a:bodyPr>
          <a:lstStyle/>
          <a:p>
            <a:r>
              <a:rPr kumimoji="1" lang="ja-JP" altLang="en-US" sz="3600" dirty="0" smtClean="0"/>
              <a:t>展開①</a:t>
            </a:r>
            <a:r>
              <a:rPr kumimoji="1" lang="en-US" altLang="ja-JP" sz="3200" dirty="0" smtClean="0"/>
              <a:t>【</a:t>
            </a:r>
            <a:r>
              <a:rPr kumimoji="1" lang="ja-JP" altLang="en-US" sz="3200" dirty="0" smtClean="0"/>
              <a:t>前段</a:t>
            </a:r>
            <a:r>
              <a:rPr kumimoji="1" lang="en-US" altLang="ja-JP" sz="3200" dirty="0" smtClean="0"/>
              <a:t>】</a:t>
            </a:r>
            <a:r>
              <a:rPr kumimoji="1" lang="ja-JP" altLang="en-US" sz="3600" dirty="0" smtClean="0"/>
              <a:t>の終わりに</a:t>
            </a:r>
            <a:endParaRPr kumimoji="1" lang="ja-JP" altLang="en-US" sz="3600" dirty="0"/>
          </a:p>
        </p:txBody>
      </p:sp>
      <p:sp>
        <p:nvSpPr>
          <p:cNvPr id="3" name="コンテンツ プレースホルダ 2"/>
          <p:cNvSpPr>
            <a:spLocks noGrp="1"/>
          </p:cNvSpPr>
          <p:nvPr>
            <p:ph idx="1"/>
          </p:nvPr>
        </p:nvSpPr>
        <p:spPr>
          <a:xfrm>
            <a:off x="457200" y="1412776"/>
            <a:ext cx="8229600" cy="4911824"/>
          </a:xfrm>
          <a:solidFill>
            <a:schemeClr val="accent4">
              <a:lumMod val="20000"/>
              <a:lumOff val="80000"/>
            </a:schemeClr>
          </a:solidFill>
        </p:spPr>
        <p:txBody>
          <a:bodyPr>
            <a:normAutofit fontScale="47500" lnSpcReduction="20000"/>
          </a:bodyPr>
          <a:lstStyle/>
          <a:p>
            <a:pPr>
              <a:buNone/>
            </a:pPr>
            <a:endParaRPr kumimoji="1" lang="ja-JP" altLang="en-US" sz="5100" dirty="0" smtClean="0"/>
          </a:p>
          <a:p>
            <a:pPr>
              <a:buNone/>
            </a:pPr>
            <a:r>
              <a:rPr kumimoji="1" lang="ja-JP" altLang="en-US" sz="5100" dirty="0" smtClean="0"/>
              <a:t>　</a:t>
            </a:r>
            <a:r>
              <a:rPr kumimoji="1" lang="ja-JP" altLang="en-US" sz="5900" dirty="0" smtClean="0"/>
              <a:t>教材の中での主人公の思いを整理し、何が</a:t>
            </a:r>
            <a:r>
              <a:rPr lang="ja-JP" altLang="en-US" sz="5900" dirty="0" smtClean="0"/>
              <a:t>明らかに</a:t>
            </a:r>
          </a:p>
          <a:p>
            <a:pPr>
              <a:buNone/>
            </a:pPr>
            <a:r>
              <a:rPr lang="ja-JP" altLang="en-US" sz="5900" dirty="0" smtClean="0"/>
              <a:t>　なったか（大切であったか</a:t>
            </a:r>
            <a:r>
              <a:rPr kumimoji="1" lang="ja-JP" altLang="en-US" sz="5900" dirty="0" smtClean="0"/>
              <a:t>）を確かめる。</a:t>
            </a:r>
          </a:p>
          <a:p>
            <a:pPr>
              <a:lnSpc>
                <a:spcPct val="160000"/>
              </a:lnSpc>
              <a:buNone/>
            </a:pPr>
            <a:r>
              <a:rPr lang="ja-JP" altLang="en-US" sz="5900" dirty="0" smtClean="0">
                <a:solidFill>
                  <a:schemeClr val="bg2">
                    <a:lumMod val="10000"/>
                  </a:schemeClr>
                </a:solidFill>
              </a:rPr>
              <a:t>　　　　　</a:t>
            </a:r>
            <a:r>
              <a:rPr lang="ja-JP" altLang="en-US" sz="6700" dirty="0" smtClean="0">
                <a:solidFill>
                  <a:srgbClr val="FF0000"/>
                </a:solidFill>
              </a:rPr>
              <a:t>価値理解を明確に行う</a:t>
            </a:r>
          </a:p>
          <a:p>
            <a:pPr>
              <a:lnSpc>
                <a:spcPct val="160000"/>
              </a:lnSpc>
              <a:buNone/>
            </a:pPr>
            <a:r>
              <a:rPr lang="ja-JP" altLang="en-US" sz="5900" dirty="0" smtClean="0"/>
              <a:t>「この話から得た大切なこととは何だろう。」</a:t>
            </a:r>
          </a:p>
          <a:p>
            <a:pPr>
              <a:lnSpc>
                <a:spcPct val="120000"/>
              </a:lnSpc>
              <a:buNone/>
            </a:pPr>
            <a:r>
              <a:rPr lang="ja-JP" altLang="en-US" sz="5900" dirty="0" smtClean="0"/>
              <a:t>「～とはどういうものだろう。」　</a:t>
            </a:r>
          </a:p>
          <a:p>
            <a:pPr>
              <a:lnSpc>
                <a:spcPct val="120000"/>
              </a:lnSpc>
              <a:buNone/>
            </a:pPr>
            <a:r>
              <a:rPr lang="ja-JP" altLang="en-US" sz="5900" dirty="0" smtClean="0"/>
              <a:t>「なぜ、主人公は～をしたのだろう。」</a:t>
            </a:r>
          </a:p>
          <a:p>
            <a:pPr>
              <a:lnSpc>
                <a:spcPct val="120000"/>
              </a:lnSpc>
              <a:buNone/>
            </a:pPr>
            <a:r>
              <a:rPr lang="ja-JP" altLang="en-US" sz="5900" dirty="0" smtClean="0"/>
              <a:t>「主人公にどんなことを言ってあげたいか。」</a:t>
            </a:r>
          </a:p>
          <a:p>
            <a:pPr>
              <a:lnSpc>
                <a:spcPct val="170000"/>
              </a:lnSpc>
              <a:buNone/>
            </a:pPr>
            <a:r>
              <a:rPr lang="ja-JP" altLang="en-US" sz="3300" b="1" dirty="0" smtClean="0">
                <a:solidFill>
                  <a:srgbClr val="FF0000"/>
                </a:solidFill>
              </a:rPr>
              <a:t>　</a:t>
            </a:r>
            <a:r>
              <a:rPr lang="ja-JP" altLang="en-US" sz="3200" b="1" dirty="0" smtClean="0">
                <a:solidFill>
                  <a:srgbClr val="FF0000"/>
                </a:solidFill>
              </a:rPr>
              <a:t>　</a:t>
            </a:r>
          </a:p>
          <a:p>
            <a:pPr>
              <a:buNone/>
            </a:pPr>
            <a:r>
              <a:rPr lang="ja-JP" altLang="en-US" sz="3200" dirty="0">
                <a:solidFill>
                  <a:srgbClr val="FF0000"/>
                </a:solidFill>
              </a:rPr>
              <a:t>　</a:t>
            </a:r>
            <a:r>
              <a:rPr lang="ja-JP" altLang="en-US" sz="3200" dirty="0" smtClean="0">
                <a:solidFill>
                  <a:srgbClr val="FF0000"/>
                </a:solidFill>
              </a:rPr>
              <a:t>　　</a:t>
            </a:r>
            <a:endParaRPr lang="ja-JP" altLang="en-US" sz="2800" dirty="0" smtClean="0"/>
          </a:p>
        </p:txBody>
      </p:sp>
      <p:pic>
        <p:nvPicPr>
          <p:cNvPr id="7170" name="Picture 2" descr="C:\Users\吉本恒幸\AppData\Local\Microsoft\Windows\Temporary Internet Files\Content.IE5\2D5HDC6F\MC900412540[1].wmf"/>
          <p:cNvPicPr>
            <a:picLocks noChangeAspect="1" noChangeArrowheads="1"/>
          </p:cNvPicPr>
          <p:nvPr/>
        </p:nvPicPr>
        <p:blipFill>
          <a:blip r:embed="rId2" cstate="print"/>
          <a:srcRect/>
          <a:stretch>
            <a:fillRect/>
          </a:stretch>
        </p:blipFill>
        <p:spPr bwMode="auto">
          <a:xfrm>
            <a:off x="7740352" y="4437112"/>
            <a:ext cx="999951" cy="1844824"/>
          </a:xfrm>
          <a:prstGeom prst="rect">
            <a:avLst/>
          </a:prstGeom>
          <a:noFill/>
        </p:spPr>
      </p:pic>
      <p:sp>
        <p:nvSpPr>
          <p:cNvPr id="4" name="雲形吹き出し 3"/>
          <p:cNvSpPr/>
          <p:nvPr/>
        </p:nvSpPr>
        <p:spPr>
          <a:xfrm>
            <a:off x="6372200" y="443696"/>
            <a:ext cx="2368103" cy="825064"/>
          </a:xfrm>
          <a:prstGeom prst="cloudCallout">
            <a:avLst>
              <a:gd name="adj1" fmla="val -48286"/>
              <a:gd name="adj2" fmla="val 69884"/>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価値理解の発問</a:t>
            </a:r>
            <a:endParaRPr lang="ja-JP" altLang="en-US" sz="2400" dirty="0">
              <a:solidFill>
                <a:prstClr val="black"/>
              </a:solidFill>
            </a:endParaRPr>
          </a:p>
        </p:txBody>
      </p:sp>
    </p:spTree>
    <p:extLst>
      <p:ext uri="{BB962C8B-B14F-4D97-AF65-F5344CB8AC3E}">
        <p14:creationId xmlns:p14="http://schemas.microsoft.com/office/powerpoint/2010/main" val="832603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536" y="548680"/>
            <a:ext cx="8229600" cy="720080"/>
          </a:xfrm>
        </p:spPr>
        <p:txBody>
          <a:bodyPr>
            <a:normAutofit/>
          </a:bodyPr>
          <a:lstStyle/>
          <a:p>
            <a:r>
              <a:rPr kumimoji="1" lang="ja-JP" altLang="en-US" sz="3600" dirty="0" smtClean="0"/>
              <a:t>展開②</a:t>
            </a:r>
            <a:r>
              <a:rPr kumimoji="1" lang="en-US" altLang="ja-JP" sz="3200" dirty="0" smtClean="0"/>
              <a:t>【</a:t>
            </a:r>
            <a:r>
              <a:rPr kumimoji="1" lang="ja-JP" altLang="en-US" sz="3200" dirty="0" smtClean="0"/>
              <a:t>後段と呼ばれることもある</a:t>
            </a:r>
            <a:r>
              <a:rPr kumimoji="1" lang="en-US" altLang="ja-JP" sz="3200" dirty="0" smtClean="0"/>
              <a:t>】</a:t>
            </a:r>
            <a:endParaRPr kumimoji="1" lang="ja-JP" altLang="en-US" sz="3200" dirty="0"/>
          </a:p>
        </p:txBody>
      </p:sp>
      <p:sp>
        <p:nvSpPr>
          <p:cNvPr id="3" name="コンテンツ プレースホルダ 2"/>
          <p:cNvSpPr>
            <a:spLocks noGrp="1"/>
          </p:cNvSpPr>
          <p:nvPr>
            <p:ph idx="1"/>
          </p:nvPr>
        </p:nvSpPr>
        <p:spPr>
          <a:xfrm>
            <a:off x="457200" y="1340768"/>
            <a:ext cx="8229600" cy="4893176"/>
          </a:xfrm>
          <a:solidFill>
            <a:schemeClr val="accent4">
              <a:lumMod val="20000"/>
              <a:lumOff val="80000"/>
            </a:schemeClr>
          </a:solidFill>
        </p:spPr>
        <p:txBody>
          <a:bodyPr/>
          <a:lstStyle/>
          <a:p>
            <a:pPr>
              <a:buNone/>
            </a:pPr>
            <a:endParaRPr lang="ja-JP" altLang="en-US" dirty="0" smtClean="0"/>
          </a:p>
          <a:p>
            <a:pPr>
              <a:buNone/>
            </a:pPr>
            <a:endParaRPr lang="ja-JP" altLang="en-US" dirty="0" smtClean="0"/>
          </a:p>
          <a:p>
            <a:pPr>
              <a:buNone/>
            </a:pPr>
            <a:r>
              <a:rPr lang="ja-JP" altLang="en-US" sz="2800" dirty="0" smtClean="0"/>
              <a:t>自分のことを振り返る。</a:t>
            </a:r>
            <a:endParaRPr lang="en-US" altLang="ja-JP" sz="2800" dirty="0" smtClean="0"/>
          </a:p>
          <a:p>
            <a:pPr>
              <a:buNone/>
            </a:pPr>
            <a:endParaRPr lang="ja-JP" altLang="en-US" sz="2800" dirty="0" smtClean="0"/>
          </a:p>
          <a:p>
            <a:pPr>
              <a:buNone/>
            </a:pPr>
            <a:r>
              <a:rPr lang="ja-JP" altLang="en-US" sz="2800" dirty="0" smtClean="0">
                <a:solidFill>
                  <a:srgbClr val="6600FF"/>
                </a:solidFill>
              </a:rPr>
              <a:t>　◆道徳科で最も重要な段階</a:t>
            </a:r>
            <a:endParaRPr kumimoji="1" lang="ja-JP" altLang="en-US" sz="2800" dirty="0" smtClean="0">
              <a:solidFill>
                <a:srgbClr val="6600FF"/>
              </a:solidFill>
            </a:endParaRPr>
          </a:p>
          <a:p>
            <a:pPr>
              <a:buNone/>
            </a:pPr>
            <a:r>
              <a:rPr lang="ja-JP" altLang="en-US" sz="2800" dirty="0" smtClean="0">
                <a:solidFill>
                  <a:srgbClr val="FF0000"/>
                </a:solidFill>
              </a:rPr>
              <a:t>　「これまでの話合いを通して、○○が大切であることが分かりました。では、そのことについて、これまでの　　自分はどのようであったかを振り返ってみましょう。」</a:t>
            </a:r>
          </a:p>
          <a:p>
            <a:pPr>
              <a:buNone/>
            </a:pPr>
            <a:r>
              <a:rPr lang="ja-JP" altLang="en-US" sz="2800" dirty="0" smtClean="0">
                <a:solidFill>
                  <a:srgbClr val="002060"/>
                </a:solidFill>
              </a:rPr>
              <a:t>　</a:t>
            </a:r>
            <a:r>
              <a:rPr lang="en-US" altLang="ja-JP" sz="2400" dirty="0" smtClean="0">
                <a:solidFill>
                  <a:srgbClr val="002060"/>
                </a:solidFill>
              </a:rPr>
              <a:t>※</a:t>
            </a:r>
            <a:r>
              <a:rPr lang="ja-JP" altLang="en-US" sz="2400" dirty="0" smtClean="0">
                <a:solidFill>
                  <a:srgbClr val="002060"/>
                </a:solidFill>
              </a:rPr>
              <a:t>ありのままの自分を語ることで新たな生き直しを始める。</a:t>
            </a:r>
          </a:p>
          <a:p>
            <a:pPr>
              <a:buNone/>
            </a:pPr>
            <a:r>
              <a:rPr lang="ja-JP" altLang="en-US" sz="2400" dirty="0" smtClean="0">
                <a:solidFill>
                  <a:srgbClr val="002060"/>
                </a:solidFill>
              </a:rPr>
              <a:t>           </a:t>
            </a:r>
            <a:r>
              <a:rPr lang="ja-JP" altLang="en-US" sz="2400" dirty="0" smtClean="0">
                <a:solidFill>
                  <a:srgbClr val="C00000"/>
                </a:solidFill>
              </a:rPr>
              <a:t>⇒ カウンセリングと同じ</a:t>
            </a:r>
          </a:p>
        </p:txBody>
      </p:sp>
      <p:sp>
        <p:nvSpPr>
          <p:cNvPr id="4" name="正方形/長方形 3"/>
          <p:cNvSpPr/>
          <p:nvPr/>
        </p:nvSpPr>
        <p:spPr>
          <a:xfrm>
            <a:off x="718570" y="1412677"/>
            <a:ext cx="7776864" cy="720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white"/>
                </a:solidFill>
              </a:rPr>
              <a:t>教材から離れて自分を見つめる段階</a:t>
            </a:r>
            <a:endParaRPr lang="ja-JP" altLang="en-US" sz="3200" dirty="0">
              <a:solidFill>
                <a:prstClr val="white"/>
              </a:solidFill>
            </a:endParaRPr>
          </a:p>
        </p:txBody>
      </p:sp>
      <p:pic>
        <p:nvPicPr>
          <p:cNvPr id="14338" name="Picture 2" descr="励ます教師"/>
          <p:cNvPicPr>
            <a:picLocks noChangeAspect="1" noChangeArrowheads="1"/>
          </p:cNvPicPr>
          <p:nvPr/>
        </p:nvPicPr>
        <p:blipFill>
          <a:blip r:embed="rId2" cstate="print"/>
          <a:srcRect/>
          <a:stretch>
            <a:fillRect/>
          </a:stretch>
        </p:blipFill>
        <p:spPr bwMode="auto">
          <a:xfrm>
            <a:off x="7380312" y="476672"/>
            <a:ext cx="1152128" cy="864096"/>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059" y="2708920"/>
            <a:ext cx="59864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01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648072"/>
          </a:xfrm>
        </p:spPr>
        <p:txBody>
          <a:bodyPr>
            <a:normAutofit/>
          </a:bodyPr>
          <a:lstStyle/>
          <a:p>
            <a:r>
              <a:rPr kumimoji="1" lang="ja-JP" altLang="en-US" sz="3200" dirty="0" smtClean="0"/>
              <a:t>道徳科で求められる質の高い学習指導過程② </a:t>
            </a:r>
            <a:endParaRPr kumimoji="1" lang="ja-JP" altLang="en-US" sz="3200" dirty="0"/>
          </a:p>
        </p:txBody>
      </p:sp>
      <p:sp>
        <p:nvSpPr>
          <p:cNvPr id="3" name="コンテンツ プレースホルダ 2"/>
          <p:cNvSpPr>
            <a:spLocks noGrp="1"/>
          </p:cNvSpPr>
          <p:nvPr>
            <p:ph idx="1"/>
          </p:nvPr>
        </p:nvSpPr>
        <p:spPr>
          <a:xfrm>
            <a:off x="457200" y="1052736"/>
            <a:ext cx="8229600" cy="5073427"/>
          </a:xfrm>
        </p:spPr>
        <p:txBody>
          <a:bodyPr/>
          <a:lstStyle/>
          <a:p>
            <a:pPr>
              <a:buNone/>
            </a:pPr>
            <a:endParaRPr kumimoji="1" lang="ja-JP" altLang="en-US" dirty="0"/>
          </a:p>
        </p:txBody>
      </p:sp>
      <p:sp>
        <p:nvSpPr>
          <p:cNvPr id="4" name="正方形/長方形 3"/>
          <p:cNvSpPr/>
          <p:nvPr/>
        </p:nvSpPr>
        <p:spPr>
          <a:xfrm>
            <a:off x="503548" y="1268760"/>
            <a:ext cx="1044116" cy="576064"/>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導入</a:t>
            </a:r>
            <a:endParaRPr lang="ja-JP" altLang="en-US" sz="2400" dirty="0">
              <a:solidFill>
                <a:prstClr val="black"/>
              </a:solidFill>
            </a:endParaRPr>
          </a:p>
        </p:txBody>
      </p:sp>
      <p:sp>
        <p:nvSpPr>
          <p:cNvPr id="5" name="正方形/長方形 4"/>
          <p:cNvSpPr/>
          <p:nvPr/>
        </p:nvSpPr>
        <p:spPr>
          <a:xfrm>
            <a:off x="503548" y="2060848"/>
            <a:ext cx="8172908" cy="33123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503548" y="5589240"/>
            <a:ext cx="1044116" cy="576064"/>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終末</a:t>
            </a:r>
            <a:endParaRPr lang="ja-JP" altLang="en-US" sz="2400" dirty="0">
              <a:solidFill>
                <a:prstClr val="black"/>
              </a:solidFill>
            </a:endParaRPr>
          </a:p>
        </p:txBody>
      </p:sp>
      <p:sp>
        <p:nvSpPr>
          <p:cNvPr id="7" name="正方形/長方形 6"/>
          <p:cNvSpPr/>
          <p:nvPr/>
        </p:nvSpPr>
        <p:spPr>
          <a:xfrm>
            <a:off x="647564" y="2865601"/>
            <a:ext cx="504056" cy="15121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black"/>
                </a:solidFill>
              </a:rPr>
              <a:t>展開</a:t>
            </a:r>
            <a:endParaRPr lang="ja-JP" altLang="en-US" sz="3200" dirty="0">
              <a:solidFill>
                <a:prstClr val="black"/>
              </a:solidFill>
            </a:endParaRPr>
          </a:p>
        </p:txBody>
      </p:sp>
      <p:sp>
        <p:nvSpPr>
          <p:cNvPr id="8" name="角丸四角形 7"/>
          <p:cNvSpPr/>
          <p:nvPr/>
        </p:nvSpPr>
        <p:spPr>
          <a:xfrm>
            <a:off x="1403648" y="2348880"/>
            <a:ext cx="6984776" cy="1224136"/>
          </a:xfrm>
          <a:prstGeom prst="roundRect">
            <a:avLst/>
          </a:prstGeom>
          <a:solidFill>
            <a:srgbClr val="BEFEAC"/>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教材によって道徳的価値の理解を図る</a:t>
            </a:r>
            <a:endParaRPr lang="ja-JP" altLang="en-US" sz="2400" dirty="0">
              <a:solidFill>
                <a:schemeClr val="tx1"/>
              </a:solidFill>
            </a:endParaRPr>
          </a:p>
        </p:txBody>
      </p:sp>
      <p:sp>
        <p:nvSpPr>
          <p:cNvPr id="9" name="角丸四角形 8"/>
          <p:cNvSpPr/>
          <p:nvPr/>
        </p:nvSpPr>
        <p:spPr>
          <a:xfrm>
            <a:off x="1403648" y="3970249"/>
            <a:ext cx="6984776" cy="118694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smtClean="0">
                <a:solidFill>
                  <a:prstClr val="white"/>
                </a:solidFill>
              </a:rPr>
              <a:t>  </a:t>
            </a:r>
            <a:r>
              <a:rPr lang="ja-JP" altLang="en-US" sz="2400" dirty="0" smtClean="0">
                <a:solidFill>
                  <a:schemeClr val="tx1"/>
                </a:solidFill>
              </a:rPr>
              <a:t>道徳的価値を自分のこととして捉える</a:t>
            </a:r>
            <a:endParaRPr lang="ja-JP" altLang="en-US" sz="2400" dirty="0">
              <a:solidFill>
                <a:schemeClr val="tx1"/>
              </a:solidFill>
            </a:endParaRPr>
          </a:p>
        </p:txBody>
      </p:sp>
      <p:sp>
        <p:nvSpPr>
          <p:cNvPr id="14" name="正方形/長方形 13"/>
          <p:cNvSpPr/>
          <p:nvPr/>
        </p:nvSpPr>
        <p:spPr>
          <a:xfrm>
            <a:off x="2087724" y="2951375"/>
            <a:ext cx="525658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道徳的価値の意味や大切さを理解する</a:t>
            </a:r>
            <a:endParaRPr lang="ja-JP" altLang="en-US" sz="2400" dirty="0">
              <a:solidFill>
                <a:prstClr val="black"/>
              </a:solidFill>
            </a:endParaRPr>
          </a:p>
        </p:txBody>
      </p:sp>
      <p:sp>
        <p:nvSpPr>
          <p:cNvPr id="15" name="正方形/長方形 14"/>
          <p:cNvSpPr/>
          <p:nvPr/>
        </p:nvSpPr>
        <p:spPr>
          <a:xfrm>
            <a:off x="2087724" y="4653136"/>
            <a:ext cx="5940660"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これまでの自分の状況を見つめ、課題を培う</a:t>
            </a:r>
            <a:endParaRPr lang="ja-JP" altLang="en-US" sz="2400" dirty="0">
              <a:solidFill>
                <a:prstClr val="black"/>
              </a:solidFill>
            </a:endParaRPr>
          </a:p>
        </p:txBody>
      </p:sp>
      <p:sp>
        <p:nvSpPr>
          <p:cNvPr id="17" name="正方形/長方形 16"/>
          <p:cNvSpPr/>
          <p:nvPr/>
        </p:nvSpPr>
        <p:spPr>
          <a:xfrm>
            <a:off x="7055118" y="2140999"/>
            <a:ext cx="1621338" cy="4320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価値理解</a:t>
            </a:r>
            <a:endParaRPr lang="ja-JP" altLang="en-US" sz="2400" dirty="0">
              <a:solidFill>
                <a:prstClr val="black"/>
              </a:solidFill>
            </a:endParaRPr>
          </a:p>
        </p:txBody>
      </p:sp>
      <p:sp>
        <p:nvSpPr>
          <p:cNvPr id="18" name="正方形/長方形 17"/>
          <p:cNvSpPr/>
          <p:nvPr/>
        </p:nvSpPr>
        <p:spPr>
          <a:xfrm>
            <a:off x="7020272" y="3797989"/>
            <a:ext cx="1656184"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自己理解</a:t>
            </a:r>
            <a:endParaRPr lang="ja-JP" altLang="en-US" sz="2400" dirty="0">
              <a:solidFill>
                <a:prstClr val="black"/>
              </a:solidFill>
            </a:endParaRPr>
          </a:p>
        </p:txBody>
      </p:sp>
      <p:sp>
        <p:nvSpPr>
          <p:cNvPr id="20" name="角丸四角形吹き出し 19"/>
          <p:cNvSpPr/>
          <p:nvPr/>
        </p:nvSpPr>
        <p:spPr>
          <a:xfrm>
            <a:off x="5058054" y="5589240"/>
            <a:ext cx="3474385" cy="576064"/>
          </a:xfrm>
          <a:prstGeom prst="wedgeRoundRectCallout">
            <a:avLst>
              <a:gd name="adj1" fmla="val -57218"/>
              <a:gd name="adj2" fmla="val -25799"/>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自己（</a:t>
            </a:r>
            <a:r>
              <a:rPr lang="ja-JP" altLang="en-US" sz="2000" dirty="0">
                <a:solidFill>
                  <a:prstClr val="black"/>
                </a:solidFill>
              </a:rPr>
              <a:t>人間</a:t>
            </a:r>
            <a:r>
              <a:rPr lang="ja-JP" altLang="en-US" sz="2000" dirty="0" smtClean="0">
                <a:solidFill>
                  <a:prstClr val="black"/>
                </a:solidFill>
              </a:rPr>
              <a:t>）の生き方を考える</a:t>
            </a:r>
            <a:endParaRPr lang="ja-JP" altLang="en-US" sz="2000" dirty="0">
              <a:solidFill>
                <a:prstClr val="black"/>
              </a:solidFill>
            </a:endParaRPr>
          </a:p>
        </p:txBody>
      </p:sp>
      <p:sp>
        <p:nvSpPr>
          <p:cNvPr id="10" name="角丸四角形 9"/>
          <p:cNvSpPr/>
          <p:nvPr/>
        </p:nvSpPr>
        <p:spPr>
          <a:xfrm>
            <a:off x="1727684" y="1268760"/>
            <a:ext cx="6948772" cy="5760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主題に対する興味・関心を高める　　動機付けを図る</a:t>
            </a:r>
            <a:endParaRPr lang="ja-JP" altLang="en-US" sz="2200" dirty="0">
              <a:solidFill>
                <a:schemeClr val="tx1"/>
              </a:solidFill>
            </a:endParaRPr>
          </a:p>
        </p:txBody>
      </p:sp>
      <p:sp>
        <p:nvSpPr>
          <p:cNvPr id="16" name="角丸四角形 15"/>
          <p:cNvSpPr/>
          <p:nvPr/>
        </p:nvSpPr>
        <p:spPr>
          <a:xfrm>
            <a:off x="1728588" y="5589240"/>
            <a:ext cx="2861414" cy="576064"/>
          </a:xfrm>
          <a:prstGeom prst="roundRect">
            <a:avLst/>
          </a:prstGeom>
          <a:solidFill>
            <a:srgbClr val="BFFC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schemeClr val="tx1"/>
                </a:solidFill>
              </a:rPr>
              <a:t>思いや考えをまとめる</a:t>
            </a:r>
            <a:endParaRPr lang="ja-JP" altLang="en-US" sz="2200" dirty="0">
              <a:solidFill>
                <a:schemeClr val="tx1"/>
              </a:solidFill>
            </a:endParaRPr>
          </a:p>
        </p:txBody>
      </p:sp>
      <p:sp>
        <p:nvSpPr>
          <p:cNvPr id="11" name="四角形吹き出し 10"/>
          <p:cNvSpPr/>
          <p:nvPr/>
        </p:nvSpPr>
        <p:spPr>
          <a:xfrm>
            <a:off x="1475657" y="3518415"/>
            <a:ext cx="5544615" cy="397234"/>
          </a:xfrm>
          <a:prstGeom prst="wedgeRectCallout">
            <a:avLst>
              <a:gd name="adj1" fmla="val -20833"/>
              <a:gd name="adj2" fmla="val -698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考え、議論する道徳＝主体的・対話的で深い学び</a:t>
            </a:r>
            <a:endParaRPr kumimoji="1" lang="ja-JP" altLang="en-US" sz="2000" dirty="0">
              <a:solidFill>
                <a:schemeClr val="tx1"/>
              </a:solidFill>
            </a:endParaRPr>
          </a:p>
        </p:txBody>
      </p:sp>
      <p:sp>
        <p:nvSpPr>
          <p:cNvPr id="13" name="四角形吹き出し 12"/>
          <p:cNvSpPr/>
          <p:nvPr/>
        </p:nvSpPr>
        <p:spPr>
          <a:xfrm>
            <a:off x="1429543" y="5157192"/>
            <a:ext cx="4500500" cy="360040"/>
          </a:xfrm>
          <a:prstGeom prst="wedgeRectCallout">
            <a:avLst>
              <a:gd name="adj1" fmla="val -22291"/>
              <a:gd name="adj2" fmla="val -700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自己との</a:t>
            </a:r>
            <a:r>
              <a:rPr lang="ja-JP" altLang="en-US" sz="2000" dirty="0">
                <a:solidFill>
                  <a:schemeClr val="tx1"/>
                </a:solidFill>
              </a:rPr>
              <a:t>対話</a:t>
            </a:r>
            <a:r>
              <a:rPr lang="ja-JP" altLang="en-US" sz="2000" dirty="0" smtClean="0">
                <a:solidFill>
                  <a:schemeClr val="tx1"/>
                </a:solidFill>
              </a:rPr>
              <a:t>を多面的・多角的にする</a:t>
            </a:r>
            <a:endParaRPr kumimoji="1" lang="ja-JP" altLang="en-US" sz="2000" dirty="0">
              <a:solidFill>
                <a:schemeClr val="tx1"/>
              </a:solidFill>
            </a:endParaRPr>
          </a:p>
        </p:txBody>
      </p:sp>
    </p:spTree>
    <p:extLst>
      <p:ext uri="{BB962C8B-B14F-4D97-AF65-F5344CB8AC3E}">
        <p14:creationId xmlns:p14="http://schemas.microsoft.com/office/powerpoint/2010/main" val="22430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244" y="404664"/>
            <a:ext cx="8229600" cy="850106"/>
          </a:xfrm>
          <a:noFill/>
        </p:spPr>
        <p:txBody>
          <a:bodyPr>
            <a:normAutofit fontScale="90000"/>
          </a:bodyPr>
          <a:lstStyle/>
          <a:p>
            <a:r>
              <a:rPr lang="ja-JP" altLang="en-US" sz="3200" dirty="0"/>
              <a:t>道徳科</a:t>
            </a:r>
            <a:r>
              <a:rPr lang="ja-JP" altLang="en-US" sz="3200" dirty="0" smtClean="0"/>
              <a:t>の</a:t>
            </a:r>
            <a:r>
              <a:rPr lang="ja-JP" altLang="en-US" sz="3200" dirty="0"/>
              <a:t>授業</a:t>
            </a:r>
            <a:r>
              <a:rPr lang="ja-JP" altLang="en-US" sz="3200" dirty="0" smtClean="0"/>
              <a:t>の</a:t>
            </a:r>
            <a:r>
              <a:rPr lang="ja-JP" altLang="en-US" sz="3200" dirty="0"/>
              <a:t>質</a:t>
            </a:r>
            <a:r>
              <a:rPr lang="ja-JP" altLang="en-US" sz="3200" dirty="0" smtClean="0"/>
              <a:t>を</a:t>
            </a:r>
            <a:r>
              <a:rPr lang="ja-JP" altLang="en-US" sz="3200" dirty="0"/>
              <a:t>高めるため</a:t>
            </a:r>
            <a:r>
              <a:rPr lang="ja-JP" altLang="en-US" sz="3200" dirty="0" smtClean="0"/>
              <a:t>に②</a:t>
            </a:r>
            <a:br>
              <a:rPr lang="ja-JP" altLang="en-US" sz="3200" dirty="0" smtClean="0"/>
            </a:br>
            <a:r>
              <a:rPr lang="ja-JP" altLang="en-US" sz="3200" dirty="0" smtClean="0"/>
              <a:t>展開</a:t>
            </a:r>
            <a:r>
              <a:rPr lang="en-US" altLang="ja-JP" sz="3200" dirty="0" smtClean="0"/>
              <a:t>【</a:t>
            </a:r>
            <a:r>
              <a:rPr lang="ja-JP" altLang="en-US" sz="3200" dirty="0" smtClean="0"/>
              <a:t>後段</a:t>
            </a:r>
            <a:r>
              <a:rPr lang="en-US" altLang="ja-JP" sz="3200" dirty="0" smtClean="0"/>
              <a:t>】</a:t>
            </a:r>
            <a:r>
              <a:rPr lang="ja-JP" altLang="en-US" sz="3200" dirty="0" smtClean="0"/>
              <a:t>　</a:t>
            </a:r>
            <a:r>
              <a:rPr kumimoji="1" lang="ja-JP" altLang="en-US" sz="3200" dirty="0" smtClean="0"/>
              <a:t>多面的・多角的に自己を見つめる工夫</a:t>
            </a:r>
            <a:endParaRPr kumimoji="1" lang="ja-JP" altLang="en-US" sz="3200" dirty="0"/>
          </a:p>
        </p:txBody>
      </p:sp>
      <p:graphicFrame>
        <p:nvGraphicFramePr>
          <p:cNvPr id="5" name="コンテンツ プレースホルダ 4"/>
          <p:cNvGraphicFramePr>
            <a:graphicFrameLocks noGrp="1"/>
          </p:cNvGraphicFramePr>
          <p:nvPr>
            <p:ph idx="1"/>
          </p:nvPr>
        </p:nvGraphicFramePr>
        <p:xfrm>
          <a:off x="1187624" y="1988840"/>
          <a:ext cx="6913463"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教える教師（女性）"/>
          <p:cNvPicPr>
            <a:picLocks noChangeAspect="1" noChangeArrowheads="1"/>
          </p:cNvPicPr>
          <p:nvPr/>
        </p:nvPicPr>
        <p:blipFill>
          <a:blip r:embed="rId7" cstate="print"/>
          <a:srcRect/>
          <a:stretch>
            <a:fillRect/>
          </a:stretch>
        </p:blipFill>
        <p:spPr bwMode="auto">
          <a:xfrm>
            <a:off x="7452320" y="5301208"/>
            <a:ext cx="1440160" cy="1080120"/>
          </a:xfrm>
          <a:prstGeom prst="rect">
            <a:avLst/>
          </a:prstGeom>
          <a:noFill/>
        </p:spPr>
      </p:pic>
      <p:sp>
        <p:nvSpPr>
          <p:cNvPr id="7" name="テキスト ボックス 6"/>
          <p:cNvSpPr txBox="1"/>
          <p:nvPr/>
        </p:nvSpPr>
        <p:spPr>
          <a:xfrm>
            <a:off x="395536" y="1988840"/>
            <a:ext cx="553998" cy="2592288"/>
          </a:xfrm>
          <a:prstGeom prst="rect">
            <a:avLst/>
          </a:prstGeom>
          <a:solidFill>
            <a:srgbClr val="99FF66"/>
          </a:solidFill>
          <a:ln w="28575">
            <a:solidFill>
              <a:schemeClr val="tx1"/>
            </a:solidFill>
          </a:ln>
        </p:spPr>
        <p:txBody>
          <a:bodyPr vert="eaVert" wrap="square" rtlCol="0">
            <a:spAutoFit/>
          </a:bodyPr>
          <a:lstStyle/>
          <a:p>
            <a:r>
              <a:rPr lang="ja-JP" altLang="en-US" sz="2400" dirty="0" smtClean="0">
                <a:solidFill>
                  <a:prstClr val="black"/>
                </a:solidFill>
              </a:rPr>
              <a:t>　直　 接 　経　 験</a:t>
            </a:r>
            <a:endParaRPr lang="ja-JP" altLang="en-US" sz="2400" dirty="0">
              <a:solidFill>
                <a:prstClr val="black"/>
              </a:solidFill>
            </a:endParaRPr>
          </a:p>
        </p:txBody>
      </p:sp>
      <p:sp>
        <p:nvSpPr>
          <p:cNvPr id="8" name="テキスト ボックス 7"/>
          <p:cNvSpPr txBox="1"/>
          <p:nvPr/>
        </p:nvSpPr>
        <p:spPr>
          <a:xfrm>
            <a:off x="8244408" y="2132856"/>
            <a:ext cx="553998" cy="1008112"/>
          </a:xfrm>
          <a:prstGeom prst="rect">
            <a:avLst/>
          </a:prstGeom>
          <a:solidFill>
            <a:srgbClr val="FF99FF"/>
          </a:solidFill>
          <a:ln w="12700">
            <a:solidFill>
              <a:schemeClr val="tx1"/>
            </a:solidFill>
          </a:ln>
        </p:spPr>
        <p:txBody>
          <a:bodyPr vert="eaVert" wrap="square" rtlCol="0">
            <a:spAutoFit/>
          </a:bodyPr>
          <a:lstStyle/>
          <a:p>
            <a:pPr algn="ctr"/>
            <a:r>
              <a:rPr lang="ja-JP" altLang="en-US" sz="2400" dirty="0" smtClean="0">
                <a:solidFill>
                  <a:prstClr val="black"/>
                </a:solidFill>
              </a:rPr>
              <a:t>肯定的</a:t>
            </a:r>
            <a:endParaRPr lang="ja-JP" altLang="en-US" sz="2400" dirty="0">
              <a:solidFill>
                <a:prstClr val="black"/>
              </a:solidFill>
            </a:endParaRPr>
          </a:p>
        </p:txBody>
      </p:sp>
      <p:sp>
        <p:nvSpPr>
          <p:cNvPr id="9" name="テキスト ボックス 8"/>
          <p:cNvSpPr txBox="1"/>
          <p:nvPr/>
        </p:nvSpPr>
        <p:spPr>
          <a:xfrm>
            <a:off x="8244408" y="3429000"/>
            <a:ext cx="553998" cy="1008112"/>
          </a:xfrm>
          <a:prstGeom prst="rect">
            <a:avLst/>
          </a:prstGeom>
          <a:solidFill>
            <a:srgbClr val="CC99FF"/>
          </a:solidFill>
          <a:ln w="12700">
            <a:solidFill>
              <a:schemeClr val="tx1"/>
            </a:solidFill>
          </a:ln>
        </p:spPr>
        <p:txBody>
          <a:bodyPr vert="eaVert" wrap="square" rtlCol="0">
            <a:spAutoFit/>
          </a:bodyPr>
          <a:lstStyle/>
          <a:p>
            <a:pPr algn="ctr"/>
            <a:r>
              <a:rPr lang="ja-JP" altLang="en-US" sz="2400" dirty="0" smtClean="0">
                <a:solidFill>
                  <a:prstClr val="black"/>
                </a:solidFill>
              </a:rPr>
              <a:t>否定的</a:t>
            </a:r>
            <a:endParaRPr lang="ja-JP" altLang="en-US" sz="2400" dirty="0">
              <a:solidFill>
                <a:prstClr val="black"/>
              </a:solidFill>
            </a:endParaRPr>
          </a:p>
        </p:txBody>
      </p:sp>
      <p:sp>
        <p:nvSpPr>
          <p:cNvPr id="10" name="テキスト ボックス 9"/>
          <p:cNvSpPr txBox="1"/>
          <p:nvPr/>
        </p:nvSpPr>
        <p:spPr>
          <a:xfrm>
            <a:off x="1259632" y="4853191"/>
            <a:ext cx="6768752" cy="400110"/>
          </a:xfrm>
          <a:prstGeom prst="rect">
            <a:avLst/>
          </a:prstGeom>
          <a:solidFill>
            <a:srgbClr val="FFFFCC"/>
          </a:solidFill>
          <a:ln w="28575">
            <a:solidFill>
              <a:schemeClr val="tx1"/>
            </a:solidFill>
          </a:ln>
        </p:spPr>
        <p:txBody>
          <a:bodyPr wrap="square" rtlCol="0">
            <a:spAutoFit/>
          </a:bodyPr>
          <a:lstStyle/>
          <a:p>
            <a:pPr algn="ctr"/>
            <a:r>
              <a:rPr lang="ja-JP" altLang="en-US" sz="2000" dirty="0" smtClean="0">
                <a:solidFill>
                  <a:prstClr val="black"/>
                </a:solidFill>
              </a:rPr>
              <a:t>できた自分もあれば、やろうとしたができなかった自分もある　</a:t>
            </a:r>
            <a:endParaRPr lang="ja-JP" altLang="en-US" sz="2000" dirty="0">
              <a:solidFill>
                <a:prstClr val="black"/>
              </a:solidFill>
            </a:endParaRPr>
          </a:p>
        </p:txBody>
      </p:sp>
      <p:sp>
        <p:nvSpPr>
          <p:cNvPr id="13" name="テキスト ボックス 12"/>
          <p:cNvSpPr txBox="1"/>
          <p:nvPr/>
        </p:nvSpPr>
        <p:spPr>
          <a:xfrm>
            <a:off x="5724128" y="1412776"/>
            <a:ext cx="1584176" cy="461665"/>
          </a:xfrm>
          <a:prstGeom prst="rect">
            <a:avLst/>
          </a:prstGeom>
          <a:solidFill>
            <a:srgbClr val="FFFFCC"/>
          </a:solidFill>
          <a:ln w="19050">
            <a:solidFill>
              <a:schemeClr val="tx1"/>
            </a:solidFill>
          </a:ln>
        </p:spPr>
        <p:txBody>
          <a:bodyPr wrap="square" rtlCol="0">
            <a:spAutoFit/>
          </a:bodyPr>
          <a:lstStyle/>
          <a:p>
            <a:pPr algn="ctr"/>
            <a:r>
              <a:rPr lang="ja-JP" altLang="en-US" sz="2400" dirty="0" smtClean="0">
                <a:solidFill>
                  <a:prstClr val="black"/>
                </a:solidFill>
              </a:rPr>
              <a:t>受動的</a:t>
            </a:r>
            <a:endParaRPr lang="ja-JP" altLang="en-US" sz="2400" dirty="0">
              <a:solidFill>
                <a:prstClr val="black"/>
              </a:solidFill>
            </a:endParaRPr>
          </a:p>
        </p:txBody>
      </p:sp>
      <p:sp>
        <p:nvSpPr>
          <p:cNvPr id="14" name="テキスト ボックス 13"/>
          <p:cNvSpPr txBox="1"/>
          <p:nvPr/>
        </p:nvSpPr>
        <p:spPr>
          <a:xfrm>
            <a:off x="2339752" y="1412776"/>
            <a:ext cx="1656184" cy="461665"/>
          </a:xfrm>
          <a:prstGeom prst="rect">
            <a:avLst/>
          </a:prstGeom>
          <a:solidFill>
            <a:srgbClr val="E7F4D8"/>
          </a:solidFill>
          <a:ln w="19050">
            <a:solidFill>
              <a:schemeClr val="tx1"/>
            </a:solidFill>
          </a:ln>
        </p:spPr>
        <p:txBody>
          <a:bodyPr wrap="square" rtlCol="0">
            <a:spAutoFit/>
          </a:bodyPr>
          <a:lstStyle/>
          <a:p>
            <a:pPr algn="ctr"/>
            <a:r>
              <a:rPr lang="ja-JP" altLang="en-US" sz="2400" dirty="0" smtClean="0">
                <a:solidFill>
                  <a:prstClr val="black"/>
                </a:solidFill>
              </a:rPr>
              <a:t>能動的</a:t>
            </a:r>
            <a:endParaRPr lang="ja-JP" altLang="en-US" sz="2400" dirty="0">
              <a:solidFill>
                <a:prstClr val="black"/>
              </a:solidFill>
            </a:endParaRPr>
          </a:p>
        </p:txBody>
      </p:sp>
      <p:sp>
        <p:nvSpPr>
          <p:cNvPr id="15" name="テキスト ボックス 14"/>
          <p:cNvSpPr txBox="1"/>
          <p:nvPr/>
        </p:nvSpPr>
        <p:spPr>
          <a:xfrm>
            <a:off x="2195736" y="5373216"/>
            <a:ext cx="5112568" cy="769441"/>
          </a:xfrm>
          <a:prstGeom prst="rect">
            <a:avLst/>
          </a:prstGeom>
          <a:noFill/>
        </p:spPr>
        <p:txBody>
          <a:bodyPr wrap="square" rtlCol="0">
            <a:spAutoFit/>
          </a:bodyPr>
          <a:lstStyle/>
          <a:p>
            <a:r>
              <a:rPr lang="ja-JP" altLang="en-US" sz="2200" dirty="0" smtClean="0">
                <a:solidFill>
                  <a:prstClr val="black"/>
                </a:solidFill>
              </a:rPr>
              <a:t>　</a:t>
            </a:r>
            <a:r>
              <a:rPr lang="ja-JP" altLang="en-US" sz="2200" dirty="0" smtClean="0">
                <a:solidFill>
                  <a:srgbClr val="FF0000"/>
                </a:solidFill>
              </a:rPr>
              <a:t>どのようなことでもいいですから、</a:t>
            </a:r>
          </a:p>
          <a:p>
            <a:r>
              <a:rPr lang="ja-JP" altLang="en-US" sz="2200" dirty="0" smtClean="0">
                <a:solidFill>
                  <a:srgbClr val="FF0000"/>
                </a:solidFill>
              </a:rPr>
              <a:t>　　　　　自分を振り返ってみてください・・・</a:t>
            </a:r>
            <a:endParaRPr lang="ja-JP" altLang="en-US" sz="2200" dirty="0">
              <a:solidFill>
                <a:srgbClr val="FF0000"/>
              </a:solidFill>
            </a:endParaRPr>
          </a:p>
        </p:txBody>
      </p:sp>
      <p:sp>
        <p:nvSpPr>
          <p:cNvPr id="17" name="角丸四角形吹き出し 16"/>
          <p:cNvSpPr/>
          <p:nvPr/>
        </p:nvSpPr>
        <p:spPr>
          <a:xfrm>
            <a:off x="4283968" y="6237312"/>
            <a:ext cx="3240360" cy="432048"/>
          </a:xfrm>
          <a:prstGeom prst="wedgeRoundRectCallout">
            <a:avLst>
              <a:gd name="adj1" fmla="val -22873"/>
              <a:gd name="adj2" fmla="val -69983"/>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全員が振り返られる</a:t>
            </a:r>
            <a:endParaRPr lang="ja-JP" altLang="en-US" dirty="0">
              <a:solidFill>
                <a:prstClr val="black"/>
              </a:solidFill>
            </a:endParaRPr>
          </a:p>
        </p:txBody>
      </p:sp>
      <p:cxnSp>
        <p:nvCxnSpPr>
          <p:cNvPr id="19" name="直線コネクタ 18"/>
          <p:cNvCxnSpPr/>
          <p:nvPr/>
        </p:nvCxnSpPr>
        <p:spPr>
          <a:xfrm>
            <a:off x="5076056" y="3933056"/>
            <a:ext cx="230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367052" y="6142657"/>
            <a:ext cx="3168352" cy="504056"/>
          </a:xfrm>
          <a:prstGeom prst="roundRect">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自己肯定感につな</a:t>
            </a:r>
            <a:r>
              <a:rPr lang="ja-JP" altLang="en-US" sz="2200" dirty="0">
                <a:solidFill>
                  <a:schemeClr val="tx1"/>
                </a:solidFill>
              </a:rPr>
              <a:t>げる</a:t>
            </a:r>
            <a:endParaRPr kumimoji="1" lang="ja-JP" altLang="en-US" sz="2200" dirty="0">
              <a:solidFill>
                <a:schemeClr val="tx1"/>
              </a:solidFill>
            </a:endParaRPr>
          </a:p>
        </p:txBody>
      </p:sp>
    </p:spTree>
    <p:extLst>
      <p:ext uri="{BB962C8B-B14F-4D97-AF65-F5344CB8AC3E}">
        <p14:creationId xmlns:p14="http://schemas.microsoft.com/office/powerpoint/2010/main" val="86831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924712"/>
          </a:xfrm>
        </p:spPr>
        <p:txBody>
          <a:bodyPr/>
          <a:lstStyle/>
          <a:p>
            <a:r>
              <a:rPr kumimoji="1" lang="ja-JP" altLang="en-US" dirty="0" smtClean="0"/>
              <a:t>道徳とは何か</a:t>
            </a:r>
            <a:endParaRPr kumimoji="1" lang="ja-JP" altLang="en-US" dirty="0"/>
          </a:p>
        </p:txBody>
      </p:sp>
      <p:sp>
        <p:nvSpPr>
          <p:cNvPr id="3" name="コンテンツ プレースホルダ 2"/>
          <p:cNvSpPr>
            <a:spLocks noGrp="1"/>
          </p:cNvSpPr>
          <p:nvPr>
            <p:ph idx="1"/>
          </p:nvPr>
        </p:nvSpPr>
        <p:spPr>
          <a:xfrm>
            <a:off x="539552" y="1484784"/>
            <a:ext cx="8229600" cy="4805754"/>
          </a:xfrm>
          <a:solidFill>
            <a:schemeClr val="accent4">
              <a:lumMod val="20000"/>
              <a:lumOff val="80000"/>
            </a:schemeClr>
          </a:solidFill>
        </p:spPr>
        <p:txBody>
          <a:bodyPr/>
          <a:lstStyle/>
          <a:p>
            <a:pPr>
              <a:buNone/>
            </a:pPr>
            <a:r>
              <a:rPr lang="ja-JP" altLang="en-US" sz="3200" dirty="0" smtClean="0"/>
              <a:t>人はだれでも</a:t>
            </a:r>
            <a:r>
              <a:rPr kumimoji="1" lang="ja-JP" altLang="en-US" dirty="0" smtClean="0"/>
              <a:t>　</a:t>
            </a:r>
          </a:p>
          <a:p>
            <a:pPr>
              <a:buNone/>
            </a:pPr>
            <a:r>
              <a:rPr kumimoji="1" lang="ja-JP" altLang="en-US" sz="3200" dirty="0" smtClean="0"/>
              <a:t>　人間としてよりよく生きたいという願いをもち、</a:t>
            </a:r>
            <a:r>
              <a:rPr kumimoji="1" lang="ja-JP" altLang="en-US" sz="3200" dirty="0" smtClean="0">
                <a:solidFill>
                  <a:srgbClr val="FF0000"/>
                </a:solidFill>
                <a:uFill>
                  <a:solidFill>
                    <a:srgbClr val="FF0000"/>
                  </a:solidFill>
                </a:uFill>
              </a:rPr>
              <a:t>　</a:t>
            </a:r>
            <a:r>
              <a:rPr kumimoji="1" lang="ja-JP" altLang="en-US" sz="3200" dirty="0" smtClean="0">
                <a:uFill>
                  <a:solidFill>
                    <a:srgbClr val="FF0000"/>
                  </a:solidFill>
                </a:uFill>
              </a:rPr>
              <a:t>望ましい生き方を実現したいという心をもって</a:t>
            </a:r>
            <a:br>
              <a:rPr kumimoji="1" lang="ja-JP" altLang="en-US" sz="3200" dirty="0" smtClean="0">
                <a:uFill>
                  <a:solidFill>
                    <a:srgbClr val="FF0000"/>
                  </a:solidFill>
                </a:uFill>
              </a:rPr>
            </a:br>
            <a:r>
              <a:rPr kumimoji="1" lang="ja-JP" altLang="en-US" sz="3200" dirty="0" smtClean="0">
                <a:uFill>
                  <a:solidFill>
                    <a:srgbClr val="FF0000"/>
                  </a:solidFill>
                </a:uFill>
              </a:rPr>
              <a:t>生きていく。</a:t>
            </a:r>
            <a:endParaRPr kumimoji="1" lang="ja-JP" altLang="en-US" sz="3200" dirty="0" smtClean="0"/>
          </a:p>
          <a:p>
            <a:pPr>
              <a:buNone/>
            </a:pPr>
            <a:r>
              <a:rPr lang="ja-JP" altLang="en-US" sz="3200" dirty="0" smtClean="0">
                <a:solidFill>
                  <a:srgbClr val="C00000"/>
                </a:solidFill>
              </a:rPr>
              <a:t>「望ましい生き方をしようとする心」</a:t>
            </a:r>
            <a:r>
              <a:rPr lang="ja-JP" altLang="en-US" sz="3200" dirty="0" smtClean="0"/>
              <a:t>に対する</a:t>
            </a:r>
          </a:p>
          <a:p>
            <a:pPr>
              <a:buNone/>
            </a:pPr>
            <a:r>
              <a:rPr lang="ja-JP" altLang="en-US" sz="3200" dirty="0" smtClean="0">
                <a:uFill>
                  <a:solidFill>
                    <a:srgbClr val="C00000"/>
                  </a:solidFill>
                </a:uFill>
              </a:rPr>
              <a:t>　　　　　　　　　援助・働きかけ</a:t>
            </a:r>
            <a:r>
              <a:rPr lang="ja-JP" altLang="en-US" sz="3200" dirty="0" smtClean="0">
                <a:solidFill>
                  <a:srgbClr val="FF0000"/>
                </a:solidFill>
              </a:rPr>
              <a:t>＝道徳教育</a:t>
            </a:r>
            <a:endParaRPr kumimoji="1" lang="ja-JP" altLang="en-US" sz="3200" dirty="0" smtClean="0">
              <a:solidFill>
                <a:srgbClr val="FF0000"/>
              </a:solidFill>
            </a:endParaRPr>
          </a:p>
        </p:txBody>
      </p:sp>
      <p:sp>
        <p:nvSpPr>
          <p:cNvPr id="11" name="四角形吹き出し 10"/>
          <p:cNvSpPr/>
          <p:nvPr/>
        </p:nvSpPr>
        <p:spPr>
          <a:xfrm>
            <a:off x="3203848" y="5157192"/>
            <a:ext cx="3024336" cy="1152128"/>
          </a:xfrm>
          <a:prstGeom prst="wedgeRectCallout">
            <a:avLst>
              <a:gd name="adj1" fmla="val -21743"/>
              <a:gd name="adj2" fmla="val -82894"/>
            </a:avLst>
          </a:prstGeom>
          <a:solidFill>
            <a:srgbClr val="54F2C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2800" dirty="0" smtClean="0">
                <a:solidFill>
                  <a:schemeClr val="tx1"/>
                </a:solidFill>
              </a:rPr>
              <a:t>　 計画的・発展的</a:t>
            </a:r>
          </a:p>
          <a:p>
            <a:r>
              <a:rPr lang="ja-JP" altLang="en-US" sz="2800" dirty="0" smtClean="0">
                <a:solidFill>
                  <a:schemeClr val="tx1"/>
                </a:solidFill>
              </a:rPr>
              <a:t>　 偶発的・単発的</a:t>
            </a:r>
            <a:endParaRPr kumimoji="1" lang="ja-JP" altLang="en-US" sz="2800" dirty="0">
              <a:solidFill>
                <a:schemeClr val="tx1"/>
              </a:solidFill>
            </a:endParaRPr>
          </a:p>
        </p:txBody>
      </p:sp>
      <p:sp>
        <p:nvSpPr>
          <p:cNvPr id="12" name="線吹き出し 1 (枠付き) 11"/>
          <p:cNvSpPr/>
          <p:nvPr/>
        </p:nvSpPr>
        <p:spPr>
          <a:xfrm>
            <a:off x="6516216" y="5157192"/>
            <a:ext cx="2088232" cy="1008112"/>
          </a:xfrm>
          <a:prstGeom prst="borderCallout1">
            <a:avLst>
              <a:gd name="adj1" fmla="val 30294"/>
              <a:gd name="adj2" fmla="val -1244"/>
              <a:gd name="adj3" fmla="val 35697"/>
              <a:gd name="adj4" fmla="val -25644"/>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schemeClr val="tx1"/>
                </a:solidFill>
              </a:rPr>
              <a:t>特別の教科 道徳</a:t>
            </a:r>
          </a:p>
          <a:p>
            <a:pPr algn="ctr">
              <a:lnSpc>
                <a:spcPct val="150000"/>
              </a:lnSpc>
            </a:pPr>
            <a:r>
              <a:rPr lang="ja-JP" altLang="en-US" sz="2000" dirty="0">
                <a:solidFill>
                  <a:schemeClr val="tx1"/>
                </a:solidFill>
              </a:rPr>
              <a:t>（</a:t>
            </a:r>
            <a:r>
              <a:rPr lang="ja-JP" altLang="en-US" sz="2000" dirty="0" smtClean="0">
                <a:solidFill>
                  <a:schemeClr val="tx1"/>
                </a:solidFill>
              </a:rPr>
              <a:t>道徳科</a:t>
            </a:r>
            <a:r>
              <a:rPr kumimoji="1" lang="ja-JP" altLang="en-US" sz="2000" dirty="0" smtClean="0">
                <a:solidFill>
                  <a:schemeClr val="tx1"/>
                </a:solidFill>
              </a:rPr>
              <a:t>）</a:t>
            </a:r>
            <a:endParaRPr kumimoji="1" lang="ja-JP" altLang="en-US" sz="2000" dirty="0">
              <a:solidFill>
                <a:schemeClr val="tx1"/>
              </a:solidFill>
            </a:endParaRPr>
          </a:p>
        </p:txBody>
      </p:sp>
    </p:spTree>
    <p:extLst>
      <p:ext uri="{BB962C8B-B14F-4D97-AF65-F5344CB8AC3E}">
        <p14:creationId xmlns:p14="http://schemas.microsoft.com/office/powerpoint/2010/main" val="3966802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kumimoji="1" lang="ja-JP" altLang="en-US" sz="3600" dirty="0" smtClean="0"/>
              <a:t>終末　　心を温める段階</a:t>
            </a:r>
            <a:endParaRPr kumimoji="1" lang="ja-JP" altLang="en-US" sz="3600" dirty="0"/>
          </a:p>
        </p:txBody>
      </p:sp>
      <p:sp>
        <p:nvSpPr>
          <p:cNvPr id="3" name="コンテンツ プレースホルダ 2"/>
          <p:cNvSpPr>
            <a:spLocks noGrp="1"/>
          </p:cNvSpPr>
          <p:nvPr>
            <p:ph idx="1"/>
          </p:nvPr>
        </p:nvSpPr>
        <p:spPr>
          <a:xfrm>
            <a:off x="457200" y="1268760"/>
            <a:ext cx="8229600" cy="4857403"/>
          </a:xfrm>
          <a:solidFill>
            <a:schemeClr val="accent4">
              <a:lumMod val="20000"/>
              <a:lumOff val="80000"/>
            </a:schemeClr>
          </a:solidFill>
        </p:spPr>
        <p:txBody>
          <a:bodyPr>
            <a:noAutofit/>
          </a:bodyPr>
          <a:lstStyle/>
          <a:p>
            <a:pPr>
              <a:buNone/>
            </a:pPr>
            <a:r>
              <a:rPr kumimoji="1" lang="ja-JP" altLang="en-US" sz="3200" dirty="0" smtClean="0"/>
              <a:t>①教師の説話を聞く・・・</a:t>
            </a:r>
            <a:r>
              <a:rPr kumimoji="1" lang="ja-JP" altLang="en-US" sz="3200" dirty="0" smtClean="0">
                <a:solidFill>
                  <a:srgbClr val="0070C0"/>
                </a:solidFill>
              </a:rPr>
              <a:t>先生にもこんなことが</a:t>
            </a:r>
          </a:p>
          <a:p>
            <a:pPr>
              <a:buNone/>
            </a:pPr>
            <a:r>
              <a:rPr lang="ja-JP" altLang="en-US" sz="3200" dirty="0" smtClean="0">
                <a:solidFill>
                  <a:srgbClr val="FF0000"/>
                </a:solidFill>
              </a:rPr>
              <a:t>　　　</a:t>
            </a:r>
            <a:r>
              <a:rPr lang="ja-JP" altLang="en-US" sz="2800" dirty="0" smtClean="0">
                <a:solidFill>
                  <a:srgbClr val="FF0000"/>
                </a:solidFill>
              </a:rPr>
              <a:t>♥</a:t>
            </a:r>
            <a:r>
              <a:rPr lang="ja-JP" altLang="en-US" sz="2800" dirty="0" smtClean="0"/>
              <a:t>教師と児童生徒が一体感を味わえる。</a:t>
            </a:r>
          </a:p>
          <a:p>
            <a:pPr>
              <a:buNone/>
            </a:pPr>
            <a:r>
              <a:rPr lang="ja-JP" altLang="en-US" sz="2800" smtClean="0"/>
              <a:t>②自分</a:t>
            </a:r>
            <a:r>
              <a:rPr lang="ja-JP" altLang="en-US" sz="2800" dirty="0" smtClean="0"/>
              <a:t>を見つめて感想を書く</a:t>
            </a:r>
          </a:p>
          <a:p>
            <a:pPr>
              <a:buNone/>
            </a:pPr>
            <a:r>
              <a:rPr lang="ja-JP" altLang="en-US" sz="2800" dirty="0" smtClean="0"/>
              <a:t>③他の方法として</a:t>
            </a:r>
          </a:p>
          <a:p>
            <a:pPr>
              <a:buNone/>
            </a:pPr>
            <a:r>
              <a:rPr lang="ja-JP" altLang="en-US" sz="2800" dirty="0" smtClean="0"/>
              <a:t>　　児童生徒の作文、ことわざ、短い話などの紹介</a:t>
            </a:r>
          </a:p>
          <a:p>
            <a:pPr>
              <a:buNone/>
            </a:pPr>
            <a:r>
              <a:rPr kumimoji="1" lang="ja-JP" altLang="en-US" sz="2800" dirty="0" smtClean="0">
                <a:solidFill>
                  <a:srgbClr val="C00000"/>
                </a:solidFill>
              </a:rPr>
              <a:t> 　　</a:t>
            </a:r>
            <a:r>
              <a:rPr kumimoji="1" lang="ja-JP" altLang="en-US" sz="3200" dirty="0" smtClean="0">
                <a:solidFill>
                  <a:srgbClr val="FF0000"/>
                </a:solidFill>
              </a:rPr>
              <a:t>　　　</a:t>
            </a:r>
            <a:endParaRPr lang="ja-JP" altLang="en-US" sz="3200" dirty="0" smtClean="0"/>
          </a:p>
          <a:p>
            <a:pPr>
              <a:buNone/>
            </a:pPr>
            <a:r>
              <a:rPr lang="en-US" altLang="ja-JP" sz="2800" dirty="0" smtClean="0">
                <a:solidFill>
                  <a:srgbClr val="002060"/>
                </a:solidFill>
              </a:rPr>
              <a:t>※</a:t>
            </a:r>
            <a:r>
              <a:rPr lang="ja-JP" altLang="en-US" sz="2800" dirty="0" smtClean="0">
                <a:solidFill>
                  <a:srgbClr val="002060"/>
                </a:solidFill>
              </a:rPr>
              <a:t>余韻を大切にし、</a:t>
            </a:r>
            <a:r>
              <a:rPr lang="ja-JP" altLang="en-US" sz="2800" dirty="0">
                <a:solidFill>
                  <a:srgbClr val="002060"/>
                </a:solidFill>
              </a:rPr>
              <a:t>児童生徒</a:t>
            </a:r>
            <a:r>
              <a:rPr lang="ja-JP" altLang="en-US" sz="2800" dirty="0" smtClean="0">
                <a:solidFill>
                  <a:srgbClr val="002060"/>
                </a:solidFill>
              </a:rPr>
              <a:t>の心に感動が残るようにすること。</a:t>
            </a:r>
          </a:p>
        </p:txBody>
      </p:sp>
      <p:pic>
        <p:nvPicPr>
          <p:cNvPr id="7170" name="Picture 2" descr="クリックすると新しいウィンドウで開きます"/>
          <p:cNvPicPr>
            <a:picLocks noChangeAspect="1" noChangeArrowheads="1"/>
          </p:cNvPicPr>
          <p:nvPr/>
        </p:nvPicPr>
        <p:blipFill>
          <a:blip r:embed="rId2" cstate="print"/>
          <a:srcRect/>
          <a:stretch>
            <a:fillRect/>
          </a:stretch>
        </p:blipFill>
        <p:spPr bwMode="auto">
          <a:xfrm>
            <a:off x="7380312" y="1916832"/>
            <a:ext cx="1140718" cy="1140718"/>
          </a:xfrm>
          <a:prstGeom prst="rect">
            <a:avLst/>
          </a:prstGeom>
          <a:noFill/>
        </p:spPr>
      </p:pic>
    </p:spTree>
    <p:extLst>
      <p:ext uri="{BB962C8B-B14F-4D97-AF65-F5344CB8AC3E}">
        <p14:creationId xmlns:p14="http://schemas.microsoft.com/office/powerpoint/2010/main" val="370168493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648072"/>
          </a:xfrm>
        </p:spPr>
        <p:txBody>
          <a:bodyPr>
            <a:noAutofit/>
          </a:bodyPr>
          <a:lstStyle/>
          <a:p>
            <a:r>
              <a:rPr kumimoji="1" lang="ja-JP" altLang="en-US" sz="2800" dirty="0" smtClean="0"/>
              <a:t>「考え、議論する道徳」への質的転換を図るために</a:t>
            </a:r>
            <a:endParaRPr kumimoji="1" lang="ja-JP" altLang="en-US" sz="2800" dirty="0"/>
          </a:p>
        </p:txBody>
      </p:sp>
      <p:sp>
        <p:nvSpPr>
          <p:cNvPr id="3" name="コンテンツ プレースホルダー 2"/>
          <p:cNvSpPr>
            <a:spLocks noGrp="1"/>
          </p:cNvSpPr>
          <p:nvPr>
            <p:ph idx="1"/>
          </p:nvPr>
        </p:nvSpPr>
        <p:spPr>
          <a:xfrm>
            <a:off x="457200" y="1412776"/>
            <a:ext cx="8229600" cy="5040560"/>
          </a:xfrm>
          <a:solidFill>
            <a:srgbClr val="FFFFCC"/>
          </a:solidFill>
        </p:spPr>
        <p:txBody>
          <a:bodyPr>
            <a:noAutofit/>
          </a:bodyPr>
          <a:lstStyle/>
          <a:p>
            <a:pPr marL="0" indent="0">
              <a:lnSpc>
                <a:spcPts val="3800"/>
              </a:lnSpc>
              <a:buNone/>
            </a:pPr>
            <a:r>
              <a:rPr kumimoji="1" lang="ja-JP" altLang="en-US" sz="2800" dirty="0" smtClean="0"/>
              <a:t>①教材を通して、捉えさせたい道徳的価値を児童生徒</a:t>
            </a:r>
            <a:br>
              <a:rPr kumimoji="1" lang="ja-JP" altLang="en-US" sz="2800" dirty="0" smtClean="0"/>
            </a:br>
            <a:r>
              <a:rPr kumimoji="1" lang="ja-JP" altLang="en-US" sz="2800" dirty="0" smtClean="0"/>
              <a:t>　の視点でまとめてみる。　</a:t>
            </a:r>
          </a:p>
          <a:p>
            <a:pPr marL="0" indent="0">
              <a:lnSpc>
                <a:spcPts val="3800"/>
              </a:lnSpc>
              <a:buNone/>
            </a:pPr>
            <a:r>
              <a:rPr lang="ja-JP" altLang="en-US" sz="2800" dirty="0" smtClean="0"/>
              <a:t>②</a:t>
            </a:r>
            <a:r>
              <a:rPr lang="ja-JP" altLang="en-US" sz="2800" dirty="0"/>
              <a:t>教材の中で、主人公</a:t>
            </a:r>
            <a:r>
              <a:rPr lang="ja-JP" altLang="en-US" sz="2800" dirty="0" smtClean="0"/>
              <a:t>が道徳的価値</a:t>
            </a:r>
            <a:r>
              <a:rPr lang="ja-JP" altLang="en-US" sz="2800" dirty="0"/>
              <a:t>（大切なこと）</a:t>
            </a:r>
            <a:r>
              <a:rPr lang="ja-JP" altLang="en-US" sz="2800" dirty="0" smtClean="0"/>
              <a:t>に</a:t>
            </a:r>
            <a:br>
              <a:rPr lang="ja-JP" altLang="en-US" sz="2800" dirty="0" smtClean="0"/>
            </a:br>
            <a:r>
              <a:rPr lang="ja-JP" altLang="en-US" sz="2800" dirty="0" smtClean="0"/>
              <a:t>　気付く</a:t>
            </a:r>
            <a:r>
              <a:rPr lang="ja-JP" altLang="en-US" sz="2800" dirty="0"/>
              <a:t>場面</a:t>
            </a:r>
            <a:r>
              <a:rPr lang="ja-JP" altLang="en-US" sz="2800" dirty="0" smtClean="0"/>
              <a:t>を検討する。</a:t>
            </a:r>
          </a:p>
          <a:p>
            <a:pPr marL="0" indent="0">
              <a:lnSpc>
                <a:spcPts val="3800"/>
              </a:lnSpc>
              <a:buNone/>
            </a:pPr>
            <a:r>
              <a:rPr lang="ja-JP" altLang="en-US" sz="2800" dirty="0" smtClean="0"/>
              <a:t>③価値</a:t>
            </a:r>
            <a:r>
              <a:rPr lang="ja-JP" altLang="en-US" sz="2800" dirty="0"/>
              <a:t>理解</a:t>
            </a:r>
            <a:r>
              <a:rPr lang="ja-JP" altLang="en-US" sz="2800" dirty="0" smtClean="0"/>
              <a:t>を</a:t>
            </a:r>
            <a:r>
              <a:rPr lang="ja-JP" altLang="en-US" sz="2800" dirty="0"/>
              <a:t>図るため</a:t>
            </a:r>
            <a:r>
              <a:rPr lang="ja-JP" altLang="en-US" sz="2800" dirty="0" smtClean="0"/>
              <a:t>の</a:t>
            </a:r>
            <a:r>
              <a:rPr lang="ja-JP" altLang="en-US" sz="2800" dirty="0"/>
              <a:t>発問</a:t>
            </a:r>
            <a:r>
              <a:rPr lang="ja-JP" altLang="en-US" sz="2800" dirty="0" smtClean="0"/>
              <a:t>を工夫</a:t>
            </a:r>
            <a:r>
              <a:rPr lang="ja-JP" altLang="en-US" sz="2800" dirty="0"/>
              <a:t>する</a:t>
            </a:r>
            <a:r>
              <a:rPr lang="ja-JP" altLang="en-US" sz="2800" dirty="0" smtClean="0"/>
              <a:t>。</a:t>
            </a:r>
          </a:p>
          <a:p>
            <a:pPr marL="0" indent="0">
              <a:lnSpc>
                <a:spcPts val="3800"/>
              </a:lnSpc>
              <a:buNone/>
            </a:pPr>
            <a:r>
              <a:rPr kumimoji="1" lang="ja-JP" altLang="en-US" sz="2800" dirty="0" smtClean="0"/>
              <a:t>④グループなどで</a:t>
            </a:r>
            <a:r>
              <a:rPr lang="ja-JP" altLang="en-US" sz="2800" dirty="0" smtClean="0"/>
              <a:t>話し合う機会を</a:t>
            </a:r>
            <a:r>
              <a:rPr kumimoji="1" lang="ja-JP" altLang="en-US" sz="2800" dirty="0" smtClean="0"/>
              <a:t>設定</a:t>
            </a:r>
            <a:r>
              <a:rPr lang="ja-JP" altLang="en-US" sz="2800" dirty="0"/>
              <a:t>する</a:t>
            </a:r>
            <a:r>
              <a:rPr kumimoji="1" lang="ja-JP" altLang="en-US" sz="2800" dirty="0" smtClean="0"/>
              <a:t>。　</a:t>
            </a:r>
            <a:endParaRPr kumimoji="1" lang="ja-JP" altLang="en-US" sz="2800" dirty="0" smtClean="0">
              <a:solidFill>
                <a:srgbClr val="C00000"/>
              </a:solidFill>
            </a:endParaRPr>
          </a:p>
          <a:p>
            <a:pPr marL="0" indent="0">
              <a:lnSpc>
                <a:spcPts val="3800"/>
              </a:lnSpc>
              <a:buNone/>
            </a:pPr>
            <a:r>
              <a:rPr lang="ja-JP" altLang="en-US" sz="2800" dirty="0" smtClean="0"/>
              <a:t>⑤ワークシートをどこで活用するかを吟味</a:t>
            </a:r>
            <a:r>
              <a:rPr lang="ja-JP" altLang="en-US" sz="2800" dirty="0"/>
              <a:t>する</a:t>
            </a:r>
            <a:r>
              <a:rPr lang="ja-JP" altLang="en-US" sz="2800" dirty="0" smtClean="0"/>
              <a:t>。</a:t>
            </a:r>
            <a:br>
              <a:rPr lang="ja-JP" altLang="en-US" sz="2800" dirty="0" smtClean="0"/>
            </a:br>
            <a:r>
              <a:rPr lang="ja-JP" altLang="en-US" sz="2800" dirty="0" smtClean="0"/>
              <a:t>⑥自己を見つめる視点を多面的・多角的に</a:t>
            </a:r>
            <a:r>
              <a:rPr lang="ja-JP" altLang="en-US" sz="2800" dirty="0"/>
              <a:t>する</a:t>
            </a:r>
            <a:r>
              <a:rPr lang="ja-JP" altLang="en-US" sz="2800" dirty="0" smtClean="0"/>
              <a:t>。</a:t>
            </a:r>
            <a:r>
              <a:rPr lang="ja-JP" altLang="en-US" sz="2400" dirty="0" smtClean="0"/>
              <a:t>　</a:t>
            </a:r>
          </a:p>
        </p:txBody>
      </p:sp>
      <p:sp>
        <p:nvSpPr>
          <p:cNvPr id="6" name="右大かっこ 5"/>
          <p:cNvSpPr/>
          <p:nvPr/>
        </p:nvSpPr>
        <p:spPr>
          <a:xfrm>
            <a:off x="7395831" y="3645024"/>
            <a:ext cx="288032" cy="1368152"/>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楕円 6"/>
          <p:cNvSpPr/>
          <p:nvPr/>
        </p:nvSpPr>
        <p:spPr>
          <a:xfrm>
            <a:off x="7186158" y="4077072"/>
            <a:ext cx="1064601" cy="57606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関連</a:t>
            </a:r>
            <a:endParaRPr kumimoji="1" lang="ja-JP" altLang="en-US" sz="2000" dirty="0">
              <a:solidFill>
                <a:schemeClr val="tx1"/>
              </a:solidFill>
            </a:endParaRPr>
          </a:p>
        </p:txBody>
      </p:sp>
    </p:spTree>
    <p:extLst>
      <p:ext uri="{BB962C8B-B14F-4D97-AF65-F5344CB8AC3E}">
        <p14:creationId xmlns:p14="http://schemas.microsoft.com/office/powerpoint/2010/main" val="361771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lang="ja-JP" altLang="en-US" sz="3200" smtClean="0"/>
              <a:t>懸念①</a:t>
            </a:r>
            <a:r>
              <a:rPr kumimoji="1" lang="ja-JP" altLang="en-US" sz="3200" dirty="0" smtClean="0"/>
              <a:t>　「自分だったらどうするか」</a:t>
            </a:r>
            <a:endParaRPr kumimoji="1" lang="ja-JP" altLang="en-US" sz="3200" dirty="0"/>
          </a:p>
        </p:txBody>
      </p:sp>
      <p:sp>
        <p:nvSpPr>
          <p:cNvPr id="3" name="コンテンツ プレースホルダー 2"/>
          <p:cNvSpPr>
            <a:spLocks noGrp="1"/>
          </p:cNvSpPr>
          <p:nvPr>
            <p:ph idx="1"/>
          </p:nvPr>
        </p:nvSpPr>
        <p:spPr>
          <a:xfrm>
            <a:off x="457200" y="1700808"/>
            <a:ext cx="8229600" cy="4623792"/>
          </a:xfrm>
        </p:spPr>
        <p:txBody>
          <a:bodyPr/>
          <a:lstStyle/>
          <a:p>
            <a:pPr marL="0" indent="0">
              <a:buNone/>
            </a:pPr>
            <a:r>
              <a:rPr kumimoji="1" lang="ja-JP" altLang="en-US" sz="2800" dirty="0" smtClean="0"/>
              <a:t>「自分だったらどうするか」という発問を、</a:t>
            </a:r>
            <a:r>
              <a:rPr kumimoji="1" lang="ja-JP" altLang="en-US" sz="2800" u="heavy" dirty="0" smtClean="0">
                <a:uFill>
                  <a:solidFill>
                    <a:srgbClr val="FF0000"/>
                  </a:solidFill>
                </a:uFill>
              </a:rPr>
              <a:t>教材の途中で投げかけることが、</a:t>
            </a:r>
          </a:p>
          <a:p>
            <a:pPr marL="0" indent="0">
              <a:buNone/>
            </a:pPr>
            <a:r>
              <a:rPr kumimoji="1" lang="ja-JP" altLang="en-US" sz="2800" dirty="0" smtClean="0"/>
              <a:t>　①道徳的価値を自己との関わりで捉えることになる</a:t>
            </a:r>
          </a:p>
          <a:p>
            <a:pPr marL="0" indent="0">
              <a:buNone/>
            </a:pPr>
            <a:r>
              <a:rPr lang="ja-JP" altLang="en-US" sz="2800" dirty="0" smtClean="0"/>
              <a:t>　②</a:t>
            </a:r>
            <a:r>
              <a:rPr kumimoji="1" lang="ja-JP" altLang="en-US" sz="2800" dirty="0" smtClean="0"/>
              <a:t>「考え、議論する道徳」になる</a:t>
            </a:r>
          </a:p>
          <a:p>
            <a:pPr marL="0" indent="0">
              <a:buNone/>
            </a:pPr>
            <a:r>
              <a:rPr kumimoji="1" lang="ja-JP" altLang="en-US" sz="2800" dirty="0" smtClean="0"/>
              <a:t>　　　　　　　　　　　　　と考えている</a:t>
            </a:r>
            <a:r>
              <a:rPr lang="ja-JP" altLang="en-US" sz="2800" dirty="0" smtClean="0"/>
              <a:t>授業が見られる。</a:t>
            </a:r>
          </a:p>
          <a:p>
            <a:pPr marL="0" indent="0">
              <a:buNone/>
            </a:pPr>
            <a:endParaRPr lang="ja-JP" altLang="en-US" dirty="0" smtClean="0"/>
          </a:p>
          <a:p>
            <a:pPr marL="0" indent="0">
              <a:buNone/>
            </a:pPr>
            <a:r>
              <a:rPr kumimoji="1" lang="en-US" altLang="ja-JP" dirty="0" smtClean="0"/>
              <a:t>※</a:t>
            </a:r>
            <a:r>
              <a:rPr kumimoji="1" lang="ja-JP" altLang="en-US" dirty="0" smtClean="0"/>
              <a:t>主人公の思いを考えさせている場合でも、子供たちは主人公のことではなく、主人公に託して自分のことを述べている。新たに主人公から離れて「自分だったら」と発問する意義がどこにあるのか。（前教科調査官 赤堀博行先生）</a:t>
            </a:r>
            <a:endParaRPr kumimoji="1" lang="ja-JP" altLang="en-US" dirty="0"/>
          </a:p>
        </p:txBody>
      </p:sp>
    </p:spTree>
    <p:extLst>
      <p:ext uri="{BB962C8B-B14F-4D97-AF65-F5344CB8AC3E}">
        <p14:creationId xmlns:p14="http://schemas.microsoft.com/office/powerpoint/2010/main" val="1485903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0178" y="692696"/>
            <a:ext cx="8370293" cy="1296144"/>
          </a:xfrm>
        </p:spPr>
        <p:txBody>
          <a:bodyPr>
            <a:normAutofit fontScale="90000"/>
          </a:bodyPr>
          <a:lstStyle/>
          <a:p>
            <a:r>
              <a:rPr lang="ja-JP" altLang="en-US" sz="3200" dirty="0" smtClean="0"/>
              <a:t>　これでいいのか</a:t>
            </a:r>
            <a:r>
              <a:rPr lang="ja-JP" altLang="en-US" sz="3200" dirty="0"/>
              <a:t>　</a:t>
            </a:r>
            <a:r>
              <a:rPr lang="ja-JP" altLang="en-US" sz="3200" dirty="0" smtClean="0"/>
              <a:t>「</a:t>
            </a:r>
            <a:r>
              <a:rPr kumimoji="1" lang="ja-JP" altLang="en-US" sz="3200" dirty="0" smtClean="0"/>
              <a:t>自分だったらどうするか」</a:t>
            </a:r>
            <a:br>
              <a:rPr kumimoji="1" lang="ja-JP" altLang="en-US" sz="3200" dirty="0" smtClean="0"/>
            </a:br>
            <a:r>
              <a:rPr lang="ja-JP" altLang="en-US" sz="2800" dirty="0" smtClean="0"/>
              <a:t> </a:t>
            </a:r>
            <a:r>
              <a:rPr lang="ja-JP" altLang="en-US" sz="2800" dirty="0"/>
              <a:t>◆</a:t>
            </a:r>
            <a:r>
              <a:rPr lang="ja-JP" altLang="en-US" sz="2800" dirty="0" smtClean="0"/>
              <a:t>主人公は迷わずに適切な行動しているのに、あえて主人公とは正反対の立場を提示して、子供に考えさせる場合</a:t>
            </a:r>
            <a:endParaRPr kumimoji="1" lang="ja-JP" altLang="en-US" sz="2800" dirty="0"/>
          </a:p>
        </p:txBody>
      </p:sp>
      <p:sp>
        <p:nvSpPr>
          <p:cNvPr id="3" name="コンテンツ プレースホルダー 2"/>
          <p:cNvSpPr>
            <a:spLocks noGrp="1"/>
          </p:cNvSpPr>
          <p:nvPr>
            <p:ph idx="1"/>
          </p:nvPr>
        </p:nvSpPr>
        <p:spPr>
          <a:xfrm>
            <a:off x="437982" y="1838836"/>
            <a:ext cx="8229600" cy="4551784"/>
          </a:xfrm>
        </p:spPr>
        <p:txBody>
          <a:bodyPr/>
          <a:lstStyle/>
          <a:p>
            <a:pPr marL="0" indent="0">
              <a:buNone/>
            </a:pPr>
            <a:endParaRPr kumimoji="1" lang="ja-JP" altLang="en-US" dirty="0" smtClean="0"/>
          </a:p>
          <a:p>
            <a:pPr marL="0" indent="0">
              <a:buNone/>
            </a:pPr>
            <a:endParaRPr kumimoji="1" lang="ja-JP" altLang="en-US" dirty="0"/>
          </a:p>
        </p:txBody>
      </p:sp>
      <p:sp>
        <p:nvSpPr>
          <p:cNvPr id="4" name="円/楕円 3"/>
          <p:cNvSpPr/>
          <p:nvPr/>
        </p:nvSpPr>
        <p:spPr>
          <a:xfrm>
            <a:off x="1007604" y="2132856"/>
            <a:ext cx="1656184" cy="648072"/>
          </a:xfrm>
          <a:prstGeom prst="ellipse">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主人公</a:t>
            </a:r>
            <a:endParaRPr kumimoji="1" lang="ja-JP" altLang="en-US" sz="2400" dirty="0">
              <a:solidFill>
                <a:schemeClr val="tx1"/>
              </a:solidFill>
            </a:endParaRPr>
          </a:p>
        </p:txBody>
      </p:sp>
      <p:sp>
        <p:nvSpPr>
          <p:cNvPr id="8" name="メモ 7"/>
          <p:cNvSpPr/>
          <p:nvPr/>
        </p:nvSpPr>
        <p:spPr>
          <a:xfrm>
            <a:off x="755576" y="2996952"/>
            <a:ext cx="2191727" cy="673968"/>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思い、考え、省察</a:t>
            </a:r>
            <a:endParaRPr kumimoji="1" lang="ja-JP" altLang="en-US" sz="2000" dirty="0">
              <a:solidFill>
                <a:schemeClr val="tx1"/>
              </a:solidFill>
            </a:endParaRPr>
          </a:p>
        </p:txBody>
      </p:sp>
      <p:sp>
        <p:nvSpPr>
          <p:cNvPr id="9" name="角丸四角形 8"/>
          <p:cNvSpPr/>
          <p:nvPr/>
        </p:nvSpPr>
        <p:spPr>
          <a:xfrm>
            <a:off x="611560" y="3789040"/>
            <a:ext cx="2664296" cy="7920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A</a:t>
            </a:r>
            <a:r>
              <a:rPr kumimoji="1" lang="ja-JP" altLang="en-US" sz="2400" dirty="0" smtClean="0">
                <a:solidFill>
                  <a:schemeClr val="tx1"/>
                </a:solidFill>
              </a:rPr>
              <a:t>に基づく</a:t>
            </a:r>
          </a:p>
          <a:p>
            <a:pPr algn="ctr"/>
            <a:r>
              <a:rPr kumimoji="1" lang="ja-JP" altLang="en-US" sz="2400" dirty="0" smtClean="0">
                <a:solidFill>
                  <a:schemeClr val="tx1"/>
                </a:solidFill>
              </a:rPr>
              <a:t>適切な行動</a:t>
            </a:r>
            <a:endParaRPr kumimoji="1" lang="ja-JP" altLang="en-US" sz="2400" dirty="0">
              <a:solidFill>
                <a:schemeClr val="tx1"/>
              </a:solidFill>
            </a:endParaRPr>
          </a:p>
        </p:txBody>
      </p:sp>
      <p:sp>
        <p:nvSpPr>
          <p:cNvPr id="11" name="スマイル 10"/>
          <p:cNvSpPr/>
          <p:nvPr/>
        </p:nvSpPr>
        <p:spPr>
          <a:xfrm>
            <a:off x="4355976" y="2996952"/>
            <a:ext cx="648072" cy="60240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マイル 11"/>
          <p:cNvSpPr/>
          <p:nvPr/>
        </p:nvSpPr>
        <p:spPr>
          <a:xfrm>
            <a:off x="5940152" y="2996952"/>
            <a:ext cx="648072" cy="60240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マイル 12"/>
          <p:cNvSpPr/>
          <p:nvPr/>
        </p:nvSpPr>
        <p:spPr>
          <a:xfrm>
            <a:off x="7596336" y="2996952"/>
            <a:ext cx="648072" cy="602405"/>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995936" y="3717032"/>
            <a:ext cx="1368152" cy="7920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できる</a:t>
            </a:r>
            <a:endParaRPr kumimoji="1" lang="ja-JP" altLang="en-US" sz="2000" dirty="0">
              <a:solidFill>
                <a:schemeClr val="tx1"/>
              </a:solidFill>
            </a:endParaRPr>
          </a:p>
        </p:txBody>
      </p:sp>
      <p:sp>
        <p:nvSpPr>
          <p:cNvPr id="16" name="角丸四角形 15"/>
          <p:cNvSpPr/>
          <p:nvPr/>
        </p:nvSpPr>
        <p:spPr>
          <a:xfrm>
            <a:off x="5580112" y="3717032"/>
            <a:ext cx="1368152" cy="792088"/>
          </a:xfrm>
          <a:prstGeom prst="roundRect">
            <a:avLst/>
          </a:prstGeom>
          <a:solidFill>
            <a:srgbClr val="97F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できない</a:t>
            </a:r>
            <a:endParaRPr kumimoji="1" lang="ja-JP" altLang="en-US" sz="2000" dirty="0">
              <a:solidFill>
                <a:schemeClr val="tx1"/>
              </a:solidFill>
            </a:endParaRPr>
          </a:p>
        </p:txBody>
      </p:sp>
      <p:sp>
        <p:nvSpPr>
          <p:cNvPr id="17" name="角丸四角形 16"/>
          <p:cNvSpPr/>
          <p:nvPr/>
        </p:nvSpPr>
        <p:spPr>
          <a:xfrm>
            <a:off x="7164288" y="3717032"/>
            <a:ext cx="1512168" cy="792088"/>
          </a:xfrm>
          <a:prstGeom prst="roundRect">
            <a:avLst/>
          </a:prstGeom>
          <a:solidFill>
            <a:srgbClr val="E8F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わからない</a:t>
            </a:r>
            <a:endParaRPr kumimoji="1" lang="ja-JP" altLang="en-US" sz="2000" dirty="0">
              <a:solidFill>
                <a:schemeClr val="tx1"/>
              </a:solidFill>
            </a:endParaRPr>
          </a:p>
        </p:txBody>
      </p:sp>
      <p:sp>
        <p:nvSpPr>
          <p:cNvPr id="19" name="テキスト ボックス 18"/>
          <p:cNvSpPr txBox="1"/>
          <p:nvPr/>
        </p:nvSpPr>
        <p:spPr>
          <a:xfrm>
            <a:off x="395536" y="4941168"/>
            <a:ext cx="3168352" cy="707886"/>
          </a:xfrm>
          <a:prstGeom prst="rect">
            <a:avLst/>
          </a:prstGeom>
          <a:noFill/>
        </p:spPr>
        <p:txBody>
          <a:bodyPr wrap="square" rtlCol="0">
            <a:spAutoFit/>
          </a:bodyPr>
          <a:lstStyle/>
          <a:p>
            <a:r>
              <a:rPr kumimoji="1" lang="ja-JP" altLang="en-US" sz="2000" dirty="0" smtClean="0"/>
              <a:t>ねらいはＡの行動を支える価値観に至ること</a:t>
            </a:r>
            <a:endParaRPr kumimoji="1" lang="ja-JP" altLang="en-US" sz="2000" dirty="0"/>
          </a:p>
        </p:txBody>
      </p:sp>
      <p:sp>
        <p:nvSpPr>
          <p:cNvPr id="22" name="角丸四角形 21"/>
          <p:cNvSpPr/>
          <p:nvPr/>
        </p:nvSpPr>
        <p:spPr>
          <a:xfrm>
            <a:off x="4355976" y="5649054"/>
            <a:ext cx="4032448" cy="37223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Ａに基づく行動</a:t>
            </a:r>
            <a:endParaRPr kumimoji="1" lang="ja-JP" altLang="en-US" sz="2400" dirty="0">
              <a:solidFill>
                <a:schemeClr val="tx1"/>
              </a:solidFill>
            </a:endParaRPr>
          </a:p>
        </p:txBody>
      </p:sp>
      <p:sp>
        <p:nvSpPr>
          <p:cNvPr id="23" name="下矢印 22"/>
          <p:cNvSpPr/>
          <p:nvPr/>
        </p:nvSpPr>
        <p:spPr>
          <a:xfrm>
            <a:off x="4589956" y="4727318"/>
            <a:ext cx="90055" cy="789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3635896" y="2359255"/>
            <a:ext cx="0" cy="38381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851920" y="2420888"/>
            <a:ext cx="4896544" cy="400110"/>
          </a:xfrm>
          <a:prstGeom prst="rect">
            <a:avLst/>
          </a:prstGeom>
          <a:noFill/>
        </p:spPr>
        <p:txBody>
          <a:bodyPr wrap="square" rtlCol="0">
            <a:spAutoFit/>
          </a:bodyPr>
          <a:lstStyle/>
          <a:p>
            <a:r>
              <a:rPr kumimoji="1" lang="ja-JP" altLang="en-US" sz="2000" dirty="0" smtClean="0">
                <a:solidFill>
                  <a:srgbClr val="FF0000"/>
                </a:solidFill>
              </a:rPr>
              <a:t>もし自分だったらどうするか。</a:t>
            </a:r>
            <a:r>
              <a:rPr kumimoji="1" lang="ja-JP" altLang="en-US" sz="2000" dirty="0" smtClean="0"/>
              <a:t>「</a:t>
            </a:r>
            <a:r>
              <a:rPr kumimoji="1" lang="en-US" altLang="ja-JP" sz="2000" dirty="0" smtClean="0"/>
              <a:t>A</a:t>
            </a:r>
            <a:r>
              <a:rPr kumimoji="1" lang="ja-JP" altLang="en-US" sz="2000" dirty="0" smtClean="0"/>
              <a:t>ができるか」</a:t>
            </a:r>
            <a:endParaRPr kumimoji="1" lang="ja-JP" altLang="en-US" sz="2000" dirty="0"/>
          </a:p>
        </p:txBody>
      </p:sp>
      <p:sp>
        <p:nvSpPr>
          <p:cNvPr id="30" name="正方形/長方形 29"/>
          <p:cNvSpPr/>
          <p:nvPr/>
        </p:nvSpPr>
        <p:spPr>
          <a:xfrm>
            <a:off x="1547664" y="6165304"/>
            <a:ext cx="7346703" cy="504056"/>
          </a:xfrm>
          <a:prstGeom prst="rect">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「できない」と言う子供の自己肯定感を失わせる危険性がある</a:t>
            </a:r>
            <a:endParaRPr kumimoji="1" lang="ja-JP" altLang="en-US" sz="2000" dirty="0">
              <a:solidFill>
                <a:schemeClr val="tx1"/>
              </a:solidFill>
            </a:endParaRPr>
          </a:p>
        </p:txBody>
      </p:sp>
      <p:sp>
        <p:nvSpPr>
          <p:cNvPr id="5" name="角丸四角形吹き出し 4"/>
          <p:cNvSpPr/>
          <p:nvPr/>
        </p:nvSpPr>
        <p:spPr>
          <a:xfrm>
            <a:off x="4860032" y="4581128"/>
            <a:ext cx="4034335" cy="936104"/>
          </a:xfrm>
          <a:prstGeom prst="wedgeRoundRectCallout">
            <a:avLst>
              <a:gd name="adj1" fmla="val -23312"/>
              <a:gd name="adj2" fmla="val -68874"/>
              <a:gd name="adj3" fmla="val 16667"/>
            </a:avLst>
          </a:prstGeom>
          <a:solidFill>
            <a:srgbClr val="B9FF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いつまでも、できないと主張する子供をどう扱うのか。どのような手立てでＡの立場を納得して変えさせられるのか。</a:t>
            </a:r>
            <a:endParaRPr kumimoji="1" lang="en-US" altLang="ja-JP" dirty="0" smtClean="0">
              <a:solidFill>
                <a:schemeClr val="tx1"/>
              </a:solidFill>
            </a:endParaRPr>
          </a:p>
        </p:txBody>
      </p:sp>
    </p:spTree>
    <p:extLst>
      <p:ext uri="{BB962C8B-B14F-4D97-AF65-F5344CB8AC3E}">
        <p14:creationId xmlns:p14="http://schemas.microsoft.com/office/powerpoint/2010/main" val="50255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lang="ja-JP" altLang="en-US" sz="2800" dirty="0" smtClean="0"/>
              <a:t>いつも全力で～首位打者イチロー～</a:t>
            </a:r>
            <a:endParaRPr kumimoji="1" lang="ja-JP" altLang="en-US" sz="2800" dirty="0"/>
          </a:p>
        </p:txBody>
      </p:sp>
      <p:sp>
        <p:nvSpPr>
          <p:cNvPr id="3" name="コンテンツ プレースホルダー 2"/>
          <p:cNvSpPr>
            <a:spLocks noGrp="1"/>
          </p:cNvSpPr>
          <p:nvPr>
            <p:ph idx="1"/>
          </p:nvPr>
        </p:nvSpPr>
        <p:spPr>
          <a:xfrm>
            <a:off x="457200" y="1340768"/>
            <a:ext cx="8229600" cy="4983832"/>
          </a:xfrm>
        </p:spPr>
        <p:txBody>
          <a:bodyPr>
            <a:normAutofit/>
          </a:bodyPr>
          <a:lstStyle/>
          <a:p>
            <a:pPr marL="0" indent="0">
              <a:buNone/>
            </a:pPr>
            <a:r>
              <a:rPr kumimoji="1" lang="ja-JP" altLang="en-US" sz="2400" dirty="0" smtClean="0"/>
              <a:t>「イチローの素晴らしいところ、それは、</a:t>
            </a:r>
            <a:r>
              <a:rPr kumimoji="1" lang="ja-JP" altLang="en-US" sz="2400" dirty="0" smtClean="0">
                <a:solidFill>
                  <a:srgbClr val="FF0000"/>
                </a:solidFill>
              </a:rPr>
              <a:t>記録のためにわざと試合を休んだりせず</a:t>
            </a:r>
            <a:r>
              <a:rPr kumimoji="1" lang="ja-JP" altLang="en-US" sz="2400" dirty="0" smtClean="0"/>
              <a:t>、どこまでも</a:t>
            </a:r>
            <a:r>
              <a:rPr kumimoji="1" lang="ja-JP" altLang="en-US" sz="2400" dirty="0" smtClean="0">
                <a:solidFill>
                  <a:srgbClr val="FF0000"/>
                </a:solidFill>
              </a:rPr>
              <a:t>正々堂々と記録にいどんでいる</a:t>
            </a:r>
            <a:r>
              <a:rPr kumimoji="1" lang="ja-JP" altLang="en-US" sz="2400" dirty="0" smtClean="0"/>
              <a:t>ところだ」</a:t>
            </a:r>
          </a:p>
          <a:p>
            <a:pPr marL="0" indent="0">
              <a:buNone/>
            </a:pPr>
            <a:r>
              <a:rPr lang="ja-JP" altLang="en-US" sz="2400" dirty="0"/>
              <a:t>「</a:t>
            </a:r>
            <a:r>
              <a:rPr lang="ja-JP" altLang="en-US" sz="2400" dirty="0" smtClean="0">
                <a:solidFill>
                  <a:srgbClr val="FF0000"/>
                </a:solidFill>
              </a:rPr>
              <a:t>全試合に出場して</a:t>
            </a:r>
            <a:r>
              <a:rPr lang="ja-JP" altLang="en-US" sz="2400" dirty="0" smtClean="0"/>
              <a:t>首位打者になっている」　</a:t>
            </a:r>
            <a:r>
              <a:rPr lang="ja-JP" altLang="en-US" sz="2400" dirty="0">
                <a:solidFill>
                  <a:schemeClr val="accent2">
                    <a:lumMod val="75000"/>
                  </a:schemeClr>
                </a:solidFill>
              </a:rPr>
              <a:t>◆</a:t>
            </a:r>
            <a:r>
              <a:rPr lang="ja-JP" altLang="en-US" sz="2400" dirty="0" smtClean="0">
                <a:solidFill>
                  <a:schemeClr val="accent2">
                    <a:lumMod val="75000"/>
                  </a:schemeClr>
                </a:solidFill>
              </a:rPr>
              <a:t>残り四試合</a:t>
            </a:r>
          </a:p>
          <a:p>
            <a:pPr marL="0" indent="0">
              <a:buNone/>
            </a:pPr>
            <a:r>
              <a:rPr kumimoji="1" lang="ja-JP" altLang="en-US" sz="2400" dirty="0" smtClean="0"/>
              <a:t>「試合に出ない工夫？</a:t>
            </a:r>
            <a:r>
              <a:rPr kumimoji="1" lang="ja-JP" altLang="en-US" sz="2400" dirty="0" smtClean="0">
                <a:solidFill>
                  <a:srgbClr val="FF0000"/>
                </a:solidFill>
              </a:rPr>
              <a:t>なんで、そんなことをしないといけないんですか</a:t>
            </a:r>
            <a:r>
              <a:rPr kumimoji="1" lang="ja-JP" altLang="en-US" sz="2400" dirty="0" smtClean="0"/>
              <a:t>」</a:t>
            </a:r>
          </a:p>
          <a:p>
            <a:pPr marL="0" indent="0">
              <a:buNone/>
            </a:pPr>
            <a:r>
              <a:rPr lang="ja-JP" altLang="en-US" sz="2400" dirty="0"/>
              <a:t>「</a:t>
            </a:r>
            <a:r>
              <a:rPr lang="en-US" altLang="ja-JP" sz="2400" dirty="0" smtClean="0"/>
              <a:t>『</a:t>
            </a:r>
            <a:r>
              <a:rPr lang="ja-JP" altLang="en-US" sz="2400" dirty="0" smtClean="0"/>
              <a:t>休めばいいのに</a:t>
            </a:r>
            <a:r>
              <a:rPr lang="en-US" altLang="ja-JP" sz="2400" dirty="0" smtClean="0"/>
              <a:t>』</a:t>
            </a:r>
            <a:r>
              <a:rPr lang="ja-JP" altLang="en-US" sz="2400" dirty="0" smtClean="0"/>
              <a:t>という声に耳をかさず、</a:t>
            </a:r>
            <a:r>
              <a:rPr lang="ja-JP" altLang="en-US" sz="2400" dirty="0" smtClean="0">
                <a:solidFill>
                  <a:srgbClr val="FF0000"/>
                </a:solidFill>
              </a:rPr>
              <a:t>平然と残りの四試合に出たのだ</a:t>
            </a:r>
            <a:r>
              <a:rPr lang="ja-JP" altLang="en-US" sz="2400" dirty="0" smtClean="0"/>
              <a:t>」</a:t>
            </a:r>
            <a:br>
              <a:rPr lang="ja-JP" altLang="en-US" sz="2400" dirty="0" smtClean="0"/>
            </a:br>
            <a:r>
              <a:rPr lang="ja-JP" altLang="en-US" sz="2400" dirty="0" smtClean="0"/>
              <a:t>「新記録の達成はできなかった」「だが、</a:t>
            </a:r>
            <a:r>
              <a:rPr lang="ja-JP" altLang="en-US" sz="2400" dirty="0" smtClean="0">
                <a:solidFill>
                  <a:srgbClr val="FF0000"/>
                </a:solidFill>
              </a:rPr>
              <a:t>全試合に出場してヒットを打ち続けてきたことを何よりも誇りとしている</a:t>
            </a:r>
            <a:r>
              <a:rPr lang="ja-JP" altLang="en-US" sz="2400" dirty="0" smtClean="0"/>
              <a:t>」</a:t>
            </a:r>
            <a:endParaRPr kumimoji="1" lang="ja-JP" altLang="en-US" sz="2400" dirty="0"/>
          </a:p>
        </p:txBody>
      </p:sp>
      <p:sp>
        <p:nvSpPr>
          <p:cNvPr id="4" name="正方形/長方形 3"/>
          <p:cNvSpPr/>
          <p:nvPr/>
        </p:nvSpPr>
        <p:spPr>
          <a:xfrm>
            <a:off x="467544" y="5445224"/>
            <a:ext cx="8064896" cy="7200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smtClean="0">
                <a:solidFill>
                  <a:schemeClr val="tx1"/>
                </a:solidFill>
              </a:rPr>
              <a:t>イチローには迷いはなく、野球を愛する人々の期待を自覚し、プロの選手として誇り高く生きようと</a:t>
            </a:r>
            <a:r>
              <a:rPr lang="ja-JP" altLang="en-US" sz="2200" dirty="0">
                <a:solidFill>
                  <a:schemeClr val="tx1"/>
                </a:solidFill>
              </a:rPr>
              <a:t>している。</a:t>
            </a:r>
            <a:endParaRPr kumimoji="1" lang="ja-JP" altLang="en-US" sz="2200"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6516216" y="188640"/>
            <a:ext cx="1746895" cy="1200612"/>
          </a:xfrm>
          <a:prstGeom prst="rect">
            <a:avLst/>
          </a:prstGeom>
          <a:noFill/>
          <a:ln w="9525">
            <a:noFill/>
            <a:miter lim="800000"/>
            <a:headEnd/>
            <a:tailEnd/>
          </a:ln>
        </p:spPr>
      </p:pic>
      <p:cxnSp>
        <p:nvCxnSpPr>
          <p:cNvPr id="7" name="直線コネクタ 6"/>
          <p:cNvCxnSpPr/>
          <p:nvPr/>
        </p:nvCxnSpPr>
        <p:spPr>
          <a:xfrm flipV="1">
            <a:off x="323528" y="2924944"/>
            <a:ext cx="8064896" cy="7200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167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lang="ja-JP" altLang="en-US" sz="2800" dirty="0" smtClean="0"/>
              <a:t>いつも全力で～首位打者イチロー～</a:t>
            </a:r>
            <a:endParaRPr kumimoji="1" lang="ja-JP" altLang="en-US" sz="2800" dirty="0"/>
          </a:p>
        </p:txBody>
      </p:sp>
      <p:sp>
        <p:nvSpPr>
          <p:cNvPr id="3" name="コンテンツ プレースホルダー 2"/>
          <p:cNvSpPr>
            <a:spLocks noGrp="1"/>
          </p:cNvSpPr>
          <p:nvPr>
            <p:ph idx="1"/>
          </p:nvPr>
        </p:nvSpPr>
        <p:spPr>
          <a:xfrm>
            <a:off x="457200" y="1340768"/>
            <a:ext cx="8435280" cy="4983832"/>
          </a:xfrm>
        </p:spPr>
        <p:txBody>
          <a:bodyPr>
            <a:normAutofit/>
          </a:bodyPr>
          <a:lstStyle/>
          <a:p>
            <a:pPr marL="0" indent="0">
              <a:buNone/>
            </a:pPr>
            <a:endParaRPr kumimoji="1" lang="ja-JP" altLang="en-US" sz="2200" dirty="0"/>
          </a:p>
        </p:txBody>
      </p:sp>
      <p:sp>
        <p:nvSpPr>
          <p:cNvPr id="4" name="正方形/長方形 3"/>
          <p:cNvSpPr/>
          <p:nvPr/>
        </p:nvSpPr>
        <p:spPr>
          <a:xfrm>
            <a:off x="827584" y="1484784"/>
            <a:ext cx="7776864" cy="410445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smtClean="0">
                <a:solidFill>
                  <a:schemeClr val="tx1"/>
                </a:solidFill>
              </a:rPr>
              <a:t>◆先生は、初めからイチローが出ることが分かっていたのに、</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　私たちに</a:t>
            </a:r>
            <a:r>
              <a:rPr kumimoji="1" lang="ja-JP" altLang="en-US" sz="2400" dirty="0" smtClean="0">
                <a:solidFill>
                  <a:schemeClr val="tx1"/>
                </a:solidFill>
              </a:rPr>
              <a:t>出るか出ないかと考えさせて話し合わせたことは</a:t>
            </a:r>
            <a:br>
              <a:rPr kumimoji="1" lang="ja-JP" altLang="en-US" sz="2400" dirty="0" smtClean="0">
                <a:solidFill>
                  <a:schemeClr val="tx1"/>
                </a:solidFill>
              </a:rPr>
            </a:br>
            <a:r>
              <a:rPr kumimoji="1" lang="ja-JP" altLang="en-US" sz="2400" dirty="0" smtClean="0">
                <a:solidFill>
                  <a:schemeClr val="tx1"/>
                </a:solidFill>
              </a:rPr>
              <a:t>　何の意味があるのだろうか。</a:t>
            </a:r>
          </a:p>
          <a:p>
            <a:pPr>
              <a:lnSpc>
                <a:spcPct val="150000"/>
              </a:lnSpc>
            </a:pPr>
            <a:r>
              <a:rPr kumimoji="1" lang="ja-JP" altLang="en-US" sz="2400" dirty="0" smtClean="0">
                <a:solidFill>
                  <a:schemeClr val="tx1"/>
                </a:solidFill>
              </a:rPr>
              <a:t>◆イチローは出たのですと言って次に進んでしまったけど、</a:t>
            </a:r>
            <a:br>
              <a:rPr kumimoji="1" lang="ja-JP" altLang="en-US" sz="2400" dirty="0" smtClean="0">
                <a:solidFill>
                  <a:schemeClr val="tx1"/>
                </a:solidFill>
              </a:rPr>
            </a:br>
            <a:r>
              <a:rPr kumimoji="1" lang="ja-JP" altLang="en-US" sz="2400" dirty="0" smtClean="0">
                <a:solidFill>
                  <a:schemeClr val="tx1"/>
                </a:solidFill>
              </a:rPr>
              <a:t>　「出ない」と言った私たちはどうすればいいのか。</a:t>
            </a:r>
          </a:p>
          <a:p>
            <a:pPr>
              <a:lnSpc>
                <a:spcPct val="150000"/>
              </a:lnSpc>
            </a:pPr>
            <a:r>
              <a:rPr kumimoji="1" lang="ja-JP" altLang="en-US" sz="2400" dirty="0" smtClean="0">
                <a:solidFill>
                  <a:schemeClr val="tx1"/>
                </a:solidFill>
              </a:rPr>
              <a:t>◆イチローは立派だよ。だけど、やはり自分は・・・。　</a:t>
            </a:r>
            <a:endParaRPr kumimoji="1" lang="ja-JP" altLang="en-US" sz="2400" dirty="0">
              <a:solidFill>
                <a:schemeClr val="tx1"/>
              </a:solidFill>
            </a:endParaRPr>
          </a:p>
        </p:txBody>
      </p:sp>
      <p:sp>
        <p:nvSpPr>
          <p:cNvPr id="5" name="四角形吹き出し 4"/>
          <p:cNvSpPr/>
          <p:nvPr/>
        </p:nvSpPr>
        <p:spPr>
          <a:xfrm>
            <a:off x="2699792" y="5821319"/>
            <a:ext cx="5904656" cy="432048"/>
          </a:xfrm>
          <a:prstGeom prst="wedgeRectCallout">
            <a:avLst>
              <a:gd name="adj1" fmla="val -23289"/>
              <a:gd name="adj2" fmla="val -1032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一人でもこういう思いをもつ子供を出していいのか。</a:t>
            </a:r>
            <a:endParaRPr kumimoji="1" lang="ja-JP" altLang="en-US" sz="2000" dirty="0">
              <a:solidFill>
                <a:schemeClr val="tx1"/>
              </a:solidFill>
            </a:endParaRPr>
          </a:p>
        </p:txBody>
      </p:sp>
    </p:spTree>
    <p:extLst>
      <p:ext uri="{BB962C8B-B14F-4D97-AF65-F5344CB8AC3E}">
        <p14:creationId xmlns:p14="http://schemas.microsoft.com/office/powerpoint/2010/main" val="944458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980728"/>
            <a:ext cx="8229600" cy="780696"/>
          </a:xfrm>
        </p:spPr>
        <p:txBody>
          <a:bodyPr>
            <a:noAutofit/>
          </a:bodyPr>
          <a:lstStyle/>
          <a:p>
            <a:r>
              <a:rPr lang="ja-JP" altLang="en-US" sz="2800" dirty="0" smtClean="0"/>
              <a:t>効果が期待される「</a:t>
            </a:r>
            <a:r>
              <a:rPr lang="ja-JP" altLang="en-US" sz="2800" dirty="0"/>
              <a:t>自分だったらどうするか」</a:t>
            </a:r>
            <a:br>
              <a:rPr lang="ja-JP" altLang="en-US" sz="2800" dirty="0"/>
            </a:br>
            <a:r>
              <a:rPr lang="ja-JP" altLang="en-US" sz="2600" dirty="0" smtClean="0"/>
              <a:t>展開後段で、</a:t>
            </a:r>
            <a:r>
              <a:rPr lang="ja-JP" altLang="en-US" sz="2600" u="heavy" dirty="0" smtClean="0">
                <a:uFill>
                  <a:solidFill>
                    <a:srgbClr val="FF0000"/>
                  </a:solidFill>
                </a:uFill>
              </a:rPr>
              <a:t>自分のこれまでの在り方を振り返りながら同じ状況に出会ったとしたらと</a:t>
            </a:r>
            <a:r>
              <a:rPr lang="ja-JP" altLang="en-US" sz="2600" u="heavy" dirty="0">
                <a:uFill>
                  <a:solidFill>
                    <a:srgbClr val="FF0000"/>
                  </a:solidFill>
                </a:uFill>
              </a:rPr>
              <a:t>問う場合</a:t>
            </a:r>
            <a:endParaRPr kumimoji="1" lang="ja-JP" altLang="en-US" sz="2600" u="heavy" dirty="0">
              <a:uFill>
                <a:solidFill>
                  <a:srgbClr val="FF0000"/>
                </a:solidFill>
              </a:u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3922" y="1757271"/>
            <a:ext cx="1682642" cy="5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045" y="2285085"/>
            <a:ext cx="3413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メモ 4"/>
          <p:cNvSpPr/>
          <p:nvPr/>
        </p:nvSpPr>
        <p:spPr>
          <a:xfrm>
            <a:off x="467544" y="3751162"/>
            <a:ext cx="8352928" cy="2774182"/>
          </a:xfrm>
          <a:prstGeom prst="foldedCorner">
            <a:avLst/>
          </a:prstGeom>
          <a:solidFill>
            <a:srgbClr val="FFF6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00"/>
              </a:lnSpc>
            </a:pPr>
            <a:r>
              <a:rPr kumimoji="1" lang="ja-JP" altLang="en-US" sz="2000" dirty="0" smtClean="0">
                <a:solidFill>
                  <a:schemeClr val="tx1"/>
                </a:solidFill>
              </a:rPr>
              <a:t>森選手は自分の体がとても</a:t>
            </a:r>
            <a:r>
              <a:rPr lang="ja-JP" altLang="en-US" sz="2000" dirty="0" smtClean="0">
                <a:solidFill>
                  <a:schemeClr val="tx1"/>
                </a:solidFill>
              </a:rPr>
              <a:t>痛くて、全身の筋肉も落ちている状態なのに、子供の頃からの夢やオリンピックに出たいという強い思いがすごいと思いました。</a:t>
            </a:r>
            <a:br>
              <a:rPr lang="ja-JP" altLang="en-US" sz="2000" dirty="0" smtClean="0">
                <a:solidFill>
                  <a:schemeClr val="tx1"/>
                </a:solidFill>
              </a:rPr>
            </a:br>
            <a:r>
              <a:rPr lang="ja-JP" altLang="en-US" sz="2000" u="heavy" dirty="0" smtClean="0">
                <a:solidFill>
                  <a:schemeClr val="tx1"/>
                </a:solidFill>
                <a:uFill>
                  <a:solidFill>
                    <a:srgbClr val="FF0000"/>
                  </a:solidFill>
                </a:uFill>
              </a:rPr>
              <a:t>私が森選手と同じ立場なら</a:t>
            </a:r>
            <a:r>
              <a:rPr lang="ja-JP" altLang="en-US" sz="2000" dirty="0">
                <a:solidFill>
                  <a:schemeClr val="tx1"/>
                </a:solidFill>
              </a:rPr>
              <a:t>「</a:t>
            </a:r>
            <a:r>
              <a:rPr lang="ja-JP" altLang="en-US" sz="2000" dirty="0" smtClean="0">
                <a:solidFill>
                  <a:schemeClr val="tx1"/>
                </a:solidFill>
              </a:rPr>
              <a:t>やめてしまいたい」 「もう無理」 とあきらめてしまったかもしれません。森選手はそれを乗り越えて全日本選手権に出たというのはすごいと思います。みんなと話し合っていろいろ考えました。みんなにもつらい出来事や弱い心があることが分かりました。でも、みんなと話し合うことで、自分もこれから何かつらいことがあってもくじけずに頑張ろうと思いました。何があるか分かりませんが、一つ一つやり抜いていきたいと思います。</a:t>
            </a:r>
            <a:endParaRPr kumimoji="1" lang="ja-JP" altLang="en-US" sz="2000" dirty="0">
              <a:solidFill>
                <a:schemeClr val="tx1"/>
              </a:solidFill>
            </a:endParaRP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696" y="2766408"/>
            <a:ext cx="528092" cy="77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吹き出し 5"/>
          <p:cNvSpPr/>
          <p:nvPr/>
        </p:nvSpPr>
        <p:spPr>
          <a:xfrm>
            <a:off x="5623507" y="2808888"/>
            <a:ext cx="3240360" cy="709441"/>
          </a:xfrm>
          <a:prstGeom prst="wedgeRoundRectCallout">
            <a:avLst>
              <a:gd name="adj1" fmla="val -22971"/>
              <a:gd name="adj2" fmla="val 83982"/>
              <a:gd name="adj3" fmla="val 16667"/>
            </a:avLst>
          </a:prstGeom>
          <a:solidFill>
            <a:srgbClr val="FF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「森兄弟の長野五輪」</a:t>
            </a:r>
          </a:p>
          <a:p>
            <a:pPr algn="ctr"/>
            <a:r>
              <a:rPr lang="ja-JP" altLang="en-US" sz="2000" dirty="0" smtClean="0">
                <a:solidFill>
                  <a:schemeClr val="tx1"/>
                </a:solidFill>
              </a:rPr>
              <a:t>生徒のワークシート</a:t>
            </a:r>
            <a:r>
              <a:rPr lang="ja-JP" altLang="en-US" sz="2000" dirty="0">
                <a:solidFill>
                  <a:schemeClr val="tx1"/>
                </a:solidFill>
              </a:rPr>
              <a:t>から</a:t>
            </a:r>
            <a:endParaRPr kumimoji="1" lang="ja-JP" altLang="en-US" sz="2000" dirty="0">
              <a:solidFill>
                <a:schemeClr val="tx1"/>
              </a:solidFill>
            </a:endParaRPr>
          </a:p>
        </p:txBody>
      </p:sp>
      <p:sp>
        <p:nvSpPr>
          <p:cNvPr id="8" name="下矢印 7"/>
          <p:cNvSpPr/>
          <p:nvPr/>
        </p:nvSpPr>
        <p:spPr>
          <a:xfrm>
            <a:off x="467544" y="1874626"/>
            <a:ext cx="216024" cy="1876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495163" y="2764082"/>
            <a:ext cx="1440160" cy="325361"/>
          </a:xfrm>
          <a:prstGeom prst="rect">
            <a:avLst/>
          </a:prstGeom>
          <a:solidFill>
            <a:srgbClr val="C2E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思い・考え</a:t>
            </a:r>
            <a:endParaRPr kumimoji="1" lang="ja-JP" altLang="en-US" dirty="0">
              <a:solidFill>
                <a:schemeClr val="tx1"/>
              </a:solidFill>
            </a:endParaRPr>
          </a:p>
        </p:txBody>
      </p:sp>
      <p:sp>
        <p:nvSpPr>
          <p:cNvPr id="10" name="角丸四角形 9"/>
          <p:cNvSpPr/>
          <p:nvPr/>
        </p:nvSpPr>
        <p:spPr>
          <a:xfrm>
            <a:off x="2643087" y="2269818"/>
            <a:ext cx="948544" cy="395468"/>
          </a:xfrm>
          <a:prstGeom prst="roundRect">
            <a:avLst/>
          </a:prstGeom>
          <a:solidFill>
            <a:srgbClr val="FFC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Ａ</a:t>
            </a:r>
            <a:endParaRPr kumimoji="1" lang="ja-JP" altLang="en-US" dirty="0">
              <a:solidFill>
                <a:schemeClr val="tx1"/>
              </a:solidFill>
            </a:endParaRPr>
          </a:p>
        </p:txBody>
      </p:sp>
      <p:sp>
        <p:nvSpPr>
          <p:cNvPr id="11" name="角丸四角形 10"/>
          <p:cNvSpPr/>
          <p:nvPr/>
        </p:nvSpPr>
        <p:spPr>
          <a:xfrm>
            <a:off x="4851719" y="2269818"/>
            <a:ext cx="872409" cy="395468"/>
          </a:xfrm>
          <a:prstGeom prst="roundRect">
            <a:avLst/>
          </a:prstGeom>
          <a:solidFill>
            <a:srgbClr val="D8F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Ｂ</a:t>
            </a:r>
            <a:endParaRPr kumimoji="1" lang="ja-JP" altLang="en-US" dirty="0">
              <a:solidFill>
                <a:schemeClr val="tx1"/>
              </a:solidFill>
            </a:endParaRPr>
          </a:p>
        </p:txBody>
      </p:sp>
      <p:sp>
        <p:nvSpPr>
          <p:cNvPr id="18" name="角丸四角形 17"/>
          <p:cNvSpPr/>
          <p:nvPr/>
        </p:nvSpPr>
        <p:spPr>
          <a:xfrm>
            <a:off x="3716429" y="3185793"/>
            <a:ext cx="948544" cy="395468"/>
          </a:xfrm>
          <a:prstGeom prst="roundRect">
            <a:avLst/>
          </a:prstGeom>
          <a:solidFill>
            <a:srgbClr val="FFC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Ａ</a:t>
            </a:r>
            <a:endParaRPr kumimoji="1" lang="ja-JP" altLang="en-US" dirty="0">
              <a:solidFill>
                <a:schemeClr val="tx1"/>
              </a:solidFill>
            </a:endParaRPr>
          </a:p>
        </p:txBody>
      </p:sp>
      <p:sp>
        <p:nvSpPr>
          <p:cNvPr id="12" name="テキスト ボックス 11"/>
          <p:cNvSpPr txBox="1"/>
          <p:nvPr/>
        </p:nvSpPr>
        <p:spPr>
          <a:xfrm>
            <a:off x="707624" y="2111154"/>
            <a:ext cx="1776144" cy="1631216"/>
          </a:xfrm>
          <a:prstGeom prst="rect">
            <a:avLst/>
          </a:prstGeom>
          <a:noFill/>
        </p:spPr>
        <p:txBody>
          <a:bodyPr wrap="square" rtlCol="0">
            <a:spAutoFit/>
          </a:bodyPr>
          <a:lstStyle/>
          <a:p>
            <a:r>
              <a:rPr kumimoji="1" lang="ja-JP" altLang="en-US" sz="2000" dirty="0" smtClean="0"/>
              <a:t>一連の流れと道徳的価値を理解した上で、自己を振り返る中で</a:t>
            </a:r>
            <a:endParaRPr kumimoji="1" lang="ja-JP" altLang="en-US" sz="2000" dirty="0"/>
          </a:p>
        </p:txBody>
      </p:sp>
    </p:spTree>
    <p:extLst>
      <p:ext uri="{BB962C8B-B14F-4D97-AF65-F5344CB8AC3E}">
        <p14:creationId xmlns:p14="http://schemas.microsoft.com/office/powerpoint/2010/main" val="342399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908720"/>
            <a:ext cx="8229600" cy="5336232"/>
          </a:xfrm>
        </p:spPr>
        <p:txBody>
          <a:bodyPr>
            <a:normAutofit/>
          </a:bodyPr>
          <a:lstStyle/>
          <a:p>
            <a:pPr marL="0" indent="0">
              <a:buNone/>
            </a:pPr>
            <a:r>
              <a:rPr lang="ja-JP" altLang="en-US" sz="2800" dirty="0" smtClean="0"/>
              <a:t>懸念</a:t>
            </a:r>
            <a:r>
              <a:rPr kumimoji="1" lang="ja-JP" altLang="en-US" sz="2800" dirty="0" smtClean="0"/>
              <a:t>②　</a:t>
            </a:r>
            <a:r>
              <a:rPr kumimoji="1" lang="en-US" altLang="ja-JP" sz="2800" dirty="0" smtClean="0"/>
              <a:t>【</a:t>
            </a:r>
            <a:r>
              <a:rPr kumimoji="1" lang="ja-JP" altLang="en-US" sz="2800" dirty="0" smtClean="0"/>
              <a:t>教材を分断する</a:t>
            </a:r>
            <a:r>
              <a:rPr kumimoji="1" lang="en-US" altLang="ja-JP" sz="2800" dirty="0" smtClean="0"/>
              <a:t>】</a:t>
            </a:r>
            <a:endParaRPr kumimoji="1" lang="ja-JP" altLang="en-US" sz="2800" dirty="0" smtClean="0"/>
          </a:p>
          <a:p>
            <a:pPr marL="0" indent="0">
              <a:lnSpc>
                <a:spcPct val="150000"/>
              </a:lnSpc>
              <a:buNone/>
            </a:pPr>
            <a:r>
              <a:rPr lang="ja-JP" altLang="en-US" dirty="0" smtClean="0">
                <a:solidFill>
                  <a:srgbClr val="0070C0"/>
                </a:solidFill>
              </a:rPr>
              <a:t>教材が与える感動が「停止」「低下」する可能性がある。</a:t>
            </a:r>
          </a:p>
          <a:p>
            <a:pPr marL="0" indent="0">
              <a:lnSpc>
                <a:spcPct val="150000"/>
              </a:lnSpc>
              <a:buNone/>
            </a:pPr>
            <a:r>
              <a:rPr kumimoji="1" lang="ja-JP" altLang="en-US" sz="2400" dirty="0" smtClean="0"/>
              <a:t>◆</a:t>
            </a:r>
            <a:r>
              <a:rPr kumimoji="1" lang="ja-JP" altLang="en-US" sz="2400" dirty="0" smtClean="0">
                <a:solidFill>
                  <a:srgbClr val="FF0000"/>
                </a:solidFill>
              </a:rPr>
              <a:t>「このあとどうなるか」</a:t>
            </a:r>
            <a:r>
              <a:rPr kumimoji="1" lang="ja-JP" altLang="en-US" sz="2400" dirty="0" smtClean="0"/>
              <a:t>を子供は気にかけ、自然に予想する</a:t>
            </a:r>
            <a:endParaRPr lang="ja-JP" altLang="en-US" sz="2400" dirty="0" smtClean="0"/>
          </a:p>
          <a:p>
            <a:pPr marL="0" indent="0">
              <a:lnSpc>
                <a:spcPct val="150000"/>
              </a:lnSpc>
              <a:buNone/>
            </a:pPr>
            <a:r>
              <a:rPr lang="ja-JP" altLang="en-US" sz="2400" dirty="0" smtClean="0"/>
              <a:t>□□となるだろう　　　　⇒　ほら当たった。やっぱり</a:t>
            </a:r>
            <a:r>
              <a:rPr lang="ja-JP" altLang="en-US" sz="2400" dirty="0" err="1" smtClean="0"/>
              <a:t>ね</a:t>
            </a:r>
            <a:r>
              <a:rPr lang="ja-JP" altLang="en-US" sz="2400" dirty="0" smtClean="0"/>
              <a:t>。</a:t>
            </a:r>
          </a:p>
          <a:p>
            <a:pPr marL="0" indent="0">
              <a:lnSpc>
                <a:spcPct val="150000"/>
              </a:lnSpc>
              <a:buNone/>
            </a:pPr>
            <a:r>
              <a:rPr lang="ja-JP" altLang="en-US" sz="2400" dirty="0" smtClean="0"/>
              <a:t>○○となるだろう　　　　⇒　どうして？　自分</a:t>
            </a:r>
            <a:r>
              <a:rPr lang="ja-JP" altLang="en-US" sz="2400" dirty="0" err="1" smtClean="0"/>
              <a:t>ならそうしない</a:t>
            </a:r>
            <a:r>
              <a:rPr lang="ja-JP" altLang="en-US" sz="2400" dirty="0"/>
              <a:t>。</a:t>
            </a:r>
            <a:endParaRPr lang="ja-JP" altLang="en-US" sz="2400" dirty="0" smtClean="0"/>
          </a:p>
          <a:p>
            <a:pPr marL="0" indent="0">
              <a:lnSpc>
                <a:spcPct val="150000"/>
              </a:lnSpc>
              <a:buNone/>
            </a:pPr>
            <a:r>
              <a:rPr lang="ja-JP" altLang="en-US" sz="2400" dirty="0" smtClean="0"/>
              <a:t>わからない　　　　　　　　⇒　へえ、そうなんだ。</a:t>
            </a:r>
          </a:p>
          <a:p>
            <a:pPr marL="0" indent="0">
              <a:buNone/>
            </a:pPr>
            <a:endParaRPr lang="ja-JP" altLang="en-US" sz="2400" dirty="0" smtClean="0"/>
          </a:p>
          <a:p>
            <a:pPr marL="0" indent="0">
              <a:buNone/>
            </a:pPr>
            <a:endParaRPr lang="ja-JP" altLang="en-US" sz="2400" dirty="0"/>
          </a:p>
          <a:p>
            <a:pPr marL="0" indent="0">
              <a:buNone/>
            </a:pPr>
            <a:endParaRPr kumimoji="1" lang="ja-JP" altLang="en-US" dirty="0" smtClean="0"/>
          </a:p>
        </p:txBody>
      </p:sp>
      <p:sp>
        <p:nvSpPr>
          <p:cNvPr id="5" name="正方形/長方形 4"/>
          <p:cNvSpPr/>
          <p:nvPr/>
        </p:nvSpPr>
        <p:spPr>
          <a:xfrm>
            <a:off x="511068" y="4725144"/>
            <a:ext cx="8280920" cy="1368152"/>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200" dirty="0" smtClean="0"/>
              <a:t>　</a:t>
            </a:r>
            <a:r>
              <a:rPr kumimoji="1" lang="ja-JP" altLang="en-US" sz="2200" dirty="0" smtClean="0">
                <a:solidFill>
                  <a:schemeClr val="tx1"/>
                </a:solidFill>
              </a:rPr>
              <a:t>主人公が、</a:t>
            </a:r>
            <a:r>
              <a:rPr lang="ja-JP" altLang="en-US" sz="2200" dirty="0" smtClean="0">
                <a:solidFill>
                  <a:schemeClr val="tx1"/>
                </a:solidFill>
              </a:rPr>
              <a:t>ある</a:t>
            </a:r>
            <a:r>
              <a:rPr lang="ja-JP" altLang="en-US" sz="2200" dirty="0">
                <a:solidFill>
                  <a:schemeClr val="tx1"/>
                </a:solidFill>
              </a:rPr>
              <a:t>行動</a:t>
            </a:r>
            <a:r>
              <a:rPr lang="ja-JP" altLang="en-US" sz="2200" dirty="0" smtClean="0">
                <a:solidFill>
                  <a:schemeClr val="tx1"/>
                </a:solidFill>
              </a:rPr>
              <a:t>を選択した</a:t>
            </a:r>
            <a:r>
              <a:rPr kumimoji="1" lang="ja-JP" altLang="en-US" sz="2200" dirty="0" smtClean="0">
                <a:solidFill>
                  <a:srgbClr val="FF0000"/>
                </a:solidFill>
              </a:rPr>
              <a:t>心情</a:t>
            </a:r>
            <a:r>
              <a:rPr lang="ja-JP" altLang="en-US" sz="2200" dirty="0" smtClean="0">
                <a:solidFill>
                  <a:srgbClr val="FF0000"/>
                </a:solidFill>
              </a:rPr>
              <a:t>の機微</a:t>
            </a:r>
            <a:r>
              <a:rPr kumimoji="1" lang="ja-JP" altLang="en-US" sz="2200" dirty="0" smtClean="0">
                <a:solidFill>
                  <a:schemeClr val="tx1"/>
                </a:solidFill>
              </a:rPr>
              <a:t>（教材の核心部分）に</a:t>
            </a:r>
            <a:br>
              <a:rPr kumimoji="1" lang="ja-JP" altLang="en-US" sz="2200" dirty="0" smtClean="0">
                <a:solidFill>
                  <a:schemeClr val="tx1"/>
                </a:solidFill>
              </a:rPr>
            </a:br>
            <a:r>
              <a:rPr kumimoji="1" lang="ja-JP" altLang="en-US" sz="2200" dirty="0" smtClean="0">
                <a:solidFill>
                  <a:schemeClr val="tx1"/>
                </a:solidFill>
              </a:rPr>
              <a:t>　全員が</a:t>
            </a:r>
            <a:r>
              <a:rPr lang="ja-JP" altLang="en-US" sz="2200" dirty="0" smtClean="0">
                <a:solidFill>
                  <a:schemeClr val="tx1"/>
                </a:solidFill>
              </a:rPr>
              <a:t>迫ることができるのか</a:t>
            </a:r>
            <a:r>
              <a:rPr lang="ja-JP" altLang="en-US" sz="2200" dirty="0">
                <a:solidFill>
                  <a:schemeClr val="tx1"/>
                </a:solidFill>
              </a:rPr>
              <a:t>。</a:t>
            </a:r>
            <a:endParaRPr kumimoji="1" lang="ja-JP" altLang="en-US" sz="2200" dirty="0">
              <a:solidFill>
                <a:schemeClr val="tx1"/>
              </a:solidFill>
            </a:endParaRPr>
          </a:p>
        </p:txBody>
      </p:sp>
      <p:sp>
        <p:nvSpPr>
          <p:cNvPr id="2" name="テキスト ボックス 1"/>
          <p:cNvSpPr txBox="1"/>
          <p:nvPr/>
        </p:nvSpPr>
        <p:spPr>
          <a:xfrm>
            <a:off x="2813032" y="2852936"/>
            <a:ext cx="492443" cy="1584176"/>
          </a:xfrm>
          <a:prstGeom prst="rect">
            <a:avLst/>
          </a:prstGeom>
          <a:solidFill>
            <a:srgbClr val="99FF99"/>
          </a:solidFill>
        </p:spPr>
        <p:txBody>
          <a:bodyPr vert="eaVert" wrap="square" rtlCol="0">
            <a:spAutoFit/>
          </a:bodyPr>
          <a:lstStyle/>
          <a:p>
            <a:r>
              <a:rPr kumimoji="1" lang="ja-JP" altLang="en-US" sz="2000" dirty="0" smtClean="0"/>
              <a:t>  続きを知る</a:t>
            </a:r>
            <a:endParaRPr kumimoji="1" lang="ja-JP" altLang="en-US" sz="2000" dirty="0"/>
          </a:p>
        </p:txBody>
      </p:sp>
    </p:spTree>
    <p:extLst>
      <p:ext uri="{BB962C8B-B14F-4D97-AF65-F5344CB8AC3E}">
        <p14:creationId xmlns:p14="http://schemas.microsoft.com/office/powerpoint/2010/main" val="342397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「教材の力」を無駄にしない</a:t>
            </a:r>
            <a:endParaRPr kumimoji="1" lang="ja-JP" altLang="en-US" sz="3200" dirty="0"/>
          </a:p>
        </p:txBody>
      </p:sp>
      <p:sp>
        <p:nvSpPr>
          <p:cNvPr id="3" name="コンテンツ プレースホルダー 2"/>
          <p:cNvSpPr>
            <a:spLocks noGrp="1"/>
          </p:cNvSpPr>
          <p:nvPr>
            <p:ph idx="1"/>
          </p:nvPr>
        </p:nvSpPr>
        <p:spPr>
          <a:xfrm>
            <a:off x="457200" y="1556792"/>
            <a:ext cx="8229600" cy="4767808"/>
          </a:xfrm>
        </p:spPr>
        <p:txBody>
          <a:bodyPr/>
          <a:lstStyle/>
          <a:p>
            <a:pPr marL="0" indent="0">
              <a:lnSpc>
                <a:spcPct val="150000"/>
              </a:lnSpc>
              <a:buNone/>
            </a:pPr>
            <a:r>
              <a:rPr lang="en-US" altLang="ja-JP" dirty="0">
                <a:solidFill>
                  <a:srgbClr val="C00000"/>
                </a:solidFill>
              </a:rPr>
              <a:t>【</a:t>
            </a:r>
            <a:r>
              <a:rPr lang="ja-JP" altLang="en-US" dirty="0">
                <a:solidFill>
                  <a:srgbClr val="C00000"/>
                </a:solidFill>
              </a:rPr>
              <a:t>教材の力</a:t>
            </a:r>
            <a:r>
              <a:rPr lang="en-US" altLang="ja-JP" dirty="0">
                <a:solidFill>
                  <a:srgbClr val="C00000"/>
                </a:solidFill>
              </a:rPr>
              <a:t>】</a:t>
            </a:r>
            <a:endParaRPr lang="ja-JP" altLang="en-US" dirty="0">
              <a:solidFill>
                <a:srgbClr val="C00000"/>
              </a:solidFill>
            </a:endParaRPr>
          </a:p>
          <a:p>
            <a:pPr marL="0" indent="0">
              <a:lnSpc>
                <a:spcPct val="150000"/>
              </a:lnSpc>
              <a:buNone/>
            </a:pPr>
            <a:r>
              <a:rPr lang="ja-JP" altLang="en-US" dirty="0"/>
              <a:t>主人公が思い悩みながらも、一歩一歩自分を高めて望ましい方向に進む姿に、子供たちは思いを寄せ、共感し、感動する。</a:t>
            </a:r>
            <a:r>
              <a:rPr lang="ja-JP" altLang="en-US" dirty="0">
                <a:solidFill>
                  <a:srgbClr val="FF0000"/>
                </a:solidFill>
              </a:rPr>
              <a:t>一連の流れに触れたとき、ねらいとする道徳的価値</a:t>
            </a:r>
            <a:r>
              <a:rPr lang="ja-JP" altLang="en-US" dirty="0" smtClean="0">
                <a:solidFill>
                  <a:srgbClr val="FF0000"/>
                </a:solidFill>
              </a:rPr>
              <a:t>が胸に迫ってくる。</a:t>
            </a:r>
            <a:r>
              <a:rPr lang="ja-JP" altLang="en-US" dirty="0"/>
              <a:t>ここに教材のもつ力が</a:t>
            </a:r>
            <a:r>
              <a:rPr lang="ja-JP" altLang="en-US" dirty="0" smtClean="0"/>
              <a:t>ある。</a:t>
            </a:r>
            <a:endParaRPr kumimoji="1" lang="ja-JP" altLang="en-US" dirty="0"/>
          </a:p>
        </p:txBody>
      </p:sp>
      <p:sp>
        <p:nvSpPr>
          <p:cNvPr id="5" name="角丸四角形吹き出し 4"/>
          <p:cNvSpPr/>
          <p:nvPr/>
        </p:nvSpPr>
        <p:spPr>
          <a:xfrm>
            <a:off x="427911" y="5085184"/>
            <a:ext cx="8208912" cy="1296144"/>
          </a:xfrm>
          <a:prstGeom prst="wedgeRoundRectCallout">
            <a:avLst>
              <a:gd name="adj1" fmla="val -22750"/>
              <a:gd name="adj2" fmla="val -7306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900"/>
              </a:lnSpc>
            </a:pPr>
            <a:r>
              <a:rPr kumimoji="1" lang="ja-JP" altLang="en-US" sz="2200" dirty="0" smtClean="0">
                <a:solidFill>
                  <a:schemeClr val="tx1"/>
                </a:solidFill>
              </a:rPr>
              <a:t>教材を分断して、主人公の行動を予想させたり、自分ならどうするかを考えさせたりすることが、感動の継続や価値理解につながるのか。</a:t>
            </a:r>
            <a:endParaRPr kumimoji="1" lang="ja-JP" altLang="en-US" sz="2200" dirty="0">
              <a:solidFill>
                <a:schemeClr val="tx1"/>
              </a:solidFill>
            </a:endParaRPr>
          </a:p>
        </p:txBody>
      </p:sp>
    </p:spTree>
    <p:extLst>
      <p:ext uri="{BB962C8B-B14F-4D97-AF65-F5344CB8AC3E}">
        <p14:creationId xmlns:p14="http://schemas.microsoft.com/office/powerpoint/2010/main" val="90891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72816"/>
            <a:ext cx="7776864" cy="4896544"/>
          </a:xfrm>
          <a:prstGeom prst="rect">
            <a:avLst/>
          </a:prstGeom>
          <a:solidFill>
            <a:schemeClr val="bg1"/>
          </a:solidFill>
          <a:ln>
            <a:noFill/>
          </a:ln>
          <a:effectLst/>
          <a:extLst/>
        </p:spPr>
      </p:pic>
      <p:sp>
        <p:nvSpPr>
          <p:cNvPr id="2" name="タイトル 1"/>
          <p:cNvSpPr>
            <a:spLocks noGrp="1"/>
          </p:cNvSpPr>
          <p:nvPr>
            <p:ph type="title"/>
          </p:nvPr>
        </p:nvSpPr>
        <p:spPr>
          <a:xfrm>
            <a:off x="457200" y="704088"/>
            <a:ext cx="8229600" cy="564672"/>
          </a:xfrm>
        </p:spPr>
        <p:txBody>
          <a:bodyPr>
            <a:normAutofit/>
          </a:bodyPr>
          <a:lstStyle/>
          <a:p>
            <a:r>
              <a:rPr lang="ja-JP" altLang="en-US" sz="2800" dirty="0" smtClean="0"/>
              <a:t>懸念③　</a:t>
            </a:r>
            <a:r>
              <a:rPr kumimoji="1" lang="ja-JP" altLang="en-US" sz="2800" dirty="0" smtClean="0"/>
              <a:t>「今後、どのように生かすか」  </a:t>
            </a:r>
            <a:r>
              <a:rPr lang="ja-JP" altLang="en-US" sz="2800" dirty="0" smtClean="0"/>
              <a:t>「どうするか」</a:t>
            </a:r>
            <a:r>
              <a:rPr kumimoji="1" lang="ja-JP" altLang="en-US" sz="2800" dirty="0" smtClean="0"/>
              <a:t>　</a:t>
            </a:r>
            <a:endParaRPr kumimoji="1" lang="ja-JP" altLang="en-US" sz="2800" dirty="0"/>
          </a:p>
        </p:txBody>
      </p:sp>
      <p:sp>
        <p:nvSpPr>
          <p:cNvPr id="3" name="コンテンツ プレースホルダー 2"/>
          <p:cNvSpPr>
            <a:spLocks noGrp="1"/>
          </p:cNvSpPr>
          <p:nvPr>
            <p:ph idx="1"/>
          </p:nvPr>
        </p:nvSpPr>
        <p:spPr>
          <a:xfrm>
            <a:off x="395536" y="1484784"/>
            <a:ext cx="6696744" cy="4839816"/>
          </a:xfrm>
        </p:spPr>
        <p:txBody>
          <a:bodyPr/>
          <a:lstStyle/>
          <a:p>
            <a:pPr marL="0" indent="0">
              <a:buNone/>
            </a:pPr>
            <a:endParaRPr kumimoji="1" lang="ja-JP" altLang="en-US" dirty="0"/>
          </a:p>
        </p:txBody>
      </p:sp>
      <p:sp>
        <p:nvSpPr>
          <p:cNvPr id="4" name="角丸四角形吹き出し 3"/>
          <p:cNvSpPr/>
          <p:nvPr/>
        </p:nvSpPr>
        <p:spPr>
          <a:xfrm>
            <a:off x="755576" y="1556792"/>
            <a:ext cx="7632848" cy="720080"/>
          </a:xfrm>
          <a:prstGeom prst="wedgeRoundRectCallout">
            <a:avLst>
              <a:gd name="adj1" fmla="val -20539"/>
              <a:gd name="adj2" fmla="val -6907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　道徳授業で方法や行動を求めるならば・・。</a:t>
            </a:r>
            <a:r>
              <a:rPr kumimoji="1" lang="ja-JP" altLang="en-US" sz="2000" b="1" dirty="0" smtClean="0">
                <a:solidFill>
                  <a:schemeClr val="tx1"/>
                </a:solidFill>
              </a:rPr>
              <a:t>⇒ </a:t>
            </a:r>
            <a:r>
              <a:rPr kumimoji="1" lang="ja-JP" altLang="en-US" sz="2000" dirty="0" smtClean="0">
                <a:solidFill>
                  <a:schemeClr val="tx1"/>
                </a:solidFill>
              </a:rPr>
              <a:t>道徳性とは異なる。</a:t>
            </a:r>
          </a:p>
          <a:p>
            <a:r>
              <a:rPr lang="ja-JP" altLang="en-US" sz="2000" dirty="0" smtClean="0">
                <a:solidFill>
                  <a:schemeClr val="tx1"/>
                </a:solidFill>
              </a:rPr>
              <a:t>「 何かいいことを書かなくて</a:t>
            </a:r>
            <a:r>
              <a:rPr lang="ja-JP" altLang="en-US" sz="2000" dirty="0">
                <a:solidFill>
                  <a:schemeClr val="tx1"/>
                </a:solidFill>
              </a:rPr>
              <a:t>は</a:t>
            </a:r>
            <a:r>
              <a:rPr lang="ja-JP" altLang="en-US" sz="2000" dirty="0" smtClean="0">
                <a:solidFill>
                  <a:schemeClr val="tx1"/>
                </a:solidFill>
              </a:rPr>
              <a:t>」 「書けないとダメな人なのかな」</a:t>
            </a:r>
            <a:endParaRPr lang="en-US" altLang="ja-JP" sz="2000" dirty="0" smtClean="0">
              <a:solidFill>
                <a:schemeClr val="tx1"/>
              </a:solidFill>
            </a:endParaRPr>
          </a:p>
        </p:txBody>
      </p:sp>
    </p:spTree>
    <p:extLst>
      <p:ext uri="{BB962C8B-B14F-4D97-AF65-F5344CB8AC3E}">
        <p14:creationId xmlns:p14="http://schemas.microsoft.com/office/powerpoint/2010/main" val="4213451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r>
              <a:rPr kumimoji="1" lang="ja-JP" altLang="en-US" dirty="0" smtClean="0"/>
              <a:t>道徳教育とは</a:t>
            </a:r>
            <a:endParaRPr kumimoji="1" lang="ja-JP" altLang="en-US" dirty="0"/>
          </a:p>
        </p:txBody>
      </p:sp>
      <p:sp>
        <p:nvSpPr>
          <p:cNvPr id="3" name="コンテンツ プレースホルダ 2"/>
          <p:cNvSpPr>
            <a:spLocks noGrp="1"/>
          </p:cNvSpPr>
          <p:nvPr>
            <p:ph idx="1"/>
          </p:nvPr>
        </p:nvSpPr>
        <p:spPr>
          <a:xfrm>
            <a:off x="479482" y="1163885"/>
            <a:ext cx="8229600" cy="5073427"/>
          </a:xfrm>
        </p:spPr>
        <p:txBody>
          <a:bodyPr/>
          <a:lstStyle/>
          <a:p>
            <a:pPr>
              <a:buNone/>
            </a:pPr>
            <a:r>
              <a:rPr kumimoji="1" lang="ja-JP" altLang="en-US" sz="3200" dirty="0" smtClean="0"/>
              <a:t>道徳教育　全教育活動を通して行う</a:t>
            </a:r>
          </a:p>
          <a:p>
            <a:pPr>
              <a:buNone/>
            </a:pPr>
            <a:r>
              <a:rPr kumimoji="1" lang="ja-JP" altLang="en-US" dirty="0" smtClean="0"/>
              <a:t>　　　　　　　　　　　　</a:t>
            </a:r>
            <a:endParaRPr lang="ja-JP" altLang="en-US" dirty="0"/>
          </a:p>
          <a:p>
            <a:pPr>
              <a:buNone/>
            </a:pPr>
            <a:r>
              <a:rPr kumimoji="1" lang="ja-JP" altLang="en-US" dirty="0" smtClean="0"/>
              <a:t>　</a:t>
            </a:r>
            <a:endParaRPr kumimoji="1" lang="ja-JP" altLang="en-US" dirty="0"/>
          </a:p>
        </p:txBody>
      </p:sp>
      <p:sp>
        <p:nvSpPr>
          <p:cNvPr id="5" name="角丸四角形 4"/>
          <p:cNvSpPr/>
          <p:nvPr/>
        </p:nvSpPr>
        <p:spPr>
          <a:xfrm>
            <a:off x="611560" y="1772816"/>
            <a:ext cx="2448272" cy="468052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 name="正方形/長方形 5"/>
          <p:cNvSpPr/>
          <p:nvPr/>
        </p:nvSpPr>
        <p:spPr>
          <a:xfrm>
            <a:off x="827584" y="2060848"/>
            <a:ext cx="2016224" cy="172819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prstClr val="white"/>
              </a:solidFill>
            </a:endParaRPr>
          </a:p>
          <a:p>
            <a:r>
              <a:rPr lang="ja-JP" altLang="en-US" sz="2000" dirty="0" smtClean="0">
                <a:solidFill>
                  <a:prstClr val="black"/>
                </a:solidFill>
              </a:rPr>
              <a:t>国語  社会  算数理科  生活  音楽図画工作    家庭体育　（</a:t>
            </a:r>
            <a:r>
              <a:rPr lang="ja-JP" altLang="en-US" sz="2000" dirty="0" smtClean="0">
                <a:solidFill>
                  <a:schemeClr val="tx1"/>
                </a:solidFill>
              </a:rPr>
              <a:t>外国語</a:t>
            </a:r>
            <a:r>
              <a:rPr lang="ja-JP" altLang="en-US" sz="2000" dirty="0" smtClean="0">
                <a:solidFill>
                  <a:prstClr val="black"/>
                </a:solidFill>
              </a:rPr>
              <a:t>）</a:t>
            </a:r>
            <a:endParaRPr lang="ja-JP" altLang="en-US" sz="2000" dirty="0">
              <a:solidFill>
                <a:srgbClr val="0070C0"/>
              </a:solidFill>
            </a:endParaRPr>
          </a:p>
        </p:txBody>
      </p:sp>
      <p:sp>
        <p:nvSpPr>
          <p:cNvPr id="7" name="正方形/長方形 6"/>
          <p:cNvSpPr/>
          <p:nvPr/>
        </p:nvSpPr>
        <p:spPr>
          <a:xfrm>
            <a:off x="827584" y="3933056"/>
            <a:ext cx="1944216" cy="36004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道徳科</a:t>
            </a:r>
            <a:endParaRPr lang="ja-JP" altLang="en-US" sz="2400" dirty="0">
              <a:solidFill>
                <a:prstClr val="black"/>
              </a:solidFill>
            </a:endParaRPr>
          </a:p>
        </p:txBody>
      </p:sp>
      <p:sp>
        <p:nvSpPr>
          <p:cNvPr id="8" name="正方形/長方形 7"/>
          <p:cNvSpPr/>
          <p:nvPr/>
        </p:nvSpPr>
        <p:spPr>
          <a:xfrm>
            <a:off x="827584" y="4437112"/>
            <a:ext cx="1944216" cy="6480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総合的な学習の時間</a:t>
            </a:r>
            <a:endParaRPr lang="ja-JP" altLang="en-US" sz="2000" dirty="0">
              <a:solidFill>
                <a:prstClr val="black"/>
              </a:solidFill>
            </a:endParaRPr>
          </a:p>
        </p:txBody>
      </p:sp>
      <p:sp>
        <p:nvSpPr>
          <p:cNvPr id="9" name="正方形/長方形 8"/>
          <p:cNvSpPr/>
          <p:nvPr/>
        </p:nvSpPr>
        <p:spPr>
          <a:xfrm>
            <a:off x="827584" y="5229200"/>
            <a:ext cx="1944216" cy="432048"/>
          </a:xfrm>
          <a:prstGeom prst="rect">
            <a:avLst/>
          </a:prstGeom>
          <a:solidFill>
            <a:srgbClr val="CDF6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外国語活動</a:t>
            </a:r>
            <a:endParaRPr lang="ja-JP" altLang="en-US" sz="2400" dirty="0">
              <a:solidFill>
                <a:prstClr val="black"/>
              </a:solidFill>
            </a:endParaRPr>
          </a:p>
        </p:txBody>
      </p:sp>
      <p:sp>
        <p:nvSpPr>
          <p:cNvPr id="10" name="正方形/長方形 9"/>
          <p:cNvSpPr/>
          <p:nvPr/>
        </p:nvSpPr>
        <p:spPr>
          <a:xfrm>
            <a:off x="827584" y="5805264"/>
            <a:ext cx="1944216" cy="432048"/>
          </a:xfrm>
          <a:prstGeom prst="rect">
            <a:avLst/>
          </a:prstGeom>
          <a:solidFill>
            <a:srgbClr val="FBC2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特別活動</a:t>
            </a:r>
            <a:endParaRPr lang="ja-JP" altLang="en-US" sz="2400" dirty="0">
              <a:solidFill>
                <a:prstClr val="black"/>
              </a:solidFill>
            </a:endParaRPr>
          </a:p>
        </p:txBody>
      </p:sp>
      <p:sp>
        <p:nvSpPr>
          <p:cNvPr id="11" name="線吹き出し 2 (枠付き) 10"/>
          <p:cNvSpPr/>
          <p:nvPr/>
        </p:nvSpPr>
        <p:spPr>
          <a:xfrm>
            <a:off x="3303310" y="1916832"/>
            <a:ext cx="2772307" cy="1368152"/>
          </a:xfrm>
          <a:prstGeom prst="borderCallout2">
            <a:avLst>
              <a:gd name="adj1" fmla="val 34662"/>
              <a:gd name="adj2" fmla="val -233"/>
              <a:gd name="adj3" fmla="val 34826"/>
              <a:gd name="adj4" fmla="val -8297"/>
              <a:gd name="adj5" fmla="val 50543"/>
              <a:gd name="adj6" fmla="val -869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prstClr val="black"/>
                </a:solidFill>
              </a:rPr>
              <a:t>　人間としての</a:t>
            </a:r>
          </a:p>
          <a:p>
            <a:r>
              <a:rPr lang="ja-JP" altLang="en-US" sz="2400" dirty="0" smtClean="0">
                <a:solidFill>
                  <a:prstClr val="black"/>
                </a:solidFill>
              </a:rPr>
              <a:t>　望ましい生き方に</a:t>
            </a:r>
          </a:p>
          <a:p>
            <a:r>
              <a:rPr lang="ja-JP" altLang="en-US" sz="2400" dirty="0" smtClean="0">
                <a:solidFill>
                  <a:prstClr val="black"/>
                </a:solidFill>
              </a:rPr>
              <a:t>　関わること</a:t>
            </a:r>
            <a:endParaRPr lang="ja-JP" altLang="en-US" sz="2200" dirty="0">
              <a:solidFill>
                <a:prstClr val="black"/>
              </a:solidFill>
            </a:endParaRPr>
          </a:p>
        </p:txBody>
      </p:sp>
      <p:sp>
        <p:nvSpPr>
          <p:cNvPr id="12" name="メモ 11"/>
          <p:cNvSpPr/>
          <p:nvPr/>
        </p:nvSpPr>
        <p:spPr>
          <a:xfrm>
            <a:off x="3303309" y="4077072"/>
            <a:ext cx="2772308" cy="1008112"/>
          </a:xfrm>
          <a:prstGeom prst="foldedCorner">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ja-JP" altLang="en-US" sz="2800" dirty="0" smtClean="0">
                <a:solidFill>
                  <a:prstClr val="white"/>
                </a:solidFill>
              </a:rPr>
              <a:t>  </a:t>
            </a:r>
            <a:r>
              <a:rPr lang="ja-JP" altLang="en-US" sz="2400" dirty="0" smtClean="0">
                <a:solidFill>
                  <a:prstClr val="black"/>
                </a:solidFill>
              </a:rPr>
              <a:t>さまざまな教材</a:t>
            </a:r>
          </a:p>
          <a:p>
            <a:pPr algn="just"/>
            <a:r>
              <a:rPr lang="ja-JP" altLang="en-US" sz="2400" dirty="0" smtClean="0">
                <a:solidFill>
                  <a:prstClr val="black"/>
                </a:solidFill>
              </a:rPr>
              <a:t>  さまざまな機会</a:t>
            </a:r>
          </a:p>
        </p:txBody>
      </p:sp>
      <p:sp>
        <p:nvSpPr>
          <p:cNvPr id="13" name="正方形/長方形 12"/>
          <p:cNvSpPr/>
          <p:nvPr/>
        </p:nvSpPr>
        <p:spPr>
          <a:xfrm>
            <a:off x="1259632" y="1916832"/>
            <a:ext cx="1152128" cy="432048"/>
          </a:xfrm>
          <a:prstGeom prst="rect">
            <a:avLst/>
          </a:prstGeom>
          <a:solidFill>
            <a:srgbClr val="D5B8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各</a:t>
            </a:r>
            <a:r>
              <a:rPr lang="ja-JP" altLang="en-US" sz="2400" dirty="0">
                <a:solidFill>
                  <a:prstClr val="black"/>
                </a:solidFill>
              </a:rPr>
              <a:t>教科</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00100"/>
            <a:ext cx="2474913"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223" y="2108249"/>
            <a:ext cx="19748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709" y="1737791"/>
            <a:ext cx="1285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861" y="4480138"/>
            <a:ext cx="190689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008" y="5024800"/>
            <a:ext cx="2073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861" y="5760924"/>
            <a:ext cx="1968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a:off x="6059669" y="2345116"/>
            <a:ext cx="22457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218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96720"/>
          </a:xfrm>
        </p:spPr>
        <p:txBody>
          <a:bodyPr>
            <a:normAutofit/>
          </a:bodyPr>
          <a:lstStyle/>
          <a:p>
            <a:r>
              <a:rPr lang="ja-JP" altLang="en-US" sz="2800" dirty="0" smtClean="0"/>
              <a:t>道徳科で「日常の実践につなげる」とはどういうことか</a:t>
            </a:r>
            <a:br>
              <a:rPr lang="ja-JP" altLang="en-US" sz="2800" dirty="0" smtClean="0"/>
            </a:br>
            <a:r>
              <a:rPr lang="ja-JP" altLang="en-US" sz="2800" dirty="0" smtClean="0"/>
              <a:t>◆「</a:t>
            </a:r>
            <a:r>
              <a:rPr lang="ja-JP" altLang="en-US" sz="2800" dirty="0"/>
              <a:t>これからどう</a:t>
            </a:r>
            <a:r>
              <a:rPr lang="ja-JP" altLang="en-US" sz="2800" dirty="0" smtClean="0"/>
              <a:t>するか」という発問の問題性</a:t>
            </a:r>
            <a:endParaRPr kumimoji="1" lang="ja-JP" altLang="en-US" sz="2800"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611559" y="5157191"/>
            <a:ext cx="3672408"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健康であることは大切だ</a:t>
            </a:r>
          </a:p>
          <a:p>
            <a:pPr algn="ctr"/>
            <a:r>
              <a:rPr lang="ja-JP" altLang="en-US" sz="2000" dirty="0">
                <a:solidFill>
                  <a:schemeClr val="tx1"/>
                </a:solidFill>
              </a:rPr>
              <a:t>健康</a:t>
            </a:r>
            <a:r>
              <a:rPr lang="ja-JP" altLang="en-US" sz="2000" dirty="0" smtClean="0">
                <a:solidFill>
                  <a:schemeClr val="tx1"/>
                </a:solidFill>
              </a:rPr>
              <a:t>で</a:t>
            </a:r>
            <a:r>
              <a:rPr lang="ja-JP" altLang="en-US" sz="2000" dirty="0">
                <a:solidFill>
                  <a:schemeClr val="tx1"/>
                </a:solidFill>
              </a:rPr>
              <a:t>あるといいな</a:t>
            </a:r>
            <a:endParaRPr lang="ja-JP" altLang="en-US" sz="2000" dirty="0" smtClean="0">
              <a:solidFill>
                <a:schemeClr val="tx1"/>
              </a:solidFill>
            </a:endParaRPr>
          </a:p>
          <a:p>
            <a:pPr algn="ctr"/>
            <a:r>
              <a:rPr lang="ja-JP" altLang="en-US" sz="2000" dirty="0">
                <a:solidFill>
                  <a:schemeClr val="tx1"/>
                </a:solidFill>
              </a:rPr>
              <a:t>いつも</a:t>
            </a:r>
            <a:r>
              <a:rPr kumimoji="1" lang="ja-JP" altLang="en-US" sz="2000" dirty="0" smtClean="0">
                <a:solidFill>
                  <a:schemeClr val="tx1"/>
                </a:solidFill>
              </a:rPr>
              <a:t>健康に心掛けよう</a:t>
            </a:r>
          </a:p>
        </p:txBody>
      </p:sp>
      <p:sp>
        <p:nvSpPr>
          <p:cNvPr id="5" name="正方形/長方形 4"/>
          <p:cNvSpPr/>
          <p:nvPr/>
        </p:nvSpPr>
        <p:spPr>
          <a:xfrm>
            <a:off x="611558" y="2348880"/>
            <a:ext cx="3672409" cy="18722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2000" dirty="0" smtClean="0"/>
              <a:t>　</a:t>
            </a:r>
            <a:r>
              <a:rPr kumimoji="1" lang="ja-JP" altLang="en-US" sz="2000" dirty="0" smtClean="0">
                <a:solidFill>
                  <a:schemeClr val="tx1"/>
                </a:solidFill>
              </a:rPr>
              <a:t>階段・・・早足で上が</a:t>
            </a:r>
            <a:r>
              <a:rPr lang="ja-JP" altLang="en-US" sz="2000" dirty="0" smtClean="0">
                <a:solidFill>
                  <a:schemeClr val="tx1"/>
                </a:solidFill>
              </a:rPr>
              <a:t>る</a:t>
            </a:r>
            <a:endParaRPr kumimoji="1" lang="ja-JP" altLang="en-US" sz="2000" dirty="0" smtClean="0">
              <a:solidFill>
                <a:schemeClr val="tx1"/>
              </a:solidFill>
            </a:endParaRPr>
          </a:p>
          <a:p>
            <a:r>
              <a:rPr lang="ja-JP" altLang="en-US" sz="2000" dirty="0" smtClean="0">
                <a:solidFill>
                  <a:schemeClr val="tx1"/>
                </a:solidFill>
              </a:rPr>
              <a:t>　電車・・・立って</a:t>
            </a:r>
            <a:r>
              <a:rPr lang="ja-JP" altLang="en-US" sz="2000" dirty="0">
                <a:solidFill>
                  <a:schemeClr val="tx1"/>
                </a:solidFill>
              </a:rPr>
              <a:t>行く</a:t>
            </a:r>
            <a:endParaRPr lang="ja-JP" altLang="en-US" sz="2000" dirty="0" smtClean="0">
              <a:solidFill>
                <a:schemeClr val="tx1"/>
              </a:solidFill>
            </a:endParaRPr>
          </a:p>
          <a:p>
            <a:r>
              <a:rPr lang="ja-JP" altLang="en-US" sz="2000" dirty="0" smtClean="0">
                <a:solidFill>
                  <a:schemeClr val="tx1"/>
                </a:solidFill>
              </a:rPr>
              <a:t>　弁当・・・</a:t>
            </a:r>
            <a:r>
              <a:rPr kumimoji="1" lang="ja-JP" altLang="en-US" sz="2000" dirty="0" smtClean="0">
                <a:solidFill>
                  <a:schemeClr val="tx1"/>
                </a:solidFill>
              </a:rPr>
              <a:t>カロリー計算　</a:t>
            </a:r>
          </a:p>
          <a:p>
            <a:r>
              <a:rPr lang="ja-JP" altLang="en-US" sz="2000" dirty="0">
                <a:solidFill>
                  <a:schemeClr val="tx1"/>
                </a:solidFill>
              </a:rPr>
              <a:t>　</a:t>
            </a:r>
            <a:r>
              <a:rPr lang="ja-JP" altLang="en-US" sz="2000" dirty="0" smtClean="0">
                <a:solidFill>
                  <a:schemeClr val="tx1"/>
                </a:solidFill>
              </a:rPr>
              <a:t>　　　 　  </a:t>
            </a:r>
            <a:r>
              <a:rPr kumimoji="1" lang="ja-JP" altLang="en-US" sz="2000" dirty="0" smtClean="0">
                <a:solidFill>
                  <a:schemeClr val="tx1"/>
                </a:solidFill>
              </a:rPr>
              <a:t>食材吟味</a:t>
            </a:r>
          </a:p>
        </p:txBody>
      </p:sp>
      <p:sp>
        <p:nvSpPr>
          <p:cNvPr id="6" name="正方形/長方形 5"/>
          <p:cNvSpPr/>
          <p:nvPr/>
        </p:nvSpPr>
        <p:spPr>
          <a:xfrm>
            <a:off x="4807579" y="2132856"/>
            <a:ext cx="3436829" cy="201622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smtClean="0">
              <a:solidFill>
                <a:schemeClr val="tx1"/>
              </a:solidFill>
            </a:endParaRPr>
          </a:p>
          <a:p>
            <a:pPr>
              <a:lnSpc>
                <a:spcPts val="2700"/>
              </a:lnSpc>
            </a:pPr>
            <a:r>
              <a:rPr kumimoji="1" lang="ja-JP" altLang="en-US" sz="2000" dirty="0" smtClean="0">
                <a:solidFill>
                  <a:schemeClr val="tx1"/>
                </a:solidFill>
              </a:rPr>
              <a:t>　①毎日３０分ジョギングする</a:t>
            </a:r>
          </a:p>
          <a:p>
            <a:pPr>
              <a:lnSpc>
                <a:spcPts val="2700"/>
              </a:lnSpc>
            </a:pPr>
            <a:r>
              <a:rPr lang="ja-JP" altLang="en-US" sz="2000" dirty="0" smtClean="0">
                <a:solidFill>
                  <a:schemeClr val="tx1"/>
                </a:solidFill>
              </a:rPr>
              <a:t>　②青汁を一杯飲み続ける</a:t>
            </a:r>
          </a:p>
          <a:p>
            <a:pPr>
              <a:lnSpc>
                <a:spcPts val="2700"/>
              </a:lnSpc>
            </a:pPr>
            <a:r>
              <a:rPr kumimoji="1" lang="ja-JP" altLang="en-US" sz="2000" dirty="0" smtClean="0">
                <a:solidFill>
                  <a:schemeClr val="tx1"/>
                </a:solidFill>
              </a:rPr>
              <a:t>　③休日にはジムに通う</a:t>
            </a:r>
          </a:p>
          <a:p>
            <a:pPr>
              <a:lnSpc>
                <a:spcPts val="2700"/>
              </a:lnSpc>
            </a:pPr>
            <a:r>
              <a:rPr kumimoji="1" lang="ja-JP" altLang="en-US" sz="2000" dirty="0" smtClean="0">
                <a:solidFill>
                  <a:schemeClr val="tx1"/>
                </a:solidFill>
              </a:rPr>
              <a:t>　④年１回人間ドックにいく</a:t>
            </a:r>
            <a:endParaRPr kumimoji="1" lang="ja-JP" altLang="en-US" sz="2000" dirty="0">
              <a:solidFill>
                <a:schemeClr val="tx1"/>
              </a:solidFill>
            </a:endParaRPr>
          </a:p>
        </p:txBody>
      </p:sp>
      <p:sp>
        <p:nvSpPr>
          <p:cNvPr id="7" name="角丸四角形 6"/>
          <p:cNvSpPr/>
          <p:nvPr/>
        </p:nvSpPr>
        <p:spPr>
          <a:xfrm>
            <a:off x="729478" y="1844824"/>
            <a:ext cx="3436567" cy="1008112"/>
          </a:xfrm>
          <a:prstGeom prst="roundRect">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何</a:t>
            </a:r>
            <a:r>
              <a:rPr lang="ja-JP" altLang="en-US" sz="2000" dirty="0" smtClean="0">
                <a:solidFill>
                  <a:schemeClr val="tx1"/>
                </a:solidFill>
              </a:rPr>
              <a:t>に</a:t>
            </a:r>
            <a:r>
              <a:rPr lang="ja-JP" altLang="en-US" sz="2000" dirty="0">
                <a:solidFill>
                  <a:schemeClr val="tx1"/>
                </a:solidFill>
              </a:rPr>
              <a:t>出会</a:t>
            </a:r>
            <a:r>
              <a:rPr lang="ja-JP" altLang="en-US" sz="2000" dirty="0" smtClean="0">
                <a:solidFill>
                  <a:schemeClr val="tx1"/>
                </a:solidFill>
              </a:rPr>
              <a:t>うか</a:t>
            </a:r>
            <a:r>
              <a:rPr lang="ja-JP" altLang="en-US" sz="2000" dirty="0">
                <a:solidFill>
                  <a:schemeClr val="tx1"/>
                </a:solidFill>
              </a:rPr>
              <a:t>分からない</a:t>
            </a:r>
            <a:r>
              <a:rPr lang="ja-JP" altLang="en-US" sz="2000" dirty="0" smtClean="0">
                <a:solidFill>
                  <a:schemeClr val="tx1"/>
                </a:solidFill>
              </a:rPr>
              <a:t>が、ある</a:t>
            </a:r>
            <a:r>
              <a:rPr kumimoji="1" lang="ja-JP" altLang="en-US" sz="2000" dirty="0" smtClean="0">
                <a:solidFill>
                  <a:schemeClr val="tx1"/>
                </a:solidFill>
              </a:rPr>
              <a:t>場面に出会ったら考え、適切な行為を選ぶ資質</a:t>
            </a:r>
            <a:endParaRPr kumimoji="1" lang="ja-JP" altLang="en-US" sz="2000" dirty="0">
              <a:solidFill>
                <a:schemeClr val="tx1"/>
              </a:solidFill>
            </a:endParaRPr>
          </a:p>
        </p:txBody>
      </p:sp>
      <p:sp>
        <p:nvSpPr>
          <p:cNvPr id="8" name="角丸四角形 7"/>
          <p:cNvSpPr/>
          <p:nvPr/>
        </p:nvSpPr>
        <p:spPr>
          <a:xfrm>
            <a:off x="5036481" y="1844824"/>
            <a:ext cx="3024336" cy="64807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具体的な目標を</a:t>
            </a:r>
            <a:r>
              <a:rPr lang="ja-JP" altLang="en-US" sz="2000" dirty="0">
                <a:solidFill>
                  <a:schemeClr val="tx1"/>
                </a:solidFill>
              </a:rPr>
              <a:t>設定する</a:t>
            </a:r>
            <a:endParaRPr kumimoji="1" lang="ja-JP" altLang="en-US" sz="2000" dirty="0">
              <a:solidFill>
                <a:schemeClr val="tx1"/>
              </a:solidFill>
            </a:endParaRPr>
          </a:p>
        </p:txBody>
      </p:sp>
      <p:sp>
        <p:nvSpPr>
          <p:cNvPr id="10" name="角丸四角形 9"/>
          <p:cNvSpPr/>
          <p:nvPr/>
        </p:nvSpPr>
        <p:spPr>
          <a:xfrm>
            <a:off x="755576" y="4725143"/>
            <a:ext cx="1548172" cy="432047"/>
          </a:xfrm>
          <a:prstGeom prst="round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道徳性</a:t>
            </a:r>
            <a:endParaRPr kumimoji="1" lang="ja-JP" altLang="en-US" sz="2000" dirty="0">
              <a:solidFill>
                <a:schemeClr val="tx1"/>
              </a:solidFill>
            </a:endParaRPr>
          </a:p>
        </p:txBody>
      </p:sp>
      <p:sp>
        <p:nvSpPr>
          <p:cNvPr id="11" name="角丸四角形吹き出し 10"/>
          <p:cNvSpPr/>
          <p:nvPr/>
        </p:nvSpPr>
        <p:spPr>
          <a:xfrm>
            <a:off x="4807579" y="5483719"/>
            <a:ext cx="3436829" cy="867161"/>
          </a:xfrm>
          <a:prstGeom prst="wedgeRoundRectCallout">
            <a:avLst>
              <a:gd name="adj1" fmla="val -25950"/>
              <a:gd name="adj2" fmla="val -620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「これからどうしますか」</a:t>
            </a:r>
          </a:p>
          <a:p>
            <a:pPr algn="ctr"/>
            <a:r>
              <a:rPr lang="ja-JP" altLang="en-US" dirty="0">
                <a:solidFill>
                  <a:schemeClr val="tx1"/>
                </a:solidFill>
              </a:rPr>
              <a:t>具体的</a:t>
            </a:r>
            <a:r>
              <a:rPr lang="ja-JP" altLang="en-US" dirty="0" smtClean="0">
                <a:solidFill>
                  <a:schemeClr val="tx1"/>
                </a:solidFill>
              </a:rPr>
              <a:t>な</a:t>
            </a:r>
            <a:r>
              <a:rPr lang="ja-JP" altLang="en-US" dirty="0">
                <a:solidFill>
                  <a:schemeClr val="tx1"/>
                </a:solidFill>
              </a:rPr>
              <a:t>行為</a:t>
            </a:r>
            <a:r>
              <a:rPr lang="ja-JP" altLang="en-US" dirty="0" smtClean="0">
                <a:solidFill>
                  <a:schemeClr val="tx1"/>
                </a:solidFill>
              </a:rPr>
              <a:t>を期待するならば</a:t>
            </a:r>
            <a:endParaRPr kumimoji="1" lang="ja-JP" altLang="en-US" dirty="0" smtClean="0">
              <a:solidFill>
                <a:schemeClr val="tx1"/>
              </a:solidFill>
            </a:endParaRPr>
          </a:p>
        </p:txBody>
      </p:sp>
      <p:sp>
        <p:nvSpPr>
          <p:cNvPr id="12" name="角丸四角形 11"/>
          <p:cNvSpPr/>
          <p:nvPr/>
        </p:nvSpPr>
        <p:spPr>
          <a:xfrm>
            <a:off x="4788024" y="4221088"/>
            <a:ext cx="3456384" cy="10801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限定かつ一過性の行動選択で</a:t>
            </a:r>
            <a:br>
              <a:rPr kumimoji="1" lang="ja-JP" altLang="en-US" dirty="0" smtClean="0">
                <a:solidFill>
                  <a:schemeClr val="tx1"/>
                </a:solidFill>
              </a:rPr>
            </a:br>
            <a:r>
              <a:rPr kumimoji="1" lang="ja-JP" altLang="en-US" dirty="0" smtClean="0">
                <a:solidFill>
                  <a:schemeClr val="tx1"/>
                </a:solidFill>
              </a:rPr>
              <a:t>継続性が保障されない可能性。</a:t>
            </a:r>
            <a:endParaRPr kumimoji="1" lang="en-US" altLang="ja-JP" dirty="0" smtClean="0">
              <a:solidFill>
                <a:schemeClr val="tx1"/>
              </a:solidFill>
            </a:endParaRPr>
          </a:p>
          <a:p>
            <a:r>
              <a:rPr lang="ja-JP" altLang="en-US" dirty="0" smtClean="0">
                <a:solidFill>
                  <a:schemeClr val="tx1"/>
                </a:solidFill>
              </a:rPr>
              <a:t>達成されればその</a:t>
            </a:r>
            <a:r>
              <a:rPr lang="ja-JP" altLang="en-US" dirty="0">
                <a:solidFill>
                  <a:schemeClr val="tx1"/>
                </a:solidFill>
              </a:rPr>
              <a:t>時点</a:t>
            </a:r>
            <a:r>
              <a:rPr lang="ja-JP" altLang="en-US" dirty="0" smtClean="0">
                <a:solidFill>
                  <a:schemeClr val="tx1"/>
                </a:solidFill>
              </a:rPr>
              <a:t>で終わる。</a:t>
            </a:r>
            <a:endParaRPr lang="en-US" altLang="ja-JP" dirty="0" smtClean="0">
              <a:solidFill>
                <a:schemeClr val="tx1"/>
              </a:solidFill>
            </a:endParaRPr>
          </a:p>
        </p:txBody>
      </p:sp>
      <p:sp>
        <p:nvSpPr>
          <p:cNvPr id="13" name="円/楕円 12"/>
          <p:cNvSpPr/>
          <p:nvPr/>
        </p:nvSpPr>
        <p:spPr>
          <a:xfrm>
            <a:off x="2653878" y="4041068"/>
            <a:ext cx="1630089" cy="1224135"/>
          </a:xfrm>
          <a:prstGeom prst="ellipse">
            <a:avLst/>
          </a:prstGeom>
          <a:solidFill>
            <a:srgbClr val="AB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潜在的</a:t>
            </a:r>
          </a:p>
          <a:p>
            <a:pPr algn="ctr"/>
            <a:r>
              <a:rPr lang="ja-JP" altLang="en-US" sz="2000" dirty="0" smtClean="0">
                <a:solidFill>
                  <a:schemeClr val="tx1"/>
                </a:solidFill>
              </a:rPr>
              <a:t>持続的</a:t>
            </a:r>
          </a:p>
          <a:p>
            <a:pPr algn="ctr"/>
            <a:r>
              <a:rPr lang="ja-JP" altLang="en-US" sz="2000" dirty="0" smtClean="0">
                <a:solidFill>
                  <a:schemeClr val="tx1"/>
                </a:solidFill>
              </a:rPr>
              <a:t>作用</a:t>
            </a:r>
            <a:endParaRPr kumimoji="1" lang="ja-JP" altLang="en-US" sz="2000" dirty="0">
              <a:solidFill>
                <a:schemeClr val="tx1"/>
              </a:solidFill>
            </a:endParaRPr>
          </a:p>
        </p:txBody>
      </p:sp>
      <p:sp>
        <p:nvSpPr>
          <p:cNvPr id="16" name="テキスト ボックス 15"/>
          <p:cNvSpPr txBox="1"/>
          <p:nvPr/>
        </p:nvSpPr>
        <p:spPr>
          <a:xfrm>
            <a:off x="8432513" y="2132855"/>
            <a:ext cx="461665" cy="3636403"/>
          </a:xfrm>
          <a:prstGeom prst="rect">
            <a:avLst/>
          </a:prstGeom>
          <a:solidFill>
            <a:srgbClr val="FFE79B"/>
          </a:solidFill>
          <a:ln w="12700">
            <a:solidFill>
              <a:schemeClr val="tx1"/>
            </a:solidFill>
          </a:ln>
        </p:spPr>
        <p:txBody>
          <a:bodyPr vert="eaVert" wrap="square" rtlCol="0">
            <a:spAutoFit/>
          </a:bodyPr>
          <a:lstStyle/>
          <a:p>
            <a:r>
              <a:rPr kumimoji="1" lang="ja-JP" altLang="en-US" dirty="0" smtClean="0"/>
              <a:t>  授業の成果をすぐに知りたい教師</a:t>
            </a:r>
            <a:endParaRPr kumimoji="1" lang="ja-JP" altLang="en-US" dirty="0"/>
          </a:p>
        </p:txBody>
      </p:sp>
      <p:sp>
        <p:nvSpPr>
          <p:cNvPr id="17" name="上矢印 16"/>
          <p:cNvSpPr/>
          <p:nvPr/>
        </p:nvSpPr>
        <p:spPr>
          <a:xfrm>
            <a:off x="3468922" y="2996952"/>
            <a:ext cx="166974" cy="954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方向矢印 8"/>
          <p:cNvSpPr/>
          <p:nvPr/>
        </p:nvSpPr>
        <p:spPr>
          <a:xfrm>
            <a:off x="8342522" y="5867289"/>
            <a:ext cx="315951" cy="24800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カーブ矢印 13"/>
          <p:cNvSpPr/>
          <p:nvPr/>
        </p:nvSpPr>
        <p:spPr>
          <a:xfrm>
            <a:off x="7083714" y="1412776"/>
            <a:ext cx="288032"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角丸四角形 17"/>
          <p:cNvSpPr/>
          <p:nvPr/>
        </p:nvSpPr>
        <p:spPr>
          <a:xfrm>
            <a:off x="467544" y="2996952"/>
            <a:ext cx="261934" cy="864096"/>
          </a:xfrm>
          <a:prstGeom prst="roundRect">
            <a:avLst/>
          </a:prstGeom>
          <a:solidFill>
            <a:srgbClr val="FFE1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場面</a:t>
            </a:r>
            <a:endParaRPr kumimoji="1" lang="ja-JP" altLang="en-US" dirty="0">
              <a:solidFill>
                <a:schemeClr val="tx1"/>
              </a:solidFill>
            </a:endParaRPr>
          </a:p>
        </p:txBody>
      </p:sp>
    </p:spTree>
    <p:extLst>
      <p:ext uri="{BB962C8B-B14F-4D97-AF65-F5344CB8AC3E}">
        <p14:creationId xmlns:p14="http://schemas.microsoft.com/office/powerpoint/2010/main" val="3060209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847928"/>
          </a:xfrm>
          <a:solidFill>
            <a:schemeClr val="bg1"/>
          </a:solidFill>
        </p:spPr>
        <p:txBody>
          <a:bodyPr/>
          <a:lstStyle/>
          <a:p>
            <a:pPr marL="0" indent="0">
              <a:buNone/>
            </a:pPr>
            <a:endParaRPr kumimoji="1" lang="ja-JP" altLang="en-US" dirty="0"/>
          </a:p>
        </p:txBody>
      </p:sp>
      <p:pic>
        <p:nvPicPr>
          <p:cNvPr id="2050" name="Picture 2" descr="C:\Users\Owner\Pictures\2014_11_18\IMG_2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06" y="1060412"/>
            <a:ext cx="3600400" cy="22928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Pictures\2014_11_18\IMG_28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923786"/>
            <a:ext cx="322785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Pictures\2014_11_18\IMG_28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441220"/>
            <a:ext cx="3152059" cy="27240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Owner\Pictures\2014_11_18\IMG_29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344674"/>
            <a:ext cx="3528392" cy="30092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Owner\Pictures\2014_11_18\IMG_29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4509120"/>
            <a:ext cx="2915816" cy="218686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08304" y="908720"/>
            <a:ext cx="648072" cy="1440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5978333" y="4653136"/>
            <a:ext cx="288032" cy="72008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55576" y="908720"/>
            <a:ext cx="3888432" cy="44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中学校 </a:t>
            </a:r>
            <a:r>
              <a:rPr kumimoji="1" lang="en-US" altLang="ja-JP" sz="2000" dirty="0" smtClean="0"/>
              <a:t>: </a:t>
            </a:r>
            <a:r>
              <a:rPr kumimoji="1" lang="ja-JP" altLang="en-US" sz="2000" dirty="0" smtClean="0"/>
              <a:t>「ハゲワシと少女」</a:t>
            </a:r>
            <a:endParaRPr kumimoji="1" lang="ja-JP" altLang="en-US" sz="2000" dirty="0"/>
          </a:p>
        </p:txBody>
      </p:sp>
      <p:sp>
        <p:nvSpPr>
          <p:cNvPr id="7" name="円/楕円 6"/>
          <p:cNvSpPr/>
          <p:nvPr/>
        </p:nvSpPr>
        <p:spPr>
          <a:xfrm>
            <a:off x="1187624" y="3300094"/>
            <a:ext cx="360040" cy="3449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27584" y="404712"/>
            <a:ext cx="6804756" cy="461665"/>
          </a:xfrm>
          <a:prstGeom prst="rect">
            <a:avLst/>
          </a:prstGeom>
          <a:noFill/>
        </p:spPr>
        <p:txBody>
          <a:bodyPr wrap="square" rtlCol="0">
            <a:spAutoFit/>
          </a:bodyPr>
          <a:lstStyle/>
          <a:p>
            <a:r>
              <a:rPr kumimoji="1" lang="ja-JP" altLang="en-US" sz="2400" dirty="0" smtClean="0"/>
              <a:t>懸念④　「議論をすればいい」とだけ考えている</a:t>
            </a:r>
            <a:r>
              <a:rPr lang="ja-JP" altLang="en-US" sz="2400" dirty="0" smtClean="0"/>
              <a:t>授業</a:t>
            </a:r>
            <a:endParaRPr kumimoji="1" lang="ja-JP" altLang="en-US" sz="2400" dirty="0"/>
          </a:p>
        </p:txBody>
      </p:sp>
    </p:spTree>
    <p:extLst>
      <p:ext uri="{BB962C8B-B14F-4D97-AF65-F5344CB8AC3E}">
        <p14:creationId xmlns:p14="http://schemas.microsoft.com/office/powerpoint/2010/main" val="3093652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64704"/>
            <a:ext cx="8507288" cy="492664"/>
          </a:xfrm>
        </p:spPr>
        <p:txBody>
          <a:bodyPr>
            <a:normAutofit fontScale="90000"/>
          </a:bodyPr>
          <a:lstStyle/>
          <a:p>
            <a:r>
              <a:rPr kumimoji="1" lang="ja-JP" altLang="en-US" sz="3600" smtClean="0"/>
              <a:t>懸念⑤　「問題解決的な学習」の在り方</a:t>
            </a:r>
            <a:endParaRPr kumimoji="1" lang="ja-JP" altLang="en-US" sz="3600" dirty="0"/>
          </a:p>
        </p:txBody>
      </p:sp>
      <p:sp>
        <p:nvSpPr>
          <p:cNvPr id="3" name="コンテンツ プレースホルダー 2"/>
          <p:cNvSpPr>
            <a:spLocks noGrp="1"/>
          </p:cNvSpPr>
          <p:nvPr>
            <p:ph idx="1"/>
          </p:nvPr>
        </p:nvSpPr>
        <p:spPr>
          <a:xfrm>
            <a:off x="457200" y="1412776"/>
            <a:ext cx="8229600" cy="4911824"/>
          </a:xfrm>
        </p:spPr>
        <p:txBody>
          <a:bodyPr/>
          <a:lstStyle/>
          <a:p>
            <a:pPr marL="0" indent="0">
              <a:buNone/>
            </a:pPr>
            <a:endParaRPr kumimoji="1" lang="ja-JP" altLang="en-US" dirty="0"/>
          </a:p>
        </p:txBody>
      </p:sp>
      <p:sp>
        <p:nvSpPr>
          <p:cNvPr id="5" name="正方形/長方形 4"/>
          <p:cNvSpPr/>
          <p:nvPr/>
        </p:nvSpPr>
        <p:spPr>
          <a:xfrm>
            <a:off x="683568" y="1556792"/>
            <a:ext cx="7632848" cy="115212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　</a:t>
            </a:r>
            <a:r>
              <a:rPr lang="ja-JP" altLang="en-US" sz="2200" dirty="0" smtClean="0">
                <a:solidFill>
                  <a:srgbClr val="FF0000"/>
                </a:solidFill>
              </a:rPr>
              <a:t>問題</a:t>
            </a:r>
            <a:r>
              <a:rPr lang="ja-JP" altLang="en-US" sz="2200" dirty="0">
                <a:solidFill>
                  <a:srgbClr val="FF0000"/>
                </a:solidFill>
              </a:rPr>
              <a:t>解決的な</a:t>
            </a:r>
            <a:r>
              <a:rPr lang="ja-JP" altLang="en-US" sz="2200" dirty="0" smtClean="0">
                <a:solidFill>
                  <a:srgbClr val="FF0000"/>
                </a:solidFill>
              </a:rPr>
              <a:t>学習</a:t>
            </a:r>
            <a:r>
              <a:rPr lang="ja-JP" altLang="en-US" sz="2200" dirty="0" smtClean="0">
                <a:solidFill>
                  <a:prstClr val="black"/>
                </a:solidFill>
              </a:rPr>
              <a:t>、</a:t>
            </a:r>
            <a:r>
              <a:rPr lang="ja-JP" altLang="en-US" sz="2200" dirty="0" smtClean="0">
                <a:solidFill>
                  <a:srgbClr val="FF0000"/>
                </a:solidFill>
              </a:rPr>
              <a:t>道徳的行為に</a:t>
            </a:r>
            <a:r>
              <a:rPr lang="ja-JP" altLang="en-US" sz="2200" dirty="0" smtClean="0">
                <a:solidFill>
                  <a:srgbClr val="FF0000"/>
                </a:solidFill>
                <a:uFill>
                  <a:solidFill>
                    <a:srgbClr val="FF0000"/>
                  </a:solidFill>
                </a:uFill>
              </a:rPr>
              <a:t>関する</a:t>
            </a:r>
            <a:r>
              <a:rPr lang="ja-JP" altLang="en-US" sz="2200" dirty="0" smtClean="0">
                <a:solidFill>
                  <a:srgbClr val="FF0000"/>
                </a:solidFill>
              </a:rPr>
              <a:t>体験的な学習</a:t>
            </a:r>
            <a:r>
              <a:rPr lang="ja-JP" altLang="en-US" sz="2200" dirty="0" smtClean="0">
                <a:solidFill>
                  <a:prstClr val="black"/>
                </a:solidFill>
              </a:rPr>
              <a:t>等を</a:t>
            </a:r>
          </a:p>
          <a:p>
            <a:r>
              <a:rPr lang="ja-JP" altLang="en-US" sz="2200" dirty="0" smtClean="0">
                <a:solidFill>
                  <a:prstClr val="black"/>
                </a:solidFill>
              </a:rPr>
              <a:t>　　取り入れるなど指導方法を工夫すること。</a:t>
            </a:r>
          </a:p>
        </p:txBody>
      </p:sp>
      <p:sp>
        <p:nvSpPr>
          <p:cNvPr id="4" name="角丸四角形 3"/>
          <p:cNvSpPr/>
          <p:nvPr/>
        </p:nvSpPr>
        <p:spPr>
          <a:xfrm>
            <a:off x="323528" y="2924944"/>
            <a:ext cx="8496944" cy="2016224"/>
          </a:xfrm>
          <a:prstGeom prst="roundRect">
            <a:avLst/>
          </a:prstGeom>
          <a:solidFill>
            <a:srgbClr val="E3F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smtClean="0">
                <a:solidFill>
                  <a:prstClr val="black"/>
                </a:solidFill>
              </a:rPr>
              <a:t>道徳的諸価値についての理解を基に、自己を見つめ、物事を多面的・多角的に考え、自己（人間として）の生き方についての考えを深める</a:t>
            </a:r>
          </a:p>
          <a:p>
            <a:pPr>
              <a:lnSpc>
                <a:spcPct val="150000"/>
              </a:lnSpc>
            </a:pPr>
            <a:r>
              <a:rPr lang="ja-JP" altLang="en-US" sz="2200" dirty="0" smtClean="0">
                <a:solidFill>
                  <a:prstClr val="black"/>
                </a:solidFill>
              </a:rPr>
              <a:t>という　</a:t>
            </a:r>
            <a:r>
              <a:rPr lang="ja-JP" altLang="en-US" sz="2200" u="heavy" dirty="0" smtClean="0">
                <a:solidFill>
                  <a:prstClr val="black"/>
                </a:solidFill>
                <a:uFill>
                  <a:solidFill>
                    <a:srgbClr val="FF0000"/>
                  </a:solidFill>
                </a:uFill>
              </a:rPr>
              <a:t>「道徳科」の特質を生かすことに効果があると判断した場合</a:t>
            </a:r>
            <a:r>
              <a:rPr lang="ja-JP" altLang="en-US" sz="2200" dirty="0" smtClean="0">
                <a:solidFill>
                  <a:prstClr val="black"/>
                </a:solidFill>
              </a:rPr>
              <a:t>に行うこと。</a:t>
            </a:r>
            <a:endParaRPr lang="ja-JP" altLang="en-US" sz="2200" dirty="0">
              <a:solidFill>
                <a:prstClr val="black"/>
              </a:solidFill>
            </a:endParaRPr>
          </a:p>
        </p:txBody>
      </p:sp>
      <p:sp>
        <p:nvSpPr>
          <p:cNvPr id="7" name="角丸四角形吹き出し 6"/>
          <p:cNvSpPr/>
          <p:nvPr/>
        </p:nvSpPr>
        <p:spPr>
          <a:xfrm>
            <a:off x="539552" y="5157192"/>
            <a:ext cx="8424936" cy="504056"/>
          </a:xfrm>
          <a:prstGeom prst="wedgeRoundRectCallout">
            <a:avLst>
              <a:gd name="adj1" fmla="val -21550"/>
              <a:gd name="adj2" fmla="val -8042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初めに問題解決的な学習などがあるのではない。手段であって目的ではない。</a:t>
            </a:r>
            <a:endParaRPr lang="ja-JP" altLang="en-US" sz="2000" dirty="0">
              <a:solidFill>
                <a:prstClr val="black"/>
              </a:solidFill>
            </a:endParaRPr>
          </a:p>
        </p:txBody>
      </p:sp>
      <p:sp>
        <p:nvSpPr>
          <p:cNvPr id="8" name="四角形吹き出し 7"/>
          <p:cNvSpPr/>
          <p:nvPr/>
        </p:nvSpPr>
        <p:spPr>
          <a:xfrm>
            <a:off x="539552" y="5877272"/>
            <a:ext cx="5112568" cy="432048"/>
          </a:xfrm>
          <a:prstGeom prst="wedgeRectCallout">
            <a:avLst>
              <a:gd name="adj1" fmla="val -19917"/>
              <a:gd name="adj2" fmla="val -8821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発達段階を考慮して取り入れること。</a:t>
            </a:r>
            <a:endParaRPr kumimoji="1" lang="ja-JP" altLang="en-US" sz="2000" dirty="0">
              <a:solidFill>
                <a:schemeClr val="tx1"/>
              </a:solidFill>
            </a:endParaRPr>
          </a:p>
        </p:txBody>
      </p:sp>
    </p:spTree>
    <p:extLst>
      <p:ext uri="{BB962C8B-B14F-4D97-AF65-F5344CB8AC3E}">
        <p14:creationId xmlns:p14="http://schemas.microsoft.com/office/powerpoint/2010/main" val="126433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200" dirty="0" smtClean="0"/>
              <a:t>教科における問題解決学習の一般的特性</a:t>
            </a:r>
            <a:endParaRPr kumimoji="1" lang="ja-JP" altLang="en-US" sz="3200" dirty="0"/>
          </a:p>
        </p:txBody>
      </p:sp>
      <p:sp>
        <p:nvSpPr>
          <p:cNvPr id="3" name="コンテンツ プレースホルダー 2"/>
          <p:cNvSpPr>
            <a:spLocks noGrp="1"/>
          </p:cNvSpPr>
          <p:nvPr>
            <p:ph idx="1"/>
          </p:nvPr>
        </p:nvSpPr>
        <p:spPr>
          <a:xfrm>
            <a:off x="457200" y="1628800"/>
            <a:ext cx="8229600" cy="5040560"/>
          </a:xfrm>
        </p:spPr>
        <p:txBody>
          <a:bodyPr>
            <a:normAutofit/>
          </a:bodyPr>
          <a:lstStyle/>
          <a:p>
            <a:pPr marL="0" indent="0">
              <a:buNone/>
            </a:pPr>
            <a:r>
              <a:rPr kumimoji="1" lang="ja-JP" altLang="en-US" dirty="0" smtClean="0"/>
              <a:t>　　　学習課題・問題の設定</a:t>
            </a:r>
          </a:p>
          <a:p>
            <a:pPr marL="0" indent="0">
              <a:buNone/>
            </a:pPr>
            <a:r>
              <a:rPr lang="ja-JP" altLang="en-US" dirty="0" smtClean="0"/>
              <a:t>　　　　　（全員で共有）</a:t>
            </a:r>
          </a:p>
          <a:p>
            <a:pPr marL="0" indent="0">
              <a:buNone/>
            </a:pPr>
            <a:endParaRPr lang="ja-JP" altLang="en-US" dirty="0" smtClean="0"/>
          </a:p>
          <a:p>
            <a:pPr marL="0" indent="0">
              <a:buNone/>
            </a:pPr>
            <a:r>
              <a:rPr lang="ja-JP" altLang="en-US" dirty="0" smtClean="0"/>
              <a:t>　　　　　　個人思考</a:t>
            </a:r>
            <a:endParaRPr lang="ja-JP" altLang="en-US" dirty="0"/>
          </a:p>
          <a:p>
            <a:pPr marL="0" indent="0">
              <a:buNone/>
            </a:pPr>
            <a:r>
              <a:rPr lang="ja-JP" altLang="en-US" dirty="0" smtClean="0"/>
              <a:t>　　　　　　集団思考</a:t>
            </a:r>
          </a:p>
          <a:p>
            <a:pPr marL="0" indent="0">
              <a:buNone/>
            </a:pPr>
            <a:r>
              <a:rPr lang="ja-JP" altLang="en-US" dirty="0" smtClean="0"/>
              <a:t>　　　　　　集団議論</a:t>
            </a:r>
          </a:p>
          <a:p>
            <a:pPr marL="0" indent="0">
              <a:buNone/>
            </a:pPr>
            <a:endParaRPr lang="ja-JP" altLang="en-US" dirty="0" smtClean="0"/>
          </a:p>
          <a:p>
            <a:pPr marL="0" indent="0">
              <a:buNone/>
            </a:pPr>
            <a:r>
              <a:rPr lang="ja-JP" altLang="en-US" dirty="0" smtClean="0"/>
              <a:t>　　　　　　　解決</a:t>
            </a:r>
          </a:p>
          <a:p>
            <a:pPr marL="0" indent="0">
              <a:buNone/>
            </a:pPr>
            <a:r>
              <a:rPr lang="ja-JP" altLang="en-US" dirty="0" smtClean="0"/>
              <a:t>　（</a:t>
            </a:r>
            <a:r>
              <a:rPr lang="ja-JP" altLang="en-US" dirty="0"/>
              <a:t>全員が納得する</a:t>
            </a:r>
            <a:r>
              <a:rPr lang="ja-JP" altLang="en-US" dirty="0" smtClean="0"/>
              <a:t>解の到達）</a:t>
            </a:r>
            <a:endParaRPr kumimoji="1" lang="ja-JP" altLang="en-US" dirty="0"/>
          </a:p>
        </p:txBody>
      </p:sp>
      <p:sp>
        <p:nvSpPr>
          <p:cNvPr id="4" name="角丸四角形吹き出し 3"/>
          <p:cNvSpPr/>
          <p:nvPr/>
        </p:nvSpPr>
        <p:spPr>
          <a:xfrm>
            <a:off x="4932040" y="1722124"/>
            <a:ext cx="3528392" cy="1296144"/>
          </a:xfrm>
          <a:prstGeom prst="wedgeRoundRectCallout">
            <a:avLst>
              <a:gd name="adj1" fmla="val -59409"/>
              <a:gd name="adj2" fmla="val -354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本人の思いや状況に関わらず、この時に学ばなければならない学習内容</a:t>
            </a:r>
            <a:endParaRPr kumimoji="1" lang="ja-JP" altLang="en-US" sz="2000" dirty="0">
              <a:solidFill>
                <a:schemeClr val="tx1"/>
              </a:solidFill>
            </a:endParaRPr>
          </a:p>
        </p:txBody>
      </p:sp>
      <p:sp>
        <p:nvSpPr>
          <p:cNvPr id="5" name="下矢印 4"/>
          <p:cNvSpPr/>
          <p:nvPr/>
        </p:nvSpPr>
        <p:spPr>
          <a:xfrm>
            <a:off x="2447764" y="2708920"/>
            <a:ext cx="216024" cy="309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2447764" y="4581128"/>
            <a:ext cx="216024" cy="309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04048" y="3212976"/>
            <a:ext cx="3672408"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smtClean="0">
                <a:solidFill>
                  <a:schemeClr val="tx1"/>
                </a:solidFill>
              </a:rPr>
              <a:t>課題・問題の集団による共有化</a:t>
            </a:r>
          </a:p>
          <a:p>
            <a:r>
              <a:rPr lang="ja-JP" altLang="en-US" sz="2000" dirty="0">
                <a:solidFill>
                  <a:schemeClr val="tx1"/>
                </a:solidFill>
              </a:rPr>
              <a:t>課題・問題の</a:t>
            </a:r>
            <a:r>
              <a:rPr lang="ja-JP" altLang="en-US" sz="2000" dirty="0" smtClean="0">
                <a:solidFill>
                  <a:schemeClr val="tx1"/>
                </a:solidFill>
              </a:rPr>
              <a:t>同一次元化</a:t>
            </a:r>
            <a:endParaRPr kumimoji="1" lang="ja-JP" altLang="en-US" sz="2000" dirty="0" smtClean="0">
              <a:solidFill>
                <a:schemeClr val="tx1"/>
              </a:solidFill>
            </a:endParaRPr>
          </a:p>
          <a:p>
            <a:pPr algn="ctr"/>
            <a:endParaRPr kumimoji="1" lang="ja-JP" altLang="en-US" dirty="0"/>
          </a:p>
        </p:txBody>
      </p:sp>
      <p:sp>
        <p:nvSpPr>
          <p:cNvPr id="8" name="正方形/長方形 7"/>
          <p:cNvSpPr/>
          <p:nvPr/>
        </p:nvSpPr>
        <p:spPr>
          <a:xfrm>
            <a:off x="5004048" y="4147267"/>
            <a:ext cx="3672408" cy="43386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思考過程・思考方法の多様化</a:t>
            </a:r>
            <a:endParaRPr kumimoji="1" lang="ja-JP" altLang="en-US" sz="2000" dirty="0">
              <a:solidFill>
                <a:schemeClr val="tx1"/>
              </a:solidFill>
            </a:endParaRPr>
          </a:p>
        </p:txBody>
      </p:sp>
      <p:sp>
        <p:nvSpPr>
          <p:cNvPr id="9" name="角丸四角形吹き出し 8"/>
          <p:cNvSpPr/>
          <p:nvPr/>
        </p:nvSpPr>
        <p:spPr>
          <a:xfrm>
            <a:off x="5004048" y="5013176"/>
            <a:ext cx="3456384" cy="864096"/>
          </a:xfrm>
          <a:prstGeom prst="wedgeRoundRectCallout">
            <a:avLst>
              <a:gd name="adj1" fmla="val -56909"/>
              <a:gd name="adj2" fmla="val 18889"/>
              <a:gd name="adj3" fmla="val 16667"/>
            </a:avLst>
          </a:prstGeom>
          <a:solidFill>
            <a:srgbClr val="DCFC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解決策・結果の共有化</a:t>
            </a:r>
          </a:p>
          <a:p>
            <a:pPr algn="ctr"/>
            <a:r>
              <a:rPr lang="ja-JP" altLang="en-US" sz="2000" dirty="0">
                <a:solidFill>
                  <a:schemeClr val="tx1"/>
                </a:solidFill>
              </a:rPr>
              <a:t>解決策</a:t>
            </a:r>
            <a:r>
              <a:rPr lang="ja-JP" altLang="en-US" sz="2000" dirty="0" smtClean="0">
                <a:solidFill>
                  <a:schemeClr val="tx1"/>
                </a:solidFill>
              </a:rPr>
              <a:t>・結果の</a:t>
            </a:r>
            <a:r>
              <a:rPr lang="ja-JP" altLang="en-US" sz="2000" dirty="0">
                <a:solidFill>
                  <a:schemeClr val="tx1"/>
                </a:solidFill>
              </a:rPr>
              <a:t>統一化</a:t>
            </a:r>
            <a:endParaRPr kumimoji="1" lang="ja-JP" altLang="en-US" sz="2000" dirty="0">
              <a:solidFill>
                <a:schemeClr val="tx1"/>
              </a:solidFill>
            </a:endParaRPr>
          </a:p>
        </p:txBody>
      </p:sp>
      <p:sp>
        <p:nvSpPr>
          <p:cNvPr id="10" name="正方形/長方形 9"/>
          <p:cNvSpPr/>
          <p:nvPr/>
        </p:nvSpPr>
        <p:spPr>
          <a:xfrm>
            <a:off x="2447764" y="6165304"/>
            <a:ext cx="3780420"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集団で始まり、集団で終わる</a:t>
            </a:r>
            <a:endParaRPr kumimoji="1" lang="ja-JP" altLang="en-US" sz="2000" dirty="0">
              <a:solidFill>
                <a:schemeClr val="tx1"/>
              </a:solidFill>
            </a:endParaRPr>
          </a:p>
        </p:txBody>
      </p:sp>
    </p:spTree>
    <p:extLst>
      <p:ext uri="{BB962C8B-B14F-4D97-AF65-F5344CB8AC3E}">
        <p14:creationId xmlns:p14="http://schemas.microsoft.com/office/powerpoint/2010/main" val="403076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2800" dirty="0" smtClean="0"/>
              <a:t>　「問題解決的な学習」</a:t>
            </a:r>
            <a:endParaRPr kumimoji="1" lang="ja-JP" altLang="en-US" sz="2800" dirty="0"/>
          </a:p>
        </p:txBody>
      </p:sp>
      <p:sp>
        <p:nvSpPr>
          <p:cNvPr id="3" name="コンテンツ プレースホルダ 2"/>
          <p:cNvSpPr>
            <a:spLocks noGrp="1"/>
          </p:cNvSpPr>
          <p:nvPr>
            <p:ph idx="1"/>
          </p:nvPr>
        </p:nvSpPr>
        <p:spPr>
          <a:xfrm>
            <a:off x="457200" y="1556792"/>
            <a:ext cx="8229600" cy="4767808"/>
          </a:xfrm>
        </p:spPr>
        <p:txBody>
          <a:bodyPr tIns="144000"/>
          <a:lstStyle/>
          <a:p>
            <a:pPr>
              <a:buNone/>
            </a:pPr>
            <a:r>
              <a:rPr kumimoji="1" lang="ja-JP" altLang="en-US" dirty="0" smtClean="0"/>
              <a:t>導入　学習課題の設定</a:t>
            </a:r>
          </a:p>
          <a:p>
            <a:pPr>
              <a:buNone/>
            </a:pPr>
            <a:r>
              <a:rPr lang="ja-JP" altLang="en-US" dirty="0" smtClean="0"/>
              <a:t>　　　　「なぜ、きまりは守らなければならないのか。」</a:t>
            </a:r>
          </a:p>
          <a:p>
            <a:pPr>
              <a:buNone/>
            </a:pPr>
            <a:r>
              <a:rPr lang="ja-JP" altLang="en-US" dirty="0" smtClean="0"/>
              <a:t>展開</a:t>
            </a:r>
          </a:p>
          <a:p>
            <a:pPr>
              <a:buNone/>
            </a:pPr>
            <a:r>
              <a:rPr kumimoji="1" lang="ja-JP" altLang="en-US" dirty="0" smtClean="0"/>
              <a:t>　　　　教材を通した話合い</a:t>
            </a:r>
            <a:endParaRPr lang="ja-JP" altLang="en-US" dirty="0" smtClean="0"/>
          </a:p>
          <a:p>
            <a:pPr>
              <a:buNone/>
            </a:pPr>
            <a:endParaRPr kumimoji="1" lang="ja-JP" altLang="en-US" dirty="0" smtClean="0"/>
          </a:p>
          <a:p>
            <a:pPr>
              <a:buNone/>
            </a:pPr>
            <a:r>
              <a:rPr lang="ja-JP" altLang="en-US" dirty="0" smtClean="0"/>
              <a:t>終末　学んだこと、感想を書くことで整理する。 　</a:t>
            </a:r>
          </a:p>
          <a:p>
            <a:pPr>
              <a:buNone/>
            </a:pPr>
            <a:r>
              <a:rPr lang="ja-JP" altLang="en-US" dirty="0" smtClean="0"/>
              <a:t>　　　　</a:t>
            </a:r>
            <a:r>
              <a:rPr lang="ja-JP" altLang="en-US" dirty="0" smtClean="0">
                <a:solidFill>
                  <a:srgbClr val="FF0000"/>
                </a:solidFill>
              </a:rPr>
              <a:t>◆きまりの意義・効果・必要性について</a:t>
            </a:r>
            <a:r>
              <a:rPr lang="ja-JP" altLang="en-US" dirty="0" smtClean="0"/>
              <a:t>　　</a:t>
            </a:r>
          </a:p>
          <a:p>
            <a:pPr>
              <a:buNone/>
            </a:pPr>
            <a:endParaRPr kumimoji="1" lang="ja-JP" altLang="en-US" dirty="0"/>
          </a:p>
        </p:txBody>
      </p:sp>
      <p:sp>
        <p:nvSpPr>
          <p:cNvPr id="6" name="正方形/長方形 5"/>
          <p:cNvSpPr/>
          <p:nvPr/>
        </p:nvSpPr>
        <p:spPr>
          <a:xfrm>
            <a:off x="7452320" y="4527951"/>
            <a:ext cx="720080" cy="36004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解決</a:t>
            </a:r>
            <a:endParaRPr kumimoji="1" lang="ja-JP" altLang="en-US" dirty="0">
              <a:solidFill>
                <a:schemeClr val="tx1"/>
              </a:solidFill>
            </a:endParaRPr>
          </a:p>
        </p:txBody>
      </p:sp>
      <p:sp>
        <p:nvSpPr>
          <p:cNvPr id="7" name="メモ 6"/>
          <p:cNvSpPr/>
          <p:nvPr/>
        </p:nvSpPr>
        <p:spPr>
          <a:xfrm>
            <a:off x="899592" y="5085184"/>
            <a:ext cx="6768752" cy="1296144"/>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r>
              <a:rPr kumimoji="1" lang="ja-JP" altLang="en-US" sz="2200" dirty="0" smtClean="0">
                <a:solidFill>
                  <a:schemeClr val="tx1"/>
                </a:solidFill>
              </a:rPr>
              <a:t>  ○教科で行われる問題解決学習を道徳科に転用</a:t>
            </a:r>
          </a:p>
          <a:p>
            <a:r>
              <a:rPr lang="ja-JP" altLang="en-US" sz="2200" dirty="0" smtClean="0">
                <a:solidFill>
                  <a:schemeClr val="tx1"/>
                </a:solidFill>
              </a:rPr>
              <a:t>  ○学習課題の解決は図られるが・・・。それが道徳科か。</a:t>
            </a:r>
          </a:p>
          <a:p>
            <a:r>
              <a:rPr lang="ja-JP" altLang="en-US" sz="2200" dirty="0" smtClean="0">
                <a:solidFill>
                  <a:schemeClr val="tx1"/>
                </a:solidFill>
              </a:rPr>
              <a:t>  ○道徳科の目標達成に向けたさらなる工夫は？</a:t>
            </a:r>
            <a:endParaRPr kumimoji="1" lang="ja-JP" altLang="en-US" sz="2200" dirty="0">
              <a:solidFill>
                <a:schemeClr val="tx1"/>
              </a:solidFill>
            </a:endParaRPr>
          </a:p>
        </p:txBody>
      </p:sp>
      <p:sp>
        <p:nvSpPr>
          <p:cNvPr id="8" name="正方形/長方形 7"/>
          <p:cNvSpPr/>
          <p:nvPr/>
        </p:nvSpPr>
        <p:spPr>
          <a:xfrm>
            <a:off x="5724128" y="937630"/>
            <a:ext cx="2448272" cy="4320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教科学習転用型</a:t>
            </a:r>
            <a:endParaRPr kumimoji="1" lang="ja-JP" altLang="en-US" sz="2200" dirty="0">
              <a:solidFill>
                <a:schemeClr val="tx1"/>
              </a:solidFill>
            </a:endParaRPr>
          </a:p>
        </p:txBody>
      </p:sp>
      <p:sp>
        <p:nvSpPr>
          <p:cNvPr id="10" name="角丸四角形吹き出し 9"/>
          <p:cNvSpPr/>
          <p:nvPr/>
        </p:nvSpPr>
        <p:spPr>
          <a:xfrm>
            <a:off x="575556" y="428158"/>
            <a:ext cx="2232248" cy="432048"/>
          </a:xfrm>
          <a:prstGeom prst="wedgeRoundRectCallout">
            <a:avLst>
              <a:gd name="adj1" fmla="val -20833"/>
              <a:gd name="adj2" fmla="val 7878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よく見られる</a:t>
            </a:r>
            <a:endParaRPr kumimoji="1" lang="ja-JP" altLang="en-US" sz="2000" dirty="0">
              <a:solidFill>
                <a:schemeClr val="tx1"/>
              </a:solidFill>
            </a:endParaRPr>
          </a:p>
        </p:txBody>
      </p:sp>
      <p:sp>
        <p:nvSpPr>
          <p:cNvPr id="9" name="左カーブ矢印 8"/>
          <p:cNvSpPr/>
          <p:nvPr/>
        </p:nvSpPr>
        <p:spPr>
          <a:xfrm>
            <a:off x="8244408" y="2420887"/>
            <a:ext cx="654532" cy="24671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7452320" y="2240868"/>
            <a:ext cx="720080" cy="36004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課題</a:t>
            </a:r>
            <a:endParaRPr kumimoji="1" lang="ja-JP" altLang="en-US" dirty="0">
              <a:solidFill>
                <a:schemeClr val="tx1"/>
              </a:solidFill>
            </a:endParaRPr>
          </a:p>
        </p:txBody>
      </p:sp>
      <p:sp>
        <p:nvSpPr>
          <p:cNvPr id="4" name="角丸四角形吹き出し 3"/>
          <p:cNvSpPr/>
          <p:nvPr/>
        </p:nvSpPr>
        <p:spPr>
          <a:xfrm>
            <a:off x="6588224" y="3654438"/>
            <a:ext cx="2088232" cy="422634"/>
          </a:xfrm>
          <a:prstGeom prst="wedgeRoundRectCallout">
            <a:avLst>
              <a:gd name="adj1" fmla="val -8033"/>
              <a:gd name="adj2" fmla="val 119086"/>
              <a:gd name="adj3" fmla="val 16667"/>
            </a:avLst>
          </a:prstGeom>
          <a:solidFill>
            <a:srgbClr val="AB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価値の認知的理解</a:t>
            </a:r>
            <a:endParaRPr kumimoji="1" lang="ja-JP" altLang="en-US" dirty="0">
              <a:solidFill>
                <a:schemeClr val="tx1"/>
              </a:solidFill>
            </a:endParaRPr>
          </a:p>
        </p:txBody>
      </p:sp>
    </p:spTree>
    <p:extLst>
      <p:ext uri="{BB962C8B-B14F-4D97-AF65-F5344CB8AC3E}">
        <p14:creationId xmlns:p14="http://schemas.microsoft.com/office/powerpoint/2010/main" val="90371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200" dirty="0" smtClean="0"/>
              <a:t>道徳科における「問題」</a:t>
            </a:r>
            <a:r>
              <a:rPr lang="ja-JP" altLang="en-US" sz="3200" dirty="0"/>
              <a:t>とは</a:t>
            </a:r>
            <a:endParaRPr kumimoji="1" lang="ja-JP" altLang="en-US" sz="3200"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正方形/長方形 3"/>
          <p:cNvSpPr/>
          <p:nvPr/>
        </p:nvSpPr>
        <p:spPr>
          <a:xfrm>
            <a:off x="4788024" y="2132856"/>
            <a:ext cx="3600400" cy="38884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200" dirty="0" smtClean="0">
                <a:solidFill>
                  <a:schemeClr val="tx1"/>
                </a:solidFill>
              </a:rPr>
              <a:t>問題は、あくまでも個人の</a:t>
            </a:r>
            <a:br>
              <a:rPr kumimoji="1" lang="ja-JP" altLang="en-US" sz="2200" dirty="0" smtClean="0">
                <a:solidFill>
                  <a:schemeClr val="tx1"/>
                </a:solidFill>
              </a:rPr>
            </a:br>
            <a:r>
              <a:rPr kumimoji="1" lang="ja-JP" altLang="en-US" sz="2200" dirty="0" smtClean="0">
                <a:solidFill>
                  <a:schemeClr val="tx1"/>
                </a:solidFill>
              </a:rPr>
              <a:t>事柄として</a:t>
            </a:r>
            <a:r>
              <a:rPr kumimoji="1" lang="ja-JP" altLang="en-US" sz="2200" dirty="0" smtClean="0">
                <a:solidFill>
                  <a:srgbClr val="FF0000"/>
                </a:solidFill>
              </a:rPr>
              <a:t>個別的であり、</a:t>
            </a:r>
            <a:br>
              <a:rPr kumimoji="1" lang="ja-JP" altLang="en-US" sz="2200" dirty="0" smtClean="0">
                <a:solidFill>
                  <a:srgbClr val="FF0000"/>
                </a:solidFill>
              </a:rPr>
            </a:br>
            <a:r>
              <a:rPr kumimoji="1" lang="ja-JP" altLang="en-US" sz="2200" dirty="0" smtClean="0">
                <a:solidFill>
                  <a:srgbClr val="FF0000"/>
                </a:solidFill>
              </a:rPr>
              <a:t>一人一人にとって切実なもの</a:t>
            </a:r>
            <a:r>
              <a:rPr kumimoji="1" lang="ja-JP" altLang="en-US" sz="2200" dirty="0" smtClean="0">
                <a:solidFill>
                  <a:schemeClr val="tx1"/>
                </a:solidFill>
              </a:rPr>
              <a:t>であること。</a:t>
            </a:r>
            <a:endParaRPr kumimoji="1" lang="ja-JP" altLang="en-US" sz="2200" dirty="0">
              <a:solidFill>
                <a:schemeClr val="tx1"/>
              </a:solidFill>
            </a:endParaRPr>
          </a:p>
        </p:txBody>
      </p:sp>
      <p:sp>
        <p:nvSpPr>
          <p:cNvPr id="5" name="正方形/長方形 4"/>
          <p:cNvSpPr/>
          <p:nvPr/>
        </p:nvSpPr>
        <p:spPr>
          <a:xfrm>
            <a:off x="755576" y="2143231"/>
            <a:ext cx="3456384" cy="38884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300"/>
              </a:lnSpc>
            </a:pPr>
            <a:r>
              <a:rPr kumimoji="1" lang="ja-JP" altLang="en-US" sz="2200" u="heavy" dirty="0" smtClean="0">
                <a:solidFill>
                  <a:schemeClr val="tx1"/>
                </a:solidFill>
                <a:uFill>
                  <a:solidFill>
                    <a:srgbClr val="FF0000"/>
                  </a:solidFill>
                </a:uFill>
              </a:rPr>
              <a:t>解決に至る過程で、道徳的価値の理解、自己理解が図られること。</a:t>
            </a:r>
            <a:r>
              <a:rPr kumimoji="1" lang="ja-JP" altLang="en-US" sz="2200" dirty="0" smtClean="0">
                <a:solidFill>
                  <a:schemeClr val="tx1"/>
                </a:solidFill>
              </a:rPr>
              <a:t>解決が見出されることにより、</a:t>
            </a:r>
            <a:r>
              <a:rPr kumimoji="1" lang="ja-JP" altLang="en-US" sz="2200" u="heavy" dirty="0" smtClean="0">
                <a:solidFill>
                  <a:schemeClr val="tx1"/>
                </a:solidFill>
                <a:uFill>
                  <a:solidFill>
                    <a:srgbClr val="FF0000"/>
                  </a:solidFill>
                </a:uFill>
              </a:rPr>
              <a:t>その時に扱われた道徳的価値に対して、道徳的判断力、心情、意欲や態度が養われるという結果をもたらすこと。</a:t>
            </a:r>
            <a:endParaRPr kumimoji="1" lang="ja-JP" altLang="en-US" sz="2200" u="heavy" dirty="0">
              <a:solidFill>
                <a:schemeClr val="tx1"/>
              </a:solidFill>
              <a:uFill>
                <a:solidFill>
                  <a:srgbClr val="FF0000"/>
                </a:solidFill>
              </a:uFill>
            </a:endParaRPr>
          </a:p>
        </p:txBody>
      </p:sp>
      <p:sp>
        <p:nvSpPr>
          <p:cNvPr id="6" name="角丸四角形 5"/>
          <p:cNvSpPr/>
          <p:nvPr/>
        </p:nvSpPr>
        <p:spPr>
          <a:xfrm>
            <a:off x="1259632" y="1916832"/>
            <a:ext cx="2232248" cy="4320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道徳上の問題</a:t>
            </a:r>
            <a:endParaRPr kumimoji="1" lang="ja-JP" altLang="en-US" sz="2200" dirty="0">
              <a:solidFill>
                <a:schemeClr val="tx1"/>
              </a:solidFill>
            </a:endParaRPr>
          </a:p>
        </p:txBody>
      </p:sp>
      <p:sp>
        <p:nvSpPr>
          <p:cNvPr id="7" name="角丸四角形 6"/>
          <p:cNvSpPr/>
          <p:nvPr/>
        </p:nvSpPr>
        <p:spPr>
          <a:xfrm>
            <a:off x="5580112" y="1927207"/>
            <a:ext cx="2016224"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自己の問題</a:t>
            </a:r>
            <a:endParaRPr kumimoji="1" lang="ja-JP" altLang="en-US" sz="2200" dirty="0">
              <a:solidFill>
                <a:schemeClr val="tx1"/>
              </a:solidFill>
            </a:endParaRPr>
          </a:p>
        </p:txBody>
      </p:sp>
    </p:spTree>
    <p:extLst>
      <p:ext uri="{BB962C8B-B14F-4D97-AF65-F5344CB8AC3E}">
        <p14:creationId xmlns:p14="http://schemas.microsoft.com/office/powerpoint/2010/main" val="305149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564672"/>
          </a:xfrm>
        </p:spPr>
        <p:txBody>
          <a:bodyPr>
            <a:normAutofit/>
          </a:bodyPr>
          <a:lstStyle/>
          <a:p>
            <a:r>
              <a:rPr kumimoji="1" lang="ja-JP" altLang="en-US" sz="3000" dirty="0" smtClean="0"/>
              <a:t>問題解決的な学習とは</a:t>
            </a:r>
            <a:endParaRPr kumimoji="1" lang="ja-JP" altLang="en-US" sz="3000" dirty="0"/>
          </a:p>
        </p:txBody>
      </p:sp>
      <p:sp>
        <p:nvSpPr>
          <p:cNvPr id="3" name="コンテンツ プレースホルダ 2"/>
          <p:cNvSpPr>
            <a:spLocks noGrp="1"/>
          </p:cNvSpPr>
          <p:nvPr>
            <p:ph idx="1"/>
          </p:nvPr>
        </p:nvSpPr>
        <p:spPr>
          <a:xfrm>
            <a:off x="457200" y="1340768"/>
            <a:ext cx="8229600" cy="4983832"/>
          </a:xfrm>
          <a:ln w="12700">
            <a:solidFill>
              <a:srgbClr val="000000"/>
            </a:solidFill>
          </a:ln>
        </p:spPr>
        <p:txBody>
          <a:bodyPr>
            <a:normAutofit fontScale="92500"/>
          </a:bodyPr>
          <a:lstStyle/>
          <a:p>
            <a:pPr marL="0" indent="0">
              <a:lnSpc>
                <a:spcPts val="3000"/>
              </a:lnSpc>
              <a:buNone/>
            </a:pPr>
            <a:r>
              <a:rPr kumimoji="1" lang="ja-JP" altLang="en-US" sz="2400" dirty="0" smtClean="0"/>
              <a:t>ねらいとする道徳的価値について自己をみつめ、これからの生き方に生かしていくことを見通しながら、実現するための問題を見付け、どうしてそのような問題が生まれるのかを調べたり、他者の考え方や感じ方を確かめたりと物事を多面的・多角的に考えながら課題解決に向けて話し合うことである。</a:t>
            </a:r>
          </a:p>
          <a:p>
            <a:pPr marL="0" indent="0">
              <a:lnSpc>
                <a:spcPts val="3000"/>
              </a:lnSpc>
              <a:buNone/>
            </a:pPr>
            <a:endParaRPr lang="ja-JP" altLang="en-US" sz="2400" dirty="0" smtClean="0"/>
          </a:p>
          <a:p>
            <a:pPr marL="0" indent="0">
              <a:lnSpc>
                <a:spcPts val="3000"/>
              </a:lnSpc>
              <a:buNone/>
            </a:pPr>
            <a:r>
              <a:rPr lang="ja-JP" altLang="en-US" sz="2400" dirty="0" smtClean="0"/>
              <a:t>例えば、ねらい</a:t>
            </a:r>
            <a:r>
              <a:rPr lang="ja-JP" altLang="en-US" sz="2400" dirty="0"/>
              <a:t>と</a:t>
            </a:r>
            <a:r>
              <a:rPr lang="ja-JP" altLang="en-US" sz="2400" dirty="0" smtClean="0"/>
              <a:t>する道徳的価値の理解を図る際に、その意義などについて考え、道徳的価値を実現することのよさは理解できるものの、</a:t>
            </a:r>
            <a:r>
              <a:rPr lang="ja-JP" altLang="en-US" sz="2400" dirty="0" smtClean="0">
                <a:solidFill>
                  <a:srgbClr val="FF0000"/>
                </a:solidFill>
              </a:rPr>
              <a:t>人間としての弱さがあり、実現することが難しいという場合がある。このような課題について自分の体験やそれに伴う考え方や感じ方を基に、自分なりの考えをもち、友達との話合いを通して道徳的価値のよさや難しさを確かめるような問題解決的な学習</a:t>
            </a:r>
            <a:r>
              <a:rPr lang="ja-JP" altLang="en-US" sz="2400" dirty="0" smtClean="0"/>
              <a:t>が考えられる。</a:t>
            </a:r>
            <a:endParaRPr kumimoji="1" lang="ja-JP" altLang="en-US" sz="2400" dirty="0"/>
          </a:p>
        </p:txBody>
      </p:sp>
      <p:sp>
        <p:nvSpPr>
          <p:cNvPr id="4" name="角丸四角形吹き出し 3"/>
          <p:cNvSpPr/>
          <p:nvPr/>
        </p:nvSpPr>
        <p:spPr>
          <a:xfrm>
            <a:off x="5508104" y="836712"/>
            <a:ext cx="2664296" cy="360040"/>
          </a:xfrm>
          <a:prstGeom prst="wedgeRoundRectCallout">
            <a:avLst>
              <a:gd name="adj1" fmla="val -20833"/>
              <a:gd name="adj2" fmla="val 85589"/>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小学校：解説書より抜粋</a:t>
            </a:r>
            <a:endParaRPr lang="ja-JP" altLang="en-US" dirty="0">
              <a:solidFill>
                <a:prstClr val="black"/>
              </a:solidFill>
            </a:endParaRPr>
          </a:p>
        </p:txBody>
      </p:sp>
    </p:spTree>
    <p:extLst>
      <p:ext uri="{BB962C8B-B14F-4D97-AF65-F5344CB8AC3E}">
        <p14:creationId xmlns:p14="http://schemas.microsoft.com/office/powerpoint/2010/main" val="1191556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7933" y="692696"/>
            <a:ext cx="8066755" cy="708688"/>
          </a:xfrm>
        </p:spPr>
        <p:txBody>
          <a:bodyPr>
            <a:normAutofit fontScale="90000"/>
          </a:bodyPr>
          <a:lstStyle/>
          <a:p>
            <a:r>
              <a:rPr kumimoji="1" lang="ja-JP" altLang="en-US" sz="2800" dirty="0" smtClean="0"/>
              <a:t>導入・展開初期段階での課題設定であるならば、</a:t>
            </a:r>
            <a:br>
              <a:rPr kumimoji="1" lang="ja-JP" altLang="en-US" sz="2800" dirty="0" smtClean="0"/>
            </a:br>
            <a:r>
              <a:rPr kumimoji="1" lang="ja-JP" altLang="en-US" sz="2800" dirty="0" smtClean="0"/>
              <a:t>　　　　　　　　　　　　　　　　</a:t>
            </a:r>
            <a:r>
              <a:rPr lang="ja-JP" altLang="en-US" sz="2800" dirty="0" smtClean="0"/>
              <a:t>この</a:t>
            </a:r>
            <a:r>
              <a:rPr lang="ja-JP" altLang="en-US" sz="2800" dirty="0"/>
              <a:t>ようにすること</a:t>
            </a:r>
            <a:r>
              <a:rPr lang="ja-JP" altLang="en-US" sz="2800" dirty="0" smtClean="0"/>
              <a:t>が望ましい。</a:t>
            </a:r>
            <a:endParaRPr kumimoji="1" lang="ja-JP" altLang="en-US" sz="2800" dirty="0"/>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r>
              <a:rPr kumimoji="1" lang="ja-JP" altLang="en-US" dirty="0" smtClean="0"/>
              <a:t>「友達と仲よくするにはどうしたらいいのか。」　このことについて</a:t>
            </a:r>
            <a:endParaRPr kumimoji="1" lang="ja-JP" altLang="en-US" dirty="0"/>
          </a:p>
        </p:txBody>
      </p:sp>
      <p:sp>
        <p:nvSpPr>
          <p:cNvPr id="4" name="円/楕円 3"/>
          <p:cNvSpPr/>
          <p:nvPr/>
        </p:nvSpPr>
        <p:spPr>
          <a:xfrm>
            <a:off x="2339752" y="2128842"/>
            <a:ext cx="1368152" cy="79208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Ａさん</a:t>
            </a:r>
            <a:endParaRPr kumimoji="1" lang="ja-JP" altLang="en-US" sz="2000" dirty="0">
              <a:solidFill>
                <a:schemeClr val="tx1"/>
              </a:solidFill>
            </a:endParaRPr>
          </a:p>
        </p:txBody>
      </p:sp>
      <p:sp>
        <p:nvSpPr>
          <p:cNvPr id="5" name="円/楕円 4"/>
          <p:cNvSpPr/>
          <p:nvPr/>
        </p:nvSpPr>
        <p:spPr>
          <a:xfrm>
            <a:off x="4291639" y="2128842"/>
            <a:ext cx="1368152" cy="79208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Ｂさん</a:t>
            </a:r>
            <a:endParaRPr kumimoji="1" lang="ja-JP" altLang="en-US" sz="2000" dirty="0">
              <a:solidFill>
                <a:schemeClr val="tx1"/>
              </a:solidFill>
            </a:endParaRPr>
          </a:p>
        </p:txBody>
      </p:sp>
      <p:sp>
        <p:nvSpPr>
          <p:cNvPr id="6" name="円/楕円 5"/>
          <p:cNvSpPr/>
          <p:nvPr/>
        </p:nvSpPr>
        <p:spPr>
          <a:xfrm>
            <a:off x="6307863" y="2128842"/>
            <a:ext cx="1368152" cy="79208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Ｃさん</a:t>
            </a:r>
            <a:endParaRPr kumimoji="1" lang="ja-JP" altLang="en-US" sz="2000" dirty="0">
              <a:solidFill>
                <a:schemeClr val="tx1"/>
              </a:solidFill>
            </a:endParaRPr>
          </a:p>
        </p:txBody>
      </p:sp>
      <p:sp>
        <p:nvSpPr>
          <p:cNvPr id="7" name="角丸四角形 6"/>
          <p:cNvSpPr/>
          <p:nvPr/>
        </p:nvSpPr>
        <p:spPr>
          <a:xfrm>
            <a:off x="2339752" y="3092476"/>
            <a:ext cx="1368152" cy="129614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感情的になってしまう</a:t>
            </a:r>
            <a:endParaRPr kumimoji="1" lang="ja-JP" altLang="en-US" sz="2000" dirty="0">
              <a:solidFill>
                <a:schemeClr val="tx1"/>
              </a:solidFill>
            </a:endParaRPr>
          </a:p>
        </p:txBody>
      </p:sp>
      <p:sp>
        <p:nvSpPr>
          <p:cNvPr id="8" name="角丸四角形 7"/>
          <p:cNvSpPr/>
          <p:nvPr/>
        </p:nvSpPr>
        <p:spPr>
          <a:xfrm>
            <a:off x="4291639" y="3092476"/>
            <a:ext cx="1368152" cy="12961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消極的でいる</a:t>
            </a:r>
            <a:endParaRPr kumimoji="1" lang="ja-JP" altLang="en-US" sz="2000" dirty="0">
              <a:solidFill>
                <a:schemeClr val="tx1"/>
              </a:solidFill>
            </a:endParaRPr>
          </a:p>
        </p:txBody>
      </p:sp>
      <p:sp>
        <p:nvSpPr>
          <p:cNvPr id="9" name="角丸四角形 8"/>
          <p:cNvSpPr/>
          <p:nvPr/>
        </p:nvSpPr>
        <p:spPr>
          <a:xfrm>
            <a:off x="6307863" y="3092477"/>
            <a:ext cx="1368152" cy="129614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相手のことを考えない</a:t>
            </a:r>
            <a:endParaRPr kumimoji="1" lang="ja-JP" altLang="en-US" sz="2000" dirty="0">
              <a:solidFill>
                <a:schemeClr val="tx1"/>
              </a:solidFill>
            </a:endParaRPr>
          </a:p>
        </p:txBody>
      </p:sp>
      <p:sp>
        <p:nvSpPr>
          <p:cNvPr id="11" name="テキスト ボックス 10"/>
          <p:cNvSpPr txBox="1"/>
          <p:nvPr/>
        </p:nvSpPr>
        <p:spPr>
          <a:xfrm>
            <a:off x="179512" y="2404615"/>
            <a:ext cx="1107996" cy="2671867"/>
          </a:xfrm>
          <a:prstGeom prst="rect">
            <a:avLst/>
          </a:prstGeom>
          <a:noFill/>
          <a:ln w="28575">
            <a:solidFill>
              <a:schemeClr val="tx1"/>
            </a:solidFill>
          </a:ln>
        </p:spPr>
        <p:txBody>
          <a:bodyPr vert="eaVert" wrap="square" rtlCol="0">
            <a:spAutoFit/>
          </a:bodyPr>
          <a:lstStyle/>
          <a:p>
            <a:r>
              <a:rPr kumimoji="1" lang="ja-JP" altLang="en-US" sz="2000" dirty="0" smtClean="0">
                <a:solidFill>
                  <a:srgbClr val="FF0000"/>
                </a:solidFill>
              </a:rPr>
              <a:t>個別に課題を設定</a:t>
            </a:r>
          </a:p>
          <a:p>
            <a:r>
              <a:rPr lang="ja-JP" altLang="en-US" sz="2000" dirty="0" smtClean="0"/>
              <a:t>今の</a:t>
            </a:r>
            <a:r>
              <a:rPr lang="ja-JP" altLang="en-US" sz="2000" dirty="0"/>
              <a:t>自分</a:t>
            </a:r>
            <a:r>
              <a:rPr lang="ja-JP" altLang="en-US" sz="2000" dirty="0" smtClean="0"/>
              <a:t>はどこが課題かを考えてみよう。</a:t>
            </a:r>
            <a:endParaRPr kumimoji="1" lang="ja-JP" altLang="en-US" sz="2000" dirty="0"/>
          </a:p>
        </p:txBody>
      </p:sp>
      <p:sp>
        <p:nvSpPr>
          <p:cNvPr id="12" name="正方形/長方形 11"/>
          <p:cNvSpPr/>
          <p:nvPr/>
        </p:nvSpPr>
        <p:spPr>
          <a:xfrm>
            <a:off x="1544092" y="4470113"/>
            <a:ext cx="6288064" cy="528674"/>
          </a:xfrm>
          <a:prstGeom prst="rect">
            <a:avLst/>
          </a:prstGeom>
          <a:solidFill>
            <a:srgbClr val="F0F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教材による話し合いを通した価値理解（</a:t>
            </a:r>
            <a:r>
              <a:rPr lang="ja-JP" altLang="en-US" sz="2000" dirty="0">
                <a:solidFill>
                  <a:schemeClr val="tx1"/>
                </a:solidFill>
              </a:rPr>
              <a:t>友達は大切だ</a:t>
            </a:r>
            <a:r>
              <a:rPr lang="ja-JP" altLang="en-US" sz="2000" dirty="0" smtClean="0">
                <a:solidFill>
                  <a:schemeClr val="tx1"/>
                </a:solidFill>
              </a:rPr>
              <a:t>な</a:t>
            </a:r>
            <a:r>
              <a:rPr kumimoji="1" lang="ja-JP" altLang="en-US" sz="2000" dirty="0" smtClean="0">
                <a:solidFill>
                  <a:schemeClr val="tx1"/>
                </a:solidFill>
              </a:rPr>
              <a:t>）</a:t>
            </a:r>
            <a:endParaRPr kumimoji="1" lang="ja-JP" altLang="en-US" sz="2000" dirty="0">
              <a:solidFill>
                <a:schemeClr val="tx1"/>
              </a:solidFill>
            </a:endParaRPr>
          </a:p>
        </p:txBody>
      </p:sp>
      <p:sp>
        <p:nvSpPr>
          <p:cNvPr id="13" name="角丸四角形 12"/>
          <p:cNvSpPr/>
          <p:nvPr/>
        </p:nvSpPr>
        <p:spPr>
          <a:xfrm>
            <a:off x="1770672" y="5827356"/>
            <a:ext cx="2189259" cy="72008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気持ちを抑えよう</a:t>
            </a:r>
            <a:endParaRPr kumimoji="1" lang="ja-JP" altLang="en-US" sz="2000" dirty="0">
              <a:solidFill>
                <a:schemeClr val="tx1"/>
              </a:solidFill>
            </a:endParaRPr>
          </a:p>
        </p:txBody>
      </p:sp>
      <p:sp>
        <p:nvSpPr>
          <p:cNvPr id="14" name="角丸四角形 13"/>
          <p:cNvSpPr/>
          <p:nvPr/>
        </p:nvSpPr>
        <p:spPr>
          <a:xfrm>
            <a:off x="4052918" y="5827356"/>
            <a:ext cx="2016224"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積極的になろう</a:t>
            </a:r>
            <a:endParaRPr kumimoji="1" lang="ja-JP" altLang="en-US" sz="2000" dirty="0">
              <a:solidFill>
                <a:schemeClr val="tx1"/>
              </a:solidFill>
            </a:endParaRPr>
          </a:p>
        </p:txBody>
      </p:sp>
      <p:sp>
        <p:nvSpPr>
          <p:cNvPr id="15" name="角丸四角形 14"/>
          <p:cNvSpPr/>
          <p:nvPr/>
        </p:nvSpPr>
        <p:spPr>
          <a:xfrm>
            <a:off x="6156176" y="5827356"/>
            <a:ext cx="2016224" cy="7200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話を聞こう</a:t>
            </a:r>
            <a:endParaRPr kumimoji="1" lang="ja-JP" altLang="en-US" sz="2000" dirty="0">
              <a:solidFill>
                <a:schemeClr val="tx1"/>
              </a:solidFill>
            </a:endParaRPr>
          </a:p>
        </p:txBody>
      </p:sp>
      <p:sp>
        <p:nvSpPr>
          <p:cNvPr id="16" name="正方形/長方形 15"/>
          <p:cNvSpPr/>
          <p:nvPr/>
        </p:nvSpPr>
        <p:spPr>
          <a:xfrm>
            <a:off x="1287508" y="5180206"/>
            <a:ext cx="6884892" cy="528674"/>
          </a:xfrm>
          <a:prstGeom prst="rect">
            <a:avLst/>
          </a:prstGeom>
          <a:solidFill>
            <a:srgbClr val="BEF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改めて経験を通して自分の傾向性を見つめてみる。</a:t>
            </a:r>
            <a:endParaRPr kumimoji="1" lang="ja-JP" altLang="en-US" sz="2000" dirty="0">
              <a:solidFill>
                <a:schemeClr val="tx1"/>
              </a:solidFill>
            </a:endParaRPr>
          </a:p>
        </p:txBody>
      </p:sp>
      <p:sp>
        <p:nvSpPr>
          <p:cNvPr id="18" name="円/楕円 17"/>
          <p:cNvSpPr/>
          <p:nvPr/>
        </p:nvSpPr>
        <p:spPr>
          <a:xfrm>
            <a:off x="179512" y="5829080"/>
            <a:ext cx="1591160" cy="7183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個に応じた解決策</a:t>
            </a:r>
            <a:endParaRPr kumimoji="1" lang="ja-JP" altLang="en-US" dirty="0">
              <a:solidFill>
                <a:schemeClr val="tx1"/>
              </a:solidFill>
            </a:endParaRPr>
          </a:p>
        </p:txBody>
      </p:sp>
      <p:sp>
        <p:nvSpPr>
          <p:cNvPr id="20" name="左右矢印 19"/>
          <p:cNvSpPr/>
          <p:nvPr/>
        </p:nvSpPr>
        <p:spPr>
          <a:xfrm>
            <a:off x="1544092" y="3356992"/>
            <a:ext cx="57963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カーブ矢印 20"/>
          <p:cNvSpPr/>
          <p:nvPr/>
        </p:nvSpPr>
        <p:spPr>
          <a:xfrm>
            <a:off x="339252" y="5264958"/>
            <a:ext cx="394258" cy="5286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837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492664"/>
          </a:xfrm>
        </p:spPr>
        <p:txBody>
          <a:bodyPr>
            <a:normAutofit fontScale="90000"/>
          </a:bodyPr>
          <a:lstStyle/>
          <a:p>
            <a:r>
              <a:rPr kumimoji="1" lang="ja-JP" altLang="en-US" sz="3600" dirty="0" smtClean="0"/>
              <a:t>自己を見つめる段階での課題設定と解決</a:t>
            </a:r>
            <a:endParaRPr kumimoji="1" lang="ja-JP" altLang="en-US" sz="3600" dirty="0"/>
          </a:p>
        </p:txBody>
      </p:sp>
      <p:sp>
        <p:nvSpPr>
          <p:cNvPr id="3" name="コンテンツ プレースホルダ 2"/>
          <p:cNvSpPr>
            <a:spLocks noGrp="1"/>
          </p:cNvSpPr>
          <p:nvPr>
            <p:ph idx="1"/>
          </p:nvPr>
        </p:nvSpPr>
        <p:spPr>
          <a:xfrm>
            <a:off x="467544" y="1196752"/>
            <a:ext cx="8229600" cy="5127848"/>
          </a:xfrm>
        </p:spPr>
        <p:txBody>
          <a:bodyPr>
            <a:normAutofit lnSpcReduction="10000"/>
          </a:bodyPr>
          <a:lstStyle/>
          <a:p>
            <a:pPr>
              <a:buNone/>
            </a:pPr>
            <a:r>
              <a:rPr kumimoji="1" lang="ja-JP" altLang="en-US" dirty="0" smtClean="0"/>
              <a:t>導入</a:t>
            </a:r>
          </a:p>
          <a:p>
            <a:pPr>
              <a:buNone/>
            </a:pPr>
            <a:r>
              <a:rPr lang="ja-JP" altLang="en-US" dirty="0" smtClean="0"/>
              <a:t>展開     教材を通した</a:t>
            </a:r>
            <a:r>
              <a:rPr kumimoji="1" lang="ja-JP" altLang="en-US" dirty="0" smtClean="0"/>
              <a:t>話合い</a:t>
            </a:r>
          </a:p>
          <a:p>
            <a:pPr>
              <a:buNone/>
            </a:pPr>
            <a:r>
              <a:rPr lang="ja-JP" altLang="en-US" dirty="0" smtClean="0"/>
              <a:t>        　　きまりの意義を理解する。</a:t>
            </a:r>
          </a:p>
          <a:p>
            <a:pPr>
              <a:buNone/>
            </a:pPr>
            <a:r>
              <a:rPr kumimoji="1" lang="ja-JP" altLang="en-US" dirty="0" smtClean="0"/>
              <a:t>　</a:t>
            </a:r>
            <a:r>
              <a:rPr kumimoji="1" lang="ja-JP" altLang="en-US" sz="2400" dirty="0" smtClean="0"/>
              <a:t>◎きまりが大切であることが分かっていても、</a:t>
            </a:r>
            <a:r>
              <a:rPr kumimoji="1" lang="ja-JP" altLang="en-US" sz="2400" dirty="0" smtClean="0">
                <a:solidFill>
                  <a:srgbClr val="FF0000"/>
                </a:solidFill>
              </a:rPr>
              <a:t>どうして自分は</a:t>
            </a:r>
          </a:p>
          <a:p>
            <a:pPr>
              <a:buNone/>
            </a:pPr>
            <a:r>
              <a:rPr kumimoji="1" lang="ja-JP" altLang="en-US" sz="2400" dirty="0" smtClean="0">
                <a:solidFill>
                  <a:srgbClr val="FF0000"/>
                </a:solidFill>
              </a:rPr>
              <a:t>　　 守れないのだろう。守るために必要なことは何だろう。</a:t>
            </a:r>
          </a:p>
          <a:p>
            <a:pPr>
              <a:buNone/>
            </a:pPr>
            <a:r>
              <a:rPr kumimoji="1" lang="ja-JP" altLang="en-US" sz="2400" dirty="0" smtClean="0">
                <a:solidFill>
                  <a:srgbClr val="FF0000"/>
                </a:solidFill>
              </a:rPr>
              <a:t>　　 </a:t>
            </a:r>
            <a:r>
              <a:rPr lang="ja-JP" altLang="en-US" sz="2400" dirty="0" smtClean="0">
                <a:solidFill>
                  <a:srgbClr val="FF0000"/>
                </a:solidFill>
              </a:rPr>
              <a:t>各々が</a:t>
            </a:r>
            <a:r>
              <a:rPr kumimoji="1" lang="ja-JP" altLang="en-US" sz="2400" dirty="0" smtClean="0">
                <a:solidFill>
                  <a:srgbClr val="FF0000"/>
                </a:solidFill>
              </a:rPr>
              <a:t>自分の経験を通して話し合ってみよう。</a:t>
            </a:r>
          </a:p>
          <a:p>
            <a:pPr>
              <a:buNone/>
            </a:pPr>
            <a:endParaRPr kumimoji="1" lang="ja-JP" altLang="en-US" dirty="0" smtClean="0"/>
          </a:p>
          <a:p>
            <a:pPr>
              <a:buNone/>
            </a:pPr>
            <a:endParaRPr lang="ja-JP" altLang="en-US" dirty="0" smtClean="0"/>
          </a:p>
          <a:p>
            <a:pPr>
              <a:buNone/>
            </a:pPr>
            <a:endParaRPr kumimoji="1" lang="ja-JP" altLang="en-US" dirty="0" smtClean="0"/>
          </a:p>
          <a:p>
            <a:pPr>
              <a:buNone/>
            </a:pPr>
            <a:endParaRPr kumimoji="1" lang="en-US" altLang="ja-JP" dirty="0" smtClean="0"/>
          </a:p>
          <a:p>
            <a:pPr>
              <a:buNone/>
            </a:pPr>
            <a:r>
              <a:rPr kumimoji="1" lang="ja-JP" altLang="en-US" dirty="0" smtClean="0"/>
              <a:t>終末　自分ことを</a:t>
            </a:r>
            <a:r>
              <a:rPr lang="ja-JP" altLang="en-US" dirty="0" smtClean="0"/>
              <a:t>振り返りながら</a:t>
            </a:r>
            <a:r>
              <a:rPr kumimoji="1" lang="ja-JP" altLang="en-US" dirty="0" smtClean="0"/>
              <a:t>思いをまとめよう。</a:t>
            </a:r>
            <a:endParaRPr kumimoji="1" lang="ja-JP" altLang="en-US" dirty="0"/>
          </a:p>
        </p:txBody>
      </p:sp>
      <p:sp>
        <p:nvSpPr>
          <p:cNvPr id="4" name="正方形/長方形 3"/>
          <p:cNvSpPr/>
          <p:nvPr/>
        </p:nvSpPr>
        <p:spPr>
          <a:xfrm>
            <a:off x="971600" y="3789040"/>
            <a:ext cx="6192688" cy="1584176"/>
          </a:xfrm>
          <a:prstGeom prst="rect">
            <a:avLst/>
          </a:prstGeom>
          <a:solidFill>
            <a:srgbClr val="FFE6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200" dirty="0" smtClean="0">
                <a:solidFill>
                  <a:schemeClr val="tx1"/>
                </a:solidFill>
              </a:rPr>
              <a:t>自分一人くらいは</a:t>
            </a:r>
            <a:r>
              <a:rPr lang="ja-JP" altLang="en-US" sz="2200" dirty="0" smtClean="0">
                <a:solidFill>
                  <a:schemeClr val="tx1"/>
                </a:solidFill>
              </a:rPr>
              <a:t>守らなくても</a:t>
            </a:r>
            <a:r>
              <a:rPr kumimoji="1" lang="ja-JP" altLang="en-US" sz="2200" dirty="0" smtClean="0">
                <a:solidFill>
                  <a:schemeClr val="tx1"/>
                </a:solidFill>
              </a:rPr>
              <a:t>大丈夫と思ってしまう。</a:t>
            </a:r>
          </a:p>
          <a:p>
            <a:pPr>
              <a:lnSpc>
                <a:spcPct val="150000"/>
              </a:lnSpc>
            </a:pPr>
            <a:r>
              <a:rPr lang="ja-JP" altLang="en-US" sz="2200" dirty="0" smtClean="0">
                <a:solidFill>
                  <a:schemeClr val="tx1"/>
                </a:solidFill>
              </a:rPr>
              <a:t>他の人たちも守っていないことがある。</a:t>
            </a:r>
          </a:p>
          <a:p>
            <a:pPr>
              <a:lnSpc>
                <a:spcPct val="150000"/>
              </a:lnSpc>
            </a:pPr>
            <a:r>
              <a:rPr kumimoji="1" lang="ja-JP" altLang="en-US" sz="2200" dirty="0" smtClean="0">
                <a:solidFill>
                  <a:schemeClr val="tx1"/>
                </a:solidFill>
              </a:rPr>
              <a:t>つい、面倒だと感じてしまう。</a:t>
            </a:r>
            <a:endParaRPr kumimoji="1" lang="ja-JP" altLang="en-US" sz="2200" dirty="0">
              <a:solidFill>
                <a:schemeClr val="tx1"/>
              </a:solidFill>
            </a:endParaRPr>
          </a:p>
        </p:txBody>
      </p:sp>
      <p:sp>
        <p:nvSpPr>
          <p:cNvPr id="6" name="角丸四角形 5"/>
          <p:cNvSpPr/>
          <p:nvPr/>
        </p:nvSpPr>
        <p:spPr>
          <a:xfrm>
            <a:off x="7092280" y="3861048"/>
            <a:ext cx="1296144" cy="3600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甘い考え</a:t>
            </a:r>
            <a:endParaRPr kumimoji="1" lang="ja-JP" altLang="en-US" dirty="0">
              <a:solidFill>
                <a:schemeClr val="tx1"/>
              </a:solidFill>
            </a:endParaRPr>
          </a:p>
        </p:txBody>
      </p:sp>
      <p:sp>
        <p:nvSpPr>
          <p:cNvPr id="7" name="角丸四角形 6"/>
          <p:cNvSpPr/>
          <p:nvPr/>
        </p:nvSpPr>
        <p:spPr>
          <a:xfrm>
            <a:off x="5436096" y="4437112"/>
            <a:ext cx="1368152" cy="360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転嫁する心</a:t>
            </a:r>
            <a:endParaRPr kumimoji="1" lang="ja-JP" altLang="en-US" dirty="0">
              <a:solidFill>
                <a:schemeClr val="tx1"/>
              </a:solidFill>
            </a:endParaRPr>
          </a:p>
        </p:txBody>
      </p:sp>
      <p:sp>
        <p:nvSpPr>
          <p:cNvPr id="8" name="角丸四角形 7"/>
          <p:cNvSpPr/>
          <p:nvPr/>
        </p:nvSpPr>
        <p:spPr>
          <a:xfrm>
            <a:off x="4355976" y="4941168"/>
            <a:ext cx="1152128" cy="3600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弱い心</a:t>
            </a:r>
            <a:endParaRPr kumimoji="1" lang="ja-JP" altLang="en-US" dirty="0">
              <a:solidFill>
                <a:schemeClr val="tx1"/>
              </a:solidFill>
            </a:endParaRPr>
          </a:p>
        </p:txBody>
      </p:sp>
      <p:sp>
        <p:nvSpPr>
          <p:cNvPr id="9" name="円形吹き出し 8"/>
          <p:cNvSpPr/>
          <p:nvPr/>
        </p:nvSpPr>
        <p:spPr>
          <a:xfrm>
            <a:off x="251520" y="3284984"/>
            <a:ext cx="576064" cy="1800200"/>
          </a:xfrm>
          <a:prstGeom prst="wedgeEllipseCallout">
            <a:avLst>
              <a:gd name="adj1" fmla="val 76675"/>
              <a:gd name="adj2" fmla="val 24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あのとき・・</a:t>
            </a:r>
            <a:endParaRPr kumimoji="1" lang="ja-JP" altLang="en-US" dirty="0">
              <a:solidFill>
                <a:schemeClr val="tx1"/>
              </a:solidFill>
            </a:endParaRPr>
          </a:p>
        </p:txBody>
      </p:sp>
      <p:sp>
        <p:nvSpPr>
          <p:cNvPr id="10" name="角丸四角形吹き出し 9"/>
          <p:cNvSpPr/>
          <p:nvPr/>
        </p:nvSpPr>
        <p:spPr>
          <a:xfrm>
            <a:off x="6804248" y="4797152"/>
            <a:ext cx="2088232" cy="648072"/>
          </a:xfrm>
          <a:prstGeom prst="wedgeRoundRectCallout">
            <a:avLst>
              <a:gd name="adj1" fmla="val -62198"/>
              <a:gd name="adj2" fmla="val -45818"/>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個人が解決すべき課題と解の確認</a:t>
            </a:r>
            <a:endParaRPr kumimoji="1" lang="ja-JP" altLang="en-US" dirty="0">
              <a:solidFill>
                <a:schemeClr val="tx1"/>
              </a:solidFill>
            </a:endParaRPr>
          </a:p>
        </p:txBody>
      </p:sp>
      <p:sp>
        <p:nvSpPr>
          <p:cNvPr id="11" name="下矢印 10"/>
          <p:cNvSpPr/>
          <p:nvPr/>
        </p:nvSpPr>
        <p:spPr>
          <a:xfrm>
            <a:off x="8604448" y="2852936"/>
            <a:ext cx="216024"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5796136" y="1628800"/>
            <a:ext cx="2616193" cy="720080"/>
          </a:xfrm>
          <a:prstGeom prst="wedgeRoundRectCallout">
            <a:avLst>
              <a:gd name="adj1" fmla="val -38461"/>
              <a:gd name="adj2" fmla="val 7003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グループでの話合い</a:t>
            </a:r>
          </a:p>
          <a:p>
            <a:pPr algn="ctr"/>
            <a:r>
              <a:rPr lang="ja-JP" altLang="en-US" sz="2000" dirty="0">
                <a:solidFill>
                  <a:prstClr val="black"/>
                </a:solidFill>
              </a:rPr>
              <a:t>全員</a:t>
            </a:r>
            <a:r>
              <a:rPr lang="ja-JP" altLang="en-US" sz="2000" dirty="0" smtClean="0">
                <a:solidFill>
                  <a:prstClr val="black"/>
                </a:solidFill>
              </a:rPr>
              <a:t>の</a:t>
            </a:r>
            <a:r>
              <a:rPr lang="ja-JP" altLang="en-US" sz="2000" dirty="0">
                <a:solidFill>
                  <a:prstClr val="black"/>
                </a:solidFill>
              </a:rPr>
              <a:t>話合い</a:t>
            </a:r>
          </a:p>
        </p:txBody>
      </p:sp>
      <p:sp>
        <p:nvSpPr>
          <p:cNvPr id="5" name="円/楕円 4"/>
          <p:cNvSpPr/>
          <p:nvPr/>
        </p:nvSpPr>
        <p:spPr>
          <a:xfrm>
            <a:off x="8472384" y="2132856"/>
            <a:ext cx="480151" cy="72008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課題</a:t>
            </a:r>
            <a:endParaRPr kumimoji="1" lang="ja-JP" altLang="en-US" dirty="0">
              <a:solidFill>
                <a:schemeClr val="tx1"/>
              </a:solidFill>
            </a:endParaRPr>
          </a:p>
        </p:txBody>
      </p:sp>
    </p:spTree>
    <p:extLst>
      <p:ext uri="{BB962C8B-B14F-4D97-AF65-F5344CB8AC3E}">
        <p14:creationId xmlns:p14="http://schemas.microsoft.com/office/powerpoint/2010/main" val="410187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636680"/>
          </a:xfrm>
        </p:spPr>
        <p:txBody>
          <a:bodyPr>
            <a:normAutofit/>
          </a:bodyPr>
          <a:lstStyle/>
          <a:p>
            <a:r>
              <a:rPr kumimoji="1" lang="ja-JP" altLang="en-US" sz="3600" dirty="0" smtClean="0"/>
              <a:t>変更</a:t>
            </a:r>
            <a:r>
              <a:rPr lang="ja-JP" altLang="en-US" sz="3600" dirty="0"/>
              <a:t>　</a:t>
            </a:r>
            <a:r>
              <a:rPr kumimoji="1" lang="ja-JP" altLang="en-US" sz="3600" dirty="0" smtClean="0"/>
              <a:t>評価・・指導要録、通知表</a:t>
            </a:r>
            <a:endParaRPr kumimoji="1" lang="ja-JP" altLang="en-US" sz="3600" dirty="0"/>
          </a:p>
        </p:txBody>
      </p:sp>
      <p:sp>
        <p:nvSpPr>
          <p:cNvPr id="3" name="コンテンツ プレースホルダー 2"/>
          <p:cNvSpPr>
            <a:spLocks noGrp="1"/>
          </p:cNvSpPr>
          <p:nvPr>
            <p:ph idx="1"/>
          </p:nvPr>
        </p:nvSpPr>
        <p:spPr>
          <a:xfrm>
            <a:off x="457200" y="1412776"/>
            <a:ext cx="8229600" cy="4911824"/>
          </a:xfrm>
        </p:spPr>
        <p:txBody>
          <a:bodyPr/>
          <a:lstStyle/>
          <a:p>
            <a:pPr marL="0" indent="0">
              <a:buNone/>
            </a:pPr>
            <a:endParaRPr kumimoji="1" lang="ja-JP" altLang="en-US" dirty="0" smtClean="0"/>
          </a:p>
          <a:p>
            <a:pPr marL="0" indent="0">
              <a:buNone/>
            </a:pPr>
            <a:endParaRPr lang="ja-JP" altLang="en-US" dirty="0"/>
          </a:p>
          <a:p>
            <a:pPr marL="0" indent="0">
              <a:buNone/>
            </a:pPr>
            <a:endParaRPr lang="ja-JP" altLang="en-US" dirty="0"/>
          </a:p>
        </p:txBody>
      </p:sp>
      <p:sp>
        <p:nvSpPr>
          <p:cNvPr id="4" name="メモ 3"/>
          <p:cNvSpPr/>
          <p:nvPr/>
        </p:nvSpPr>
        <p:spPr>
          <a:xfrm>
            <a:off x="494035" y="1780456"/>
            <a:ext cx="8136904" cy="1000472"/>
          </a:xfrm>
          <a:prstGeom prst="foldedCorner">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prstClr val="black"/>
                </a:solidFill>
              </a:rPr>
              <a:t>指導要録等に示す評価として数値などによる評価は導入すべきではない。</a:t>
            </a:r>
          </a:p>
        </p:txBody>
      </p:sp>
      <p:sp>
        <p:nvSpPr>
          <p:cNvPr id="5" name="メモ 4"/>
          <p:cNvSpPr/>
          <p:nvPr/>
        </p:nvSpPr>
        <p:spPr>
          <a:xfrm>
            <a:off x="439430" y="3933056"/>
            <a:ext cx="8136904" cy="1759425"/>
          </a:xfrm>
          <a:prstGeom prst="foldedCorner">
            <a:avLst/>
          </a:prstGeom>
          <a:solidFill>
            <a:srgbClr val="E9FDF7"/>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a:lnSpc>
                <a:spcPts val="3100"/>
              </a:lnSpc>
            </a:pPr>
            <a:r>
              <a:rPr lang="ja-JP" altLang="en-US" sz="2200" dirty="0" smtClean="0">
                <a:solidFill>
                  <a:prstClr val="black"/>
                </a:solidFill>
              </a:rPr>
              <a:t>「特別の教科 道徳」については、</a:t>
            </a:r>
            <a:r>
              <a:rPr lang="ja-JP" altLang="en-US" sz="2200" dirty="0" smtClean="0">
                <a:solidFill>
                  <a:srgbClr val="FF0000"/>
                </a:solidFill>
              </a:rPr>
              <a:t>指導要録に専用の記録欄を新たに</a:t>
            </a:r>
          </a:p>
          <a:p>
            <a:pPr>
              <a:lnSpc>
                <a:spcPts val="3100"/>
              </a:lnSpc>
            </a:pPr>
            <a:r>
              <a:rPr lang="ja-JP" altLang="en-US" sz="2200" dirty="0">
                <a:solidFill>
                  <a:srgbClr val="FF0000"/>
                </a:solidFill>
              </a:rPr>
              <a:t>　</a:t>
            </a:r>
            <a:r>
              <a:rPr lang="ja-JP" altLang="en-US" sz="2200" dirty="0" smtClean="0">
                <a:solidFill>
                  <a:srgbClr val="FF0000"/>
                </a:solidFill>
              </a:rPr>
              <a:t>設け</a:t>
            </a:r>
            <a:r>
              <a:rPr lang="ja-JP" altLang="en-US" sz="2200" dirty="0" smtClean="0">
                <a:solidFill>
                  <a:prstClr val="black"/>
                </a:solidFill>
              </a:rPr>
              <a:t>、</a:t>
            </a:r>
            <a:r>
              <a:rPr lang="ja-JP" altLang="en-US" sz="2200" dirty="0" smtClean="0">
                <a:solidFill>
                  <a:schemeClr val="tx1"/>
                </a:solidFill>
              </a:rPr>
              <a:t>当該授業における児童生徒の学習状況を踏まえ、成長の</a:t>
            </a:r>
          </a:p>
          <a:p>
            <a:pPr>
              <a:lnSpc>
                <a:spcPts val="3100"/>
              </a:lnSpc>
            </a:pPr>
            <a:r>
              <a:rPr lang="ja-JP" altLang="en-US" sz="2200" dirty="0">
                <a:solidFill>
                  <a:schemeClr val="tx1"/>
                </a:solidFill>
              </a:rPr>
              <a:t>　</a:t>
            </a:r>
            <a:r>
              <a:rPr lang="ja-JP" altLang="en-US" sz="2200" dirty="0" smtClean="0">
                <a:solidFill>
                  <a:schemeClr val="tx1"/>
                </a:solidFill>
              </a:rPr>
              <a:t>様子などに係る顕著な事項を文章で記述することが考えられる。</a:t>
            </a:r>
          </a:p>
          <a:p>
            <a:pPr>
              <a:lnSpc>
                <a:spcPts val="3100"/>
              </a:lnSpc>
            </a:pPr>
            <a:endParaRPr lang="ja-JP" altLang="en-US" sz="2200" dirty="0" smtClean="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869" y="1355734"/>
            <a:ext cx="8905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515511"/>
            <a:ext cx="8905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14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lstStyle/>
          <a:p>
            <a:pPr marL="0" indent="0">
              <a:buNone/>
            </a:pPr>
            <a:endParaRPr kumimoji="1" lang="ja-JP" altLang="en-US" dirty="0"/>
          </a:p>
        </p:txBody>
      </p:sp>
      <p:sp>
        <p:nvSpPr>
          <p:cNvPr id="4" name="円/楕円 3"/>
          <p:cNvSpPr/>
          <p:nvPr/>
        </p:nvSpPr>
        <p:spPr>
          <a:xfrm>
            <a:off x="1331640" y="1412776"/>
            <a:ext cx="6480720" cy="4392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円/楕円 4"/>
          <p:cNvSpPr/>
          <p:nvPr/>
        </p:nvSpPr>
        <p:spPr>
          <a:xfrm>
            <a:off x="2983744" y="2996952"/>
            <a:ext cx="3388455" cy="144728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dirty="0">
              <a:solidFill>
                <a:prstClr val="white"/>
              </a:solidFill>
            </a:endParaRPr>
          </a:p>
        </p:txBody>
      </p:sp>
      <p:sp>
        <p:nvSpPr>
          <p:cNvPr id="7" name="正方形/長方形 6"/>
          <p:cNvSpPr/>
          <p:nvPr/>
        </p:nvSpPr>
        <p:spPr>
          <a:xfrm>
            <a:off x="3421911" y="3279545"/>
            <a:ext cx="2448273" cy="88209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特別の教科 道徳</a:t>
            </a:r>
            <a:endParaRPr lang="en-US" altLang="ja-JP" sz="2400" dirty="0" smtClean="0">
              <a:solidFill>
                <a:prstClr val="black"/>
              </a:solidFill>
            </a:endParaRPr>
          </a:p>
          <a:p>
            <a:pPr algn="ctr"/>
            <a:r>
              <a:rPr lang="ja-JP" altLang="en-US" sz="2400" dirty="0" smtClean="0">
                <a:solidFill>
                  <a:prstClr val="black"/>
                </a:solidFill>
              </a:rPr>
              <a:t>（道徳科）</a:t>
            </a:r>
            <a:endParaRPr lang="ja-JP" altLang="en-US" sz="2400" dirty="0">
              <a:solidFill>
                <a:prstClr val="black"/>
              </a:solidFill>
            </a:endParaRPr>
          </a:p>
        </p:txBody>
      </p:sp>
      <p:sp>
        <p:nvSpPr>
          <p:cNvPr id="8" name="線吹き出し 1 (枠付き) 7"/>
          <p:cNvSpPr/>
          <p:nvPr/>
        </p:nvSpPr>
        <p:spPr>
          <a:xfrm>
            <a:off x="5148064" y="5908583"/>
            <a:ext cx="3528392" cy="504056"/>
          </a:xfrm>
          <a:prstGeom prst="borderCallout1">
            <a:avLst>
              <a:gd name="adj1" fmla="val -2092"/>
              <a:gd name="adj2" fmla="val 38408"/>
              <a:gd name="adj3" fmla="val -342154"/>
              <a:gd name="adj4" fmla="val 10616"/>
            </a:avLst>
          </a:prstGeom>
          <a:solidFill>
            <a:srgbClr val="FEFE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授業として計画的・発展的</a:t>
            </a:r>
            <a:endParaRPr lang="ja-JP" altLang="en-US" sz="2400" dirty="0">
              <a:solidFill>
                <a:prstClr val="black"/>
              </a:solidFill>
            </a:endParaRPr>
          </a:p>
        </p:txBody>
      </p:sp>
      <p:sp>
        <p:nvSpPr>
          <p:cNvPr id="2" name="角丸四角形 1"/>
          <p:cNvSpPr/>
          <p:nvPr/>
        </p:nvSpPr>
        <p:spPr>
          <a:xfrm>
            <a:off x="1905664" y="4293096"/>
            <a:ext cx="3746456" cy="1440160"/>
          </a:xfrm>
          <a:prstGeom prst="roundRect">
            <a:avLst/>
          </a:prstGeom>
          <a:solidFill>
            <a:srgbClr val="FF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prstClr val="black"/>
                </a:solidFill>
              </a:rPr>
              <a:t>  </a:t>
            </a:r>
            <a:r>
              <a:rPr lang="ja-JP" altLang="en-US" sz="2200" dirty="0" smtClean="0">
                <a:solidFill>
                  <a:prstClr val="black"/>
                </a:solidFill>
              </a:rPr>
              <a:t>特別の教科 道徳 「内容」</a:t>
            </a:r>
          </a:p>
          <a:p>
            <a:r>
              <a:rPr lang="ja-JP" altLang="en-US" sz="2000" dirty="0" smtClean="0">
                <a:solidFill>
                  <a:prstClr val="black"/>
                </a:solidFill>
              </a:rPr>
              <a:t>低学年１９ 中学年２０ 高学年２２</a:t>
            </a:r>
          </a:p>
          <a:p>
            <a:r>
              <a:rPr lang="ja-JP" altLang="en-US" sz="2000" dirty="0" smtClean="0">
                <a:solidFill>
                  <a:prstClr val="black"/>
                </a:solidFill>
              </a:rPr>
              <a:t>　　　　　　  （</a:t>
            </a:r>
            <a:r>
              <a:rPr lang="ja-JP" altLang="en-US" sz="2000" dirty="0">
                <a:solidFill>
                  <a:prstClr val="black"/>
                </a:solidFill>
              </a:rPr>
              <a:t>中学校</a:t>
            </a:r>
            <a:r>
              <a:rPr lang="ja-JP" altLang="en-US" sz="2000" dirty="0" smtClean="0">
                <a:solidFill>
                  <a:prstClr val="black"/>
                </a:solidFill>
              </a:rPr>
              <a:t>２２）</a:t>
            </a:r>
            <a:endParaRPr lang="ja-JP" altLang="en-US" sz="2000" dirty="0">
              <a:solidFill>
                <a:prstClr val="black"/>
              </a:solidFill>
            </a:endParaRPr>
          </a:p>
        </p:txBody>
      </p:sp>
      <p:sp>
        <p:nvSpPr>
          <p:cNvPr id="9" name="線吹き出し 1 (枠付き) 8"/>
          <p:cNvSpPr/>
          <p:nvPr/>
        </p:nvSpPr>
        <p:spPr>
          <a:xfrm>
            <a:off x="461157" y="4036375"/>
            <a:ext cx="792087" cy="2376264"/>
          </a:xfrm>
          <a:prstGeom prst="borderCallout1">
            <a:avLst>
              <a:gd name="adj1" fmla="val 49496"/>
              <a:gd name="adj2" fmla="val 103303"/>
              <a:gd name="adj3" fmla="val 55855"/>
              <a:gd name="adj4" fmla="val 212033"/>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black"/>
              </a:solidFill>
            </a:endParaRPr>
          </a:p>
        </p:txBody>
      </p:sp>
      <p:sp>
        <p:nvSpPr>
          <p:cNvPr id="10" name="正方形/長方形 9"/>
          <p:cNvSpPr/>
          <p:nvPr/>
        </p:nvSpPr>
        <p:spPr>
          <a:xfrm>
            <a:off x="607481" y="692696"/>
            <a:ext cx="2596367" cy="57606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prstClr val="black"/>
                </a:solidFill>
              </a:rPr>
              <a:t>道徳の構造</a:t>
            </a:r>
            <a:endParaRPr lang="ja-JP" altLang="en-US" sz="2800" dirty="0">
              <a:solidFill>
                <a:prstClr val="black"/>
              </a:solidFill>
            </a:endParaRPr>
          </a:p>
        </p:txBody>
      </p:sp>
      <p:sp>
        <p:nvSpPr>
          <p:cNvPr id="11" name="線吹き出し 1 (枠付き) 10"/>
          <p:cNvSpPr/>
          <p:nvPr/>
        </p:nvSpPr>
        <p:spPr>
          <a:xfrm>
            <a:off x="2771800" y="1628800"/>
            <a:ext cx="3748496" cy="1280120"/>
          </a:xfrm>
          <a:prstGeom prst="borderCallout1">
            <a:avLst>
              <a:gd name="adj1" fmla="val 99686"/>
              <a:gd name="adj2" fmla="val 38677"/>
              <a:gd name="adj3" fmla="val 99206"/>
              <a:gd name="adj4" fmla="val 3818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rPr>
              <a:t>各教科　総合的な</a:t>
            </a:r>
            <a:r>
              <a:rPr lang="ja-JP" altLang="en-US" sz="2200" dirty="0">
                <a:solidFill>
                  <a:prstClr val="black"/>
                </a:solidFill>
              </a:rPr>
              <a:t>学習の</a:t>
            </a:r>
            <a:r>
              <a:rPr lang="ja-JP" altLang="en-US" sz="2200" dirty="0" smtClean="0">
                <a:solidFill>
                  <a:prstClr val="black"/>
                </a:solidFill>
              </a:rPr>
              <a:t>時間</a:t>
            </a:r>
          </a:p>
          <a:p>
            <a:pPr algn="ctr"/>
            <a:r>
              <a:rPr lang="ja-JP" altLang="en-US" sz="2200" dirty="0" smtClean="0">
                <a:solidFill>
                  <a:prstClr val="black"/>
                </a:solidFill>
              </a:rPr>
              <a:t>外国語活動　特別活動　</a:t>
            </a:r>
          </a:p>
          <a:p>
            <a:pPr algn="ctr"/>
            <a:r>
              <a:rPr lang="ja-JP" altLang="en-US" sz="2200" dirty="0" smtClean="0">
                <a:solidFill>
                  <a:prstClr val="black"/>
                </a:solidFill>
              </a:rPr>
              <a:t> 日常</a:t>
            </a:r>
            <a:r>
              <a:rPr lang="ja-JP" altLang="en-US" sz="2200" dirty="0">
                <a:solidFill>
                  <a:prstClr val="black"/>
                </a:solidFill>
              </a:rPr>
              <a:t>生活</a:t>
            </a:r>
          </a:p>
        </p:txBody>
      </p:sp>
      <p:cxnSp>
        <p:nvCxnSpPr>
          <p:cNvPr id="14" name="直線コネクタ 13"/>
          <p:cNvCxnSpPr/>
          <p:nvPr/>
        </p:nvCxnSpPr>
        <p:spPr>
          <a:xfrm flipH="1">
            <a:off x="6012161" y="1650651"/>
            <a:ext cx="1692187" cy="1958369"/>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13" name="線吹き出し 1 (枠付き) 12"/>
          <p:cNvSpPr/>
          <p:nvPr/>
        </p:nvSpPr>
        <p:spPr>
          <a:xfrm>
            <a:off x="539552" y="1484784"/>
            <a:ext cx="1512168" cy="1080120"/>
          </a:xfrm>
          <a:prstGeom prst="borderCallout1">
            <a:avLst>
              <a:gd name="adj1" fmla="val 45612"/>
              <a:gd name="adj2" fmla="val 102373"/>
              <a:gd name="adj3" fmla="val 61868"/>
              <a:gd name="adj4" fmla="val 15718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rPr>
              <a:t>偶発的</a:t>
            </a:r>
          </a:p>
          <a:p>
            <a:pPr algn="ctr"/>
            <a:r>
              <a:rPr lang="ja-JP" altLang="en-US" sz="2400" dirty="0" smtClean="0">
                <a:solidFill>
                  <a:prstClr val="black"/>
                </a:solidFill>
              </a:rPr>
              <a:t>単発的</a:t>
            </a:r>
            <a:endParaRPr lang="ja-JP" altLang="en-US" sz="2400" dirty="0">
              <a:solidFill>
                <a:prstClr val="black"/>
              </a:solidFill>
            </a:endParaRPr>
          </a:p>
        </p:txBody>
      </p:sp>
      <p:sp>
        <p:nvSpPr>
          <p:cNvPr id="16" name="正方形/長方形 15"/>
          <p:cNvSpPr/>
          <p:nvPr/>
        </p:nvSpPr>
        <p:spPr>
          <a:xfrm>
            <a:off x="6732240" y="1002579"/>
            <a:ext cx="1944216" cy="64807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smtClean="0">
                <a:solidFill>
                  <a:prstClr val="black"/>
                </a:solidFill>
              </a:rPr>
              <a:t>道徳教育</a:t>
            </a:r>
            <a:endParaRPr lang="ja-JP" altLang="en-US" sz="2800" dirty="0">
              <a:solidFill>
                <a:prstClr val="black"/>
              </a:solidFill>
            </a:endParaRPr>
          </a:p>
        </p:txBody>
      </p:sp>
      <p:cxnSp>
        <p:nvCxnSpPr>
          <p:cNvPr id="18" name="直線コネクタ 17"/>
          <p:cNvCxnSpPr>
            <a:stCxn id="16" idx="2"/>
          </p:cNvCxnSpPr>
          <p:nvPr/>
        </p:nvCxnSpPr>
        <p:spPr>
          <a:xfrm flipH="1">
            <a:off x="6372200" y="1650651"/>
            <a:ext cx="1332148" cy="4822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95535" y="4380244"/>
            <a:ext cx="923330" cy="2376263"/>
          </a:xfrm>
          <a:prstGeom prst="rect">
            <a:avLst/>
          </a:prstGeom>
          <a:noFill/>
        </p:spPr>
        <p:txBody>
          <a:bodyPr vert="eaVert" wrap="square" rtlCol="0">
            <a:spAutoFit/>
          </a:bodyPr>
          <a:lstStyle/>
          <a:p>
            <a:r>
              <a:rPr kumimoji="1" lang="ja-JP" altLang="en-US" sz="2400" dirty="0" smtClean="0"/>
              <a:t>内容項目</a:t>
            </a:r>
          </a:p>
          <a:p>
            <a:r>
              <a:rPr lang="ja-JP" altLang="en-US" sz="2400" dirty="0" smtClean="0"/>
              <a:t>（道徳的価値）</a:t>
            </a:r>
            <a:endParaRPr kumimoji="1" lang="ja-JP" altLang="en-US" sz="2400" dirty="0"/>
          </a:p>
        </p:txBody>
      </p:sp>
    </p:spTree>
    <p:extLst>
      <p:ext uri="{BB962C8B-B14F-4D97-AF65-F5344CB8AC3E}">
        <p14:creationId xmlns:p14="http://schemas.microsoft.com/office/powerpoint/2010/main" val="2041716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600" dirty="0" smtClean="0"/>
              <a:t>道徳教育と道徳科の評価</a:t>
            </a:r>
            <a:endParaRPr kumimoji="1" lang="ja-JP" altLang="en-US" sz="3600" dirty="0"/>
          </a:p>
        </p:txBody>
      </p:sp>
      <p:sp>
        <p:nvSpPr>
          <p:cNvPr id="3" name="コンテンツ プレースホルダー 2"/>
          <p:cNvSpPr>
            <a:spLocks noGrp="1"/>
          </p:cNvSpPr>
          <p:nvPr>
            <p:ph idx="1"/>
          </p:nvPr>
        </p:nvSpPr>
        <p:spPr>
          <a:xfrm>
            <a:off x="457200" y="1556792"/>
            <a:ext cx="8229600" cy="4767808"/>
          </a:xfrm>
        </p:spPr>
        <p:txBody>
          <a:bodyPr/>
          <a:lstStyle/>
          <a:p>
            <a:pPr marL="0" indent="0">
              <a:buNone/>
            </a:pPr>
            <a:endParaRPr kumimoji="1" lang="ja-JP" altLang="en-US" dirty="0"/>
          </a:p>
        </p:txBody>
      </p:sp>
      <p:sp>
        <p:nvSpPr>
          <p:cNvPr id="4" name="円/楕円 3"/>
          <p:cNvSpPr/>
          <p:nvPr/>
        </p:nvSpPr>
        <p:spPr>
          <a:xfrm>
            <a:off x="611560" y="1556792"/>
            <a:ext cx="7848872" cy="475252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道徳教育</a:t>
            </a:r>
          </a:p>
          <a:p>
            <a:r>
              <a:rPr lang="ja-JP" altLang="en-US" sz="2400" dirty="0">
                <a:solidFill>
                  <a:schemeClr val="tx1"/>
                </a:solidFill>
              </a:rPr>
              <a:t>教育</a:t>
            </a:r>
            <a:r>
              <a:rPr lang="ja-JP" altLang="en-US" sz="2400" dirty="0" smtClean="0">
                <a:solidFill>
                  <a:schemeClr val="tx1"/>
                </a:solidFill>
              </a:rPr>
              <a:t>活動全体で見られた児童生徒の</a:t>
            </a:r>
          </a:p>
          <a:p>
            <a:r>
              <a:rPr lang="ja-JP" altLang="en-US" sz="2400" dirty="0" smtClean="0">
                <a:solidFill>
                  <a:schemeClr val="tx1"/>
                </a:solidFill>
              </a:rPr>
              <a:t>道徳的な行為</a:t>
            </a:r>
          </a:p>
          <a:p>
            <a:endParaRPr lang="ja-JP" altLang="en-US" sz="2400" dirty="0"/>
          </a:p>
          <a:p>
            <a:endParaRPr lang="ja-JP" altLang="en-US" sz="2400" dirty="0" smtClean="0"/>
          </a:p>
          <a:p>
            <a:pPr algn="ctr"/>
            <a:endParaRPr kumimoji="1" lang="ja-JP" altLang="en-US" dirty="0"/>
          </a:p>
          <a:p>
            <a:pPr algn="ctr"/>
            <a:endParaRPr lang="ja-JP" altLang="en-US" dirty="0" smtClean="0"/>
          </a:p>
          <a:p>
            <a:pPr algn="ctr"/>
            <a:endParaRPr kumimoji="1" lang="ja-JP" altLang="en-US" dirty="0"/>
          </a:p>
          <a:p>
            <a:pPr algn="ctr"/>
            <a:endParaRPr lang="ja-JP" altLang="en-US" dirty="0" smtClean="0"/>
          </a:p>
          <a:p>
            <a:pPr algn="ctr"/>
            <a:endParaRPr kumimoji="1" lang="ja-JP" altLang="en-US" dirty="0"/>
          </a:p>
          <a:p>
            <a:pPr algn="ctr"/>
            <a:endParaRPr kumimoji="1" lang="ja-JP" altLang="en-US" dirty="0"/>
          </a:p>
        </p:txBody>
      </p:sp>
      <p:sp>
        <p:nvSpPr>
          <p:cNvPr id="5" name="円/楕円 4"/>
          <p:cNvSpPr/>
          <p:nvPr/>
        </p:nvSpPr>
        <p:spPr>
          <a:xfrm>
            <a:off x="2123728" y="4293096"/>
            <a:ext cx="5112568" cy="2016224"/>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道徳科</a:t>
            </a:r>
          </a:p>
          <a:p>
            <a:pPr algn="ctr"/>
            <a:r>
              <a:rPr lang="ja-JP" altLang="en-US" sz="2400" dirty="0" smtClean="0">
                <a:solidFill>
                  <a:schemeClr val="tx1"/>
                </a:solidFill>
              </a:rPr>
              <a:t>児童生徒の学習状況及びその成長の様子</a:t>
            </a:r>
            <a:endParaRPr lang="ja-JP" altLang="en-US" sz="2400" dirty="0">
              <a:solidFill>
                <a:schemeClr val="tx1"/>
              </a:solidFill>
            </a:endParaRPr>
          </a:p>
          <a:p>
            <a:pPr algn="ctr"/>
            <a:endParaRPr kumimoji="1" lang="ja-JP" altLang="en-US" dirty="0" smtClean="0"/>
          </a:p>
          <a:p>
            <a:pPr algn="ctr"/>
            <a:endParaRPr kumimoji="1" lang="ja-JP" altLang="en-US" dirty="0"/>
          </a:p>
        </p:txBody>
      </p:sp>
      <p:sp>
        <p:nvSpPr>
          <p:cNvPr id="6" name="正方形/長方形 5"/>
          <p:cNvSpPr/>
          <p:nvPr/>
        </p:nvSpPr>
        <p:spPr>
          <a:xfrm>
            <a:off x="3491880" y="3456958"/>
            <a:ext cx="21602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行動の記録</a:t>
            </a:r>
            <a:endParaRPr kumimoji="1" lang="ja-JP" altLang="en-US" sz="2000" dirty="0">
              <a:solidFill>
                <a:schemeClr val="tx1"/>
              </a:solidFill>
            </a:endParaRPr>
          </a:p>
        </p:txBody>
      </p:sp>
      <p:sp>
        <p:nvSpPr>
          <p:cNvPr id="7" name="正方形/長方形 6"/>
          <p:cNvSpPr/>
          <p:nvPr/>
        </p:nvSpPr>
        <p:spPr>
          <a:xfrm>
            <a:off x="2267744" y="3861048"/>
            <a:ext cx="482453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総合所見及び指導上参考となる諸事情</a:t>
            </a:r>
            <a:endParaRPr kumimoji="1" lang="ja-JP" altLang="en-US" sz="2000" dirty="0">
              <a:solidFill>
                <a:schemeClr val="tx1"/>
              </a:solidFill>
            </a:endParaRPr>
          </a:p>
        </p:txBody>
      </p:sp>
      <p:sp>
        <p:nvSpPr>
          <p:cNvPr id="8" name="正方形/長方形 7"/>
          <p:cNvSpPr/>
          <p:nvPr/>
        </p:nvSpPr>
        <p:spPr>
          <a:xfrm>
            <a:off x="3743908" y="5733256"/>
            <a:ext cx="187220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新たな記入欄</a:t>
            </a:r>
            <a:endParaRPr kumimoji="1" lang="ja-JP" altLang="en-US" sz="2000" dirty="0">
              <a:solidFill>
                <a:schemeClr val="tx1"/>
              </a:solidFill>
            </a:endParaRPr>
          </a:p>
        </p:txBody>
      </p:sp>
    </p:spTree>
    <p:extLst>
      <p:ext uri="{BB962C8B-B14F-4D97-AF65-F5344CB8AC3E}">
        <p14:creationId xmlns:p14="http://schemas.microsoft.com/office/powerpoint/2010/main" val="3246956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04088"/>
            <a:ext cx="8435280" cy="564672"/>
          </a:xfrm>
        </p:spPr>
        <p:txBody>
          <a:bodyPr>
            <a:normAutofit fontScale="90000"/>
          </a:bodyPr>
          <a:lstStyle/>
          <a:p>
            <a:r>
              <a:rPr kumimoji="1" lang="ja-JP" altLang="en-US" sz="3200" dirty="0" smtClean="0"/>
              <a:t>なぜ、道徳性ではなく「学習状況や成長の様子」なのか。</a:t>
            </a:r>
            <a:endParaRPr kumimoji="1" lang="ja-JP" altLang="en-US" sz="3200" dirty="0"/>
          </a:p>
        </p:txBody>
      </p:sp>
      <p:sp>
        <p:nvSpPr>
          <p:cNvPr id="3" name="コンテンツ プレースホルダー 2"/>
          <p:cNvSpPr>
            <a:spLocks noGrp="1"/>
          </p:cNvSpPr>
          <p:nvPr>
            <p:ph idx="1"/>
          </p:nvPr>
        </p:nvSpPr>
        <p:spPr>
          <a:xfrm>
            <a:off x="323527" y="1325488"/>
            <a:ext cx="8496944" cy="4839816"/>
          </a:xfrm>
        </p:spPr>
        <p:txBody>
          <a:bodyPr/>
          <a:lstStyle/>
          <a:p>
            <a:pPr marL="0" indent="0">
              <a:buNone/>
            </a:pPr>
            <a:endParaRPr kumimoji="1" lang="ja-JP" altLang="en-US" dirty="0"/>
          </a:p>
        </p:txBody>
      </p:sp>
      <p:sp>
        <p:nvSpPr>
          <p:cNvPr id="4" name="角丸四角形 3"/>
          <p:cNvSpPr/>
          <p:nvPr/>
        </p:nvSpPr>
        <p:spPr>
          <a:xfrm>
            <a:off x="323528" y="1340768"/>
            <a:ext cx="8496944" cy="122413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smtClean="0">
                <a:solidFill>
                  <a:schemeClr val="tx1"/>
                </a:solidFill>
              </a:rPr>
              <a:t>道徳科は、道徳教育の目標に基づき、各教科・・・における道徳教育と密接な関連を図りながら、計画的、発展的な指導によって道徳性を養うことがねらいである。</a:t>
            </a:r>
            <a:endParaRPr kumimoji="1" lang="ja-JP" altLang="en-US" sz="2200" dirty="0">
              <a:solidFill>
                <a:schemeClr val="tx1"/>
              </a:solidFill>
            </a:endParaRPr>
          </a:p>
        </p:txBody>
      </p:sp>
      <p:sp>
        <p:nvSpPr>
          <p:cNvPr id="5" name="角丸四角形 4"/>
          <p:cNvSpPr/>
          <p:nvPr/>
        </p:nvSpPr>
        <p:spPr>
          <a:xfrm>
            <a:off x="323530" y="3035638"/>
            <a:ext cx="8496943"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smtClean="0">
                <a:solidFill>
                  <a:schemeClr val="tx1"/>
                </a:solidFill>
              </a:rPr>
              <a:t>道徳性とは、人間としてよりよく生きようとする人格的特性であり、道徳的判断力、道徳的心情、道徳的実践意欲及び態度を諸様相とする内面的資質である。</a:t>
            </a:r>
            <a:r>
              <a:rPr kumimoji="1" lang="ja-JP" altLang="en-US" sz="2200" dirty="0" smtClean="0">
                <a:solidFill>
                  <a:srgbClr val="FF0000"/>
                </a:solidFill>
              </a:rPr>
              <a:t>このような道徳性が養われたか否かは、容易に判断できるものではない。</a:t>
            </a:r>
            <a:endParaRPr kumimoji="1" lang="ja-JP" altLang="en-US" sz="2200" dirty="0">
              <a:solidFill>
                <a:srgbClr val="FF0000"/>
              </a:solidFill>
            </a:endParaRPr>
          </a:p>
        </p:txBody>
      </p:sp>
      <p:sp>
        <p:nvSpPr>
          <p:cNvPr id="6" name="角丸四角形 5"/>
          <p:cNvSpPr/>
          <p:nvPr/>
        </p:nvSpPr>
        <p:spPr>
          <a:xfrm>
            <a:off x="323530" y="4757811"/>
            <a:ext cx="8496944" cy="136815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r>
              <a:rPr kumimoji="1" lang="ja-JP" altLang="en-US" sz="2200" dirty="0" smtClean="0">
                <a:solidFill>
                  <a:schemeClr val="tx1"/>
                </a:solidFill>
              </a:rPr>
              <a:t>道徳性を養うことを学習活動として行う道徳科の指導では、その学習状況や成長の</a:t>
            </a:r>
            <a:r>
              <a:rPr lang="ja-JP" altLang="en-US" sz="2200" dirty="0" smtClean="0">
                <a:solidFill>
                  <a:schemeClr val="tx1"/>
                </a:solidFill>
              </a:rPr>
              <a:t>様子</a:t>
            </a:r>
            <a:r>
              <a:rPr lang="ja-JP" altLang="en-US" sz="2200" dirty="0" smtClean="0">
                <a:solidFill>
                  <a:srgbClr val="C00000"/>
                </a:solidFill>
              </a:rPr>
              <a:t>（学習している姿での成長）</a:t>
            </a:r>
            <a:r>
              <a:rPr lang="ja-JP" altLang="en-US" sz="2200" dirty="0" smtClean="0">
                <a:solidFill>
                  <a:schemeClr val="tx1"/>
                </a:solidFill>
              </a:rPr>
              <a:t>を</a:t>
            </a:r>
            <a:r>
              <a:rPr kumimoji="1" lang="ja-JP" altLang="en-US" sz="2200" dirty="0" smtClean="0">
                <a:solidFill>
                  <a:schemeClr val="tx1"/>
                </a:solidFill>
              </a:rPr>
              <a:t>適切に把握し、評価することが求められる。</a:t>
            </a:r>
            <a:endParaRPr kumimoji="1" lang="ja-JP" altLang="en-US" sz="2200" dirty="0">
              <a:solidFill>
                <a:schemeClr val="tx1"/>
              </a:solidFill>
            </a:endParaRPr>
          </a:p>
        </p:txBody>
      </p:sp>
      <p:sp>
        <p:nvSpPr>
          <p:cNvPr id="7" name="テキスト ボックス 6"/>
          <p:cNvSpPr txBox="1"/>
          <p:nvPr/>
        </p:nvSpPr>
        <p:spPr>
          <a:xfrm>
            <a:off x="323530" y="6125963"/>
            <a:ext cx="8496942" cy="369332"/>
          </a:xfrm>
          <a:prstGeom prst="rect">
            <a:avLst/>
          </a:prstGeom>
          <a:noFill/>
        </p:spPr>
        <p:txBody>
          <a:bodyPr wrap="square" rtlCol="0">
            <a:spAutoFit/>
          </a:bodyPr>
          <a:lstStyle/>
          <a:p>
            <a:r>
              <a:rPr kumimoji="1" lang="ja-JP" altLang="en-US" dirty="0" smtClean="0"/>
              <a:t>第５章　第２</a:t>
            </a:r>
            <a:r>
              <a:rPr lang="ja-JP" altLang="en-US" dirty="0" smtClean="0"/>
              <a:t>節　道徳科における児童生徒の学習状況及び成長の様子についての評価</a:t>
            </a:r>
            <a:endParaRPr kumimoji="1" lang="ja-JP" altLang="en-US" dirty="0"/>
          </a:p>
        </p:txBody>
      </p:sp>
      <p:sp>
        <p:nvSpPr>
          <p:cNvPr id="8" name="テキスト ボックス 7"/>
          <p:cNvSpPr txBox="1"/>
          <p:nvPr/>
        </p:nvSpPr>
        <p:spPr>
          <a:xfrm>
            <a:off x="323530" y="2600552"/>
            <a:ext cx="2016222" cy="369332"/>
          </a:xfrm>
          <a:prstGeom prst="rect">
            <a:avLst/>
          </a:prstGeom>
          <a:noFill/>
        </p:spPr>
        <p:txBody>
          <a:bodyPr wrap="square" rtlCol="0">
            <a:spAutoFit/>
          </a:bodyPr>
          <a:lstStyle/>
          <a:p>
            <a:r>
              <a:rPr kumimoji="1" lang="ja-JP" altLang="en-US" dirty="0" smtClean="0"/>
              <a:t>しかしながら</a:t>
            </a:r>
            <a:endParaRPr kumimoji="1" lang="ja-JP" altLang="en-US" dirty="0"/>
          </a:p>
        </p:txBody>
      </p:sp>
      <p:sp>
        <p:nvSpPr>
          <p:cNvPr id="9" name="テキスト ボックス 8"/>
          <p:cNvSpPr txBox="1"/>
          <p:nvPr/>
        </p:nvSpPr>
        <p:spPr>
          <a:xfrm>
            <a:off x="323530" y="4388479"/>
            <a:ext cx="1656184" cy="369332"/>
          </a:xfrm>
          <a:prstGeom prst="rect">
            <a:avLst/>
          </a:prstGeom>
          <a:noFill/>
        </p:spPr>
        <p:txBody>
          <a:bodyPr wrap="square" rtlCol="0">
            <a:spAutoFit/>
          </a:bodyPr>
          <a:lstStyle/>
          <a:p>
            <a:r>
              <a:rPr kumimoji="1" lang="ja-JP" altLang="en-US" dirty="0" smtClean="0"/>
              <a:t>したがって</a:t>
            </a:r>
            <a:endParaRPr kumimoji="1" lang="ja-JP" altLang="en-US" dirty="0"/>
          </a:p>
        </p:txBody>
      </p:sp>
    </p:spTree>
    <p:extLst>
      <p:ext uri="{BB962C8B-B14F-4D97-AF65-F5344CB8AC3E}">
        <p14:creationId xmlns:p14="http://schemas.microsoft.com/office/powerpoint/2010/main" val="6430429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600" dirty="0" smtClean="0"/>
              <a:t>評価・・通知表の所見としても</a:t>
            </a:r>
            <a:endParaRPr kumimoji="1" lang="ja-JP" altLang="en-US" sz="3600" dirty="0"/>
          </a:p>
        </p:txBody>
      </p:sp>
      <p:sp>
        <p:nvSpPr>
          <p:cNvPr id="3" name="コンテンツ プレースホルダー 2"/>
          <p:cNvSpPr>
            <a:spLocks noGrp="1"/>
          </p:cNvSpPr>
          <p:nvPr>
            <p:ph idx="1"/>
          </p:nvPr>
        </p:nvSpPr>
        <p:spPr>
          <a:xfrm>
            <a:off x="457200" y="1844824"/>
            <a:ext cx="8229600" cy="4479776"/>
          </a:xfrm>
        </p:spPr>
        <p:txBody>
          <a:bodyPr>
            <a:normAutofit/>
          </a:bodyPr>
          <a:lstStyle/>
          <a:p>
            <a:pPr marL="0" indent="0">
              <a:buNone/>
            </a:pPr>
            <a:r>
              <a:rPr kumimoji="1" lang="ja-JP" altLang="en-US" sz="2800" dirty="0" smtClean="0"/>
              <a:t>道徳科の授業を重ねる中で、人に対する思いやりの心が育ちました。日常の学校生活の場面でも、友達のことを心配する言葉かけや親切にする行動が見られています。Ａさんの心の成長を嬉しく思います。</a:t>
            </a:r>
          </a:p>
          <a:p>
            <a:pPr marL="0" indent="0">
              <a:buNone/>
            </a:pPr>
            <a:endParaRPr lang="ja-JP" altLang="en-US" sz="2800" dirty="0"/>
          </a:p>
          <a:p>
            <a:pPr marL="0" indent="0">
              <a:buNone/>
            </a:pPr>
            <a:r>
              <a:rPr kumimoji="1" lang="ja-JP" altLang="en-US" sz="2800" dirty="0" smtClean="0"/>
              <a:t>　　◆思いやりの心が育つ・・道徳性の育成</a:t>
            </a:r>
          </a:p>
          <a:p>
            <a:pPr marL="0" indent="0">
              <a:buNone/>
            </a:pPr>
            <a:r>
              <a:rPr lang="ja-JP" altLang="en-US" sz="2800" dirty="0"/>
              <a:t>　</a:t>
            </a:r>
            <a:r>
              <a:rPr lang="ja-JP" altLang="en-US" sz="2800" dirty="0" smtClean="0"/>
              <a:t>　　</a:t>
            </a:r>
            <a:r>
              <a:rPr lang="ja-JP" altLang="en-US" sz="2800" dirty="0" smtClean="0">
                <a:solidFill>
                  <a:srgbClr val="FF0000"/>
                </a:solidFill>
              </a:rPr>
              <a:t>⇒心が育つことを</a:t>
            </a:r>
            <a:r>
              <a:rPr kumimoji="1" lang="ja-JP" altLang="en-US" sz="2800" dirty="0" smtClean="0">
                <a:solidFill>
                  <a:srgbClr val="FF0000"/>
                </a:solidFill>
              </a:rPr>
              <a:t>授業で見取ることができるのか。</a:t>
            </a:r>
          </a:p>
          <a:p>
            <a:pPr marL="0" indent="0">
              <a:buNone/>
            </a:pPr>
            <a:r>
              <a:rPr lang="ja-JP" altLang="en-US" sz="2800" dirty="0" smtClean="0"/>
              <a:t>　　◆生活</a:t>
            </a:r>
            <a:r>
              <a:rPr lang="ja-JP" altLang="en-US" sz="2800" dirty="0"/>
              <a:t>場面で</a:t>
            </a:r>
            <a:r>
              <a:rPr lang="ja-JP" altLang="en-US" sz="2800" dirty="0" smtClean="0"/>
              <a:t>の言動・・行動として表れたもの</a:t>
            </a:r>
          </a:p>
          <a:p>
            <a:pPr marL="0" indent="0">
              <a:buNone/>
            </a:pPr>
            <a:r>
              <a:rPr kumimoji="1" lang="ja-JP" altLang="en-US" sz="2800" dirty="0" smtClean="0"/>
              <a:t>　　　</a:t>
            </a:r>
            <a:r>
              <a:rPr kumimoji="1" lang="ja-JP" altLang="en-US" sz="2800" dirty="0" smtClean="0">
                <a:solidFill>
                  <a:srgbClr val="FF0000"/>
                </a:solidFill>
              </a:rPr>
              <a:t>⇒道徳科の授業の中でのことか。</a:t>
            </a:r>
            <a:endParaRPr kumimoji="1" lang="ja-JP" altLang="en-US" sz="2800" dirty="0">
              <a:solidFill>
                <a:srgbClr val="FF0000"/>
              </a:solidFill>
            </a:endParaRPr>
          </a:p>
        </p:txBody>
      </p:sp>
    </p:spTree>
    <p:extLst>
      <p:ext uri="{BB962C8B-B14F-4D97-AF65-F5344CB8AC3E}">
        <p14:creationId xmlns:p14="http://schemas.microsoft.com/office/powerpoint/2010/main" val="5212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492664"/>
          </a:xfrm>
        </p:spPr>
        <p:txBody>
          <a:bodyPr>
            <a:noAutofit/>
          </a:bodyPr>
          <a:lstStyle/>
          <a:p>
            <a:r>
              <a:rPr kumimoji="1" lang="ja-JP" altLang="en-US" sz="3200" dirty="0" smtClean="0"/>
              <a:t>注意すること・・指導案での評価の記述</a:t>
            </a:r>
            <a:endParaRPr kumimoji="1" lang="ja-JP" altLang="en-US" sz="3200" dirty="0"/>
          </a:p>
        </p:txBody>
      </p:sp>
      <p:sp>
        <p:nvSpPr>
          <p:cNvPr id="3" name="コンテンツ プレースホルダー 2"/>
          <p:cNvSpPr>
            <a:spLocks noGrp="1"/>
          </p:cNvSpPr>
          <p:nvPr>
            <p:ph idx="1"/>
          </p:nvPr>
        </p:nvSpPr>
        <p:spPr>
          <a:xfrm>
            <a:off x="457200" y="1340768"/>
            <a:ext cx="8229600" cy="4983832"/>
          </a:xfrm>
        </p:spPr>
        <p:txBody>
          <a:bodyPr>
            <a:normAutofit/>
          </a:bodyPr>
          <a:lstStyle/>
          <a:p>
            <a:pPr lvl="0">
              <a:buClr>
                <a:srgbClr val="0BD0D9"/>
              </a:buClr>
              <a:buNone/>
            </a:pPr>
            <a:r>
              <a:rPr lang="ja-JP" altLang="en-US" sz="2800" dirty="0" smtClean="0">
                <a:solidFill>
                  <a:srgbClr val="BE02BE"/>
                </a:solidFill>
              </a:rPr>
              <a:t>①</a:t>
            </a:r>
            <a:r>
              <a:rPr lang="ja-JP" altLang="en-US" sz="2800" dirty="0">
                <a:solidFill>
                  <a:srgbClr val="BE02BE"/>
                </a:solidFill>
              </a:rPr>
              <a:t>形成的評価・・指導案の展開の中で行う</a:t>
            </a:r>
            <a:r>
              <a:rPr lang="ja-JP" altLang="en-US" sz="2800" dirty="0" smtClean="0">
                <a:solidFill>
                  <a:srgbClr val="BE02BE"/>
                </a:solidFill>
              </a:rPr>
              <a:t>方法</a:t>
            </a:r>
            <a:endParaRPr lang="ja-JP" altLang="en-US" sz="2800" dirty="0">
              <a:solidFill>
                <a:prstClr val="black"/>
              </a:solidFill>
            </a:endParaRPr>
          </a:p>
          <a:p>
            <a:pPr lvl="0">
              <a:buClr>
                <a:srgbClr val="0BD0D9"/>
              </a:buClr>
              <a:buNone/>
            </a:pPr>
            <a:r>
              <a:rPr lang="ja-JP" altLang="en-US" sz="2800" dirty="0" smtClean="0"/>
              <a:t>　</a:t>
            </a:r>
            <a:r>
              <a:rPr lang="ja-JP" altLang="en-US" sz="2400" dirty="0" smtClean="0"/>
              <a:t>児童生徒の学習の状況</a:t>
            </a:r>
          </a:p>
          <a:p>
            <a:pPr lvl="0">
              <a:buClr>
                <a:srgbClr val="0BD0D9"/>
              </a:buClr>
              <a:buNone/>
            </a:pPr>
            <a:r>
              <a:rPr lang="ja-JP" altLang="en-US" sz="2400" dirty="0" smtClean="0"/>
              <a:t>　　　話し合いなどで価値理解を図る個所での様子</a:t>
            </a:r>
          </a:p>
          <a:p>
            <a:pPr lvl="0">
              <a:buClr>
                <a:srgbClr val="0BD0D9"/>
              </a:buClr>
              <a:buNone/>
            </a:pPr>
            <a:r>
              <a:rPr lang="ja-JP" altLang="en-US" sz="2400" dirty="0" smtClean="0"/>
              <a:t>　　　自己を見つめる個所での様子</a:t>
            </a:r>
          </a:p>
          <a:p>
            <a:pPr lvl="0">
              <a:buClr>
                <a:srgbClr val="0BD0D9"/>
              </a:buClr>
              <a:buNone/>
            </a:pPr>
            <a:r>
              <a:rPr lang="ja-JP" altLang="en-US" sz="2800" dirty="0" smtClean="0">
                <a:solidFill>
                  <a:srgbClr val="BE02BE"/>
                </a:solidFill>
              </a:rPr>
              <a:t>②展開欄のあとに視点</a:t>
            </a:r>
            <a:r>
              <a:rPr lang="ja-JP" altLang="en-US" sz="2800" dirty="0">
                <a:solidFill>
                  <a:srgbClr val="BE02BE"/>
                </a:solidFill>
              </a:rPr>
              <a:t>を設定する方法</a:t>
            </a:r>
          </a:p>
          <a:p>
            <a:pPr lvl="0">
              <a:buClr>
                <a:srgbClr val="0BD0D9"/>
              </a:buClr>
              <a:buNone/>
            </a:pPr>
            <a:r>
              <a:rPr lang="ja-JP" altLang="en-US" sz="2400" dirty="0">
                <a:solidFill>
                  <a:srgbClr val="0070C0"/>
                </a:solidFill>
              </a:rPr>
              <a:t>　</a:t>
            </a:r>
            <a:r>
              <a:rPr lang="en-US" altLang="ja-JP" sz="2400" dirty="0">
                <a:solidFill>
                  <a:schemeClr val="tx2">
                    <a:lumMod val="50000"/>
                  </a:schemeClr>
                </a:solidFill>
              </a:rPr>
              <a:t>【</a:t>
            </a:r>
            <a:r>
              <a:rPr lang="ja-JP" altLang="en-US" sz="2400" dirty="0" smtClean="0">
                <a:solidFill>
                  <a:schemeClr val="tx2">
                    <a:lumMod val="50000"/>
                  </a:schemeClr>
                </a:solidFill>
              </a:rPr>
              <a:t>対児童・生徒</a:t>
            </a:r>
            <a:r>
              <a:rPr lang="en-US" altLang="ja-JP" sz="2400" dirty="0" smtClean="0">
                <a:solidFill>
                  <a:schemeClr val="tx2">
                    <a:lumMod val="50000"/>
                  </a:schemeClr>
                </a:solidFill>
              </a:rPr>
              <a:t>】</a:t>
            </a:r>
            <a:r>
              <a:rPr lang="ja-JP" altLang="en-US" sz="2400" dirty="0" smtClean="0"/>
              <a:t>　　　　　　　　</a:t>
            </a:r>
            <a:r>
              <a:rPr lang="ja-JP" altLang="en-US" sz="2400" dirty="0" smtClean="0">
                <a:solidFill>
                  <a:srgbClr val="C00000"/>
                </a:solidFill>
              </a:rPr>
              <a:t>従前見られていた表記</a:t>
            </a:r>
            <a:r>
              <a:rPr lang="ja-JP" altLang="en-US" sz="2400" dirty="0"/>
              <a:t>　</a:t>
            </a:r>
          </a:p>
          <a:p>
            <a:pPr lvl="0">
              <a:buClr>
                <a:srgbClr val="0BD0D9"/>
              </a:buClr>
              <a:buNone/>
            </a:pPr>
            <a:r>
              <a:rPr lang="ja-JP" altLang="en-US" sz="2400" dirty="0">
                <a:solidFill>
                  <a:prstClr val="black"/>
                </a:solidFill>
              </a:rPr>
              <a:t>　</a:t>
            </a:r>
            <a:r>
              <a:rPr lang="ja-JP" altLang="en-US" sz="2400" dirty="0" smtClean="0">
                <a:solidFill>
                  <a:prstClr val="black"/>
                </a:solidFill>
              </a:rPr>
              <a:t>～しようとする（判断力、心情、意欲、態度）が養えたか。　</a:t>
            </a:r>
            <a:r>
              <a:rPr lang="en-US" altLang="ja-JP" sz="2400" b="1" dirty="0" smtClean="0">
                <a:solidFill>
                  <a:srgbClr val="FF0000"/>
                </a:solidFill>
              </a:rPr>
              <a:t>×</a:t>
            </a:r>
            <a:endParaRPr lang="ja-JP" altLang="en-US" sz="2400" b="1" dirty="0">
              <a:solidFill>
                <a:srgbClr val="FF0000"/>
              </a:solidFill>
            </a:endParaRPr>
          </a:p>
          <a:p>
            <a:pPr lvl="0">
              <a:buClr>
                <a:srgbClr val="0BD0D9"/>
              </a:buClr>
              <a:buNone/>
            </a:pPr>
            <a:r>
              <a:rPr lang="ja-JP" altLang="en-US" sz="2400" dirty="0" smtClean="0">
                <a:solidFill>
                  <a:srgbClr val="C00000"/>
                </a:solidFill>
              </a:rPr>
              <a:t>　　</a:t>
            </a:r>
            <a:r>
              <a:rPr lang="ja-JP" altLang="en-US" sz="2400" dirty="0" smtClean="0"/>
              <a:t>例：他者と話し合いながら道徳的価値について考えを深めて</a:t>
            </a:r>
            <a:br>
              <a:rPr lang="ja-JP" altLang="en-US" sz="2400" dirty="0" smtClean="0"/>
            </a:br>
            <a:r>
              <a:rPr lang="ja-JP" altLang="en-US" sz="2400" dirty="0" smtClean="0"/>
              <a:t>　　　いたか。</a:t>
            </a:r>
            <a:r>
              <a:rPr lang="ja-JP" altLang="en-US" sz="2400" dirty="0"/>
              <a:t>　</a:t>
            </a:r>
            <a:r>
              <a:rPr lang="ja-JP" altLang="en-US" sz="2400" b="1" dirty="0" smtClean="0">
                <a:solidFill>
                  <a:srgbClr val="FF0000"/>
                </a:solidFill>
              </a:rPr>
              <a:t>〇</a:t>
            </a:r>
            <a:endParaRPr lang="en-US" altLang="ja-JP" sz="2400" b="1" dirty="0" smtClean="0">
              <a:solidFill>
                <a:srgbClr val="FF0000"/>
              </a:solidFill>
            </a:endParaRPr>
          </a:p>
          <a:p>
            <a:pPr lvl="0">
              <a:buClr>
                <a:srgbClr val="0BD0D9"/>
              </a:buClr>
              <a:buNone/>
            </a:pPr>
            <a:r>
              <a:rPr lang="ja-JP" altLang="en-US" sz="2400" dirty="0" smtClean="0">
                <a:solidFill>
                  <a:srgbClr val="C00000"/>
                </a:solidFill>
              </a:rPr>
              <a:t>　</a:t>
            </a:r>
            <a:r>
              <a:rPr lang="en-US" altLang="ja-JP" sz="2400" dirty="0" smtClean="0">
                <a:solidFill>
                  <a:srgbClr val="C00000"/>
                </a:solidFill>
              </a:rPr>
              <a:t>【</a:t>
            </a:r>
            <a:r>
              <a:rPr lang="ja-JP" altLang="en-US" sz="2400" dirty="0">
                <a:solidFill>
                  <a:srgbClr val="C00000"/>
                </a:solidFill>
              </a:rPr>
              <a:t>対教師</a:t>
            </a:r>
            <a:r>
              <a:rPr lang="en-US" altLang="ja-JP" sz="2400" dirty="0" smtClean="0">
                <a:solidFill>
                  <a:srgbClr val="C00000"/>
                </a:solidFill>
              </a:rPr>
              <a:t>】</a:t>
            </a:r>
            <a:r>
              <a:rPr lang="ja-JP" altLang="en-US" sz="2400" dirty="0" smtClean="0">
                <a:solidFill>
                  <a:srgbClr val="C00000"/>
                </a:solidFill>
              </a:rPr>
              <a:t>・・</a:t>
            </a:r>
            <a:r>
              <a:rPr lang="ja-JP" altLang="en-US" sz="2400" dirty="0" smtClean="0">
                <a:solidFill>
                  <a:prstClr val="black"/>
                </a:solidFill>
              </a:rPr>
              <a:t>指導方法に対する評価</a:t>
            </a:r>
            <a:r>
              <a:rPr lang="ja-JP" altLang="en-US" sz="2400" dirty="0">
                <a:solidFill>
                  <a:prstClr val="black"/>
                </a:solidFill>
              </a:rPr>
              <a:t>　</a:t>
            </a:r>
          </a:p>
          <a:p>
            <a:pPr lvl="0">
              <a:buClr>
                <a:srgbClr val="0BD0D9"/>
              </a:buClr>
              <a:buNone/>
            </a:pPr>
            <a:r>
              <a:rPr lang="ja-JP" altLang="en-US" sz="2400" dirty="0">
                <a:solidFill>
                  <a:prstClr val="black"/>
                </a:solidFill>
              </a:rPr>
              <a:t>　</a:t>
            </a:r>
            <a:r>
              <a:rPr lang="ja-JP" altLang="en-US" sz="2400" dirty="0" smtClean="0">
                <a:solidFill>
                  <a:prstClr val="black"/>
                </a:solidFill>
              </a:rPr>
              <a:t>　例：発問</a:t>
            </a:r>
            <a:r>
              <a:rPr lang="ja-JP" altLang="en-US" sz="2400" dirty="0">
                <a:solidFill>
                  <a:prstClr val="black"/>
                </a:solidFill>
              </a:rPr>
              <a:t>の構成は、ねらいに迫る上で適切であったか</a:t>
            </a:r>
            <a:r>
              <a:rPr lang="ja-JP" altLang="en-US" sz="2400" dirty="0" smtClean="0">
                <a:solidFill>
                  <a:prstClr val="black"/>
                </a:solidFill>
              </a:rPr>
              <a:t>。</a:t>
            </a:r>
            <a:r>
              <a:rPr lang="ja-JP" altLang="en-US" sz="2400" b="1" dirty="0" smtClean="0">
                <a:solidFill>
                  <a:srgbClr val="FF0000"/>
                </a:solidFill>
              </a:rPr>
              <a:t>〇</a:t>
            </a:r>
            <a:endParaRPr lang="ja-JP" altLang="en-US" sz="2400" b="1" dirty="0">
              <a:solidFill>
                <a:srgbClr val="FF0000"/>
              </a:solidFill>
            </a:endParaRPr>
          </a:p>
          <a:p>
            <a:pPr marL="0" indent="0">
              <a:buNone/>
            </a:pPr>
            <a:endParaRPr kumimoji="1" lang="ja-JP" altLang="en-US" dirty="0"/>
          </a:p>
        </p:txBody>
      </p:sp>
      <p:pic>
        <p:nvPicPr>
          <p:cNvPr id="4098" name="Picture 2" descr="http://msp.c.yimg.jp/image?q=tbn:ANd9GcTFdP2CYMjm1_sR1LpGLQYSWhCxr_MaAd87iuH1nFmf-QqqRcIrnewJbQ:http://thumbs.dex.ne.jp/sozai/thumbs/gu_mantan_010/150/GUM10_CG01044.JPG"/>
          <p:cNvPicPr>
            <a:picLocks noChangeAspect="1" noChangeArrowheads="1"/>
          </p:cNvPicPr>
          <p:nvPr/>
        </p:nvPicPr>
        <p:blipFill>
          <a:blip r:embed="rId2" cstate="print"/>
          <a:srcRect/>
          <a:stretch>
            <a:fillRect/>
          </a:stretch>
        </p:blipFill>
        <p:spPr bwMode="auto">
          <a:xfrm>
            <a:off x="7380312" y="2348880"/>
            <a:ext cx="1274440" cy="1274440"/>
          </a:xfrm>
          <a:prstGeom prst="rect">
            <a:avLst/>
          </a:prstGeom>
          <a:noFill/>
        </p:spPr>
      </p:pic>
      <p:cxnSp>
        <p:nvCxnSpPr>
          <p:cNvPr id="6" name="直線コネクタ 5"/>
          <p:cNvCxnSpPr/>
          <p:nvPr/>
        </p:nvCxnSpPr>
        <p:spPr>
          <a:xfrm>
            <a:off x="755576" y="4437112"/>
            <a:ext cx="70567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右カーブ矢印 6"/>
          <p:cNvSpPr/>
          <p:nvPr/>
        </p:nvSpPr>
        <p:spPr>
          <a:xfrm>
            <a:off x="3779912" y="3933056"/>
            <a:ext cx="216024" cy="3600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43854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smtClean="0"/>
              <a:t>道徳科の授業における児童生徒の評価の視点</a:t>
            </a:r>
            <a:endParaRPr kumimoji="1" lang="ja-JP" altLang="en-US" sz="3200" dirty="0"/>
          </a:p>
        </p:txBody>
      </p:sp>
      <p:sp>
        <p:nvSpPr>
          <p:cNvPr id="3" name="コンテンツ プレースホルダー 2"/>
          <p:cNvSpPr>
            <a:spLocks noGrp="1"/>
          </p:cNvSpPr>
          <p:nvPr>
            <p:ph idx="1"/>
          </p:nvPr>
        </p:nvSpPr>
        <p:spPr>
          <a:xfrm>
            <a:off x="457200" y="1556792"/>
            <a:ext cx="8229600" cy="4767808"/>
          </a:xfrm>
          <a:solidFill>
            <a:srgbClr val="FFFFCC"/>
          </a:solidFill>
        </p:spPr>
        <p:txBody>
          <a:bodyPr/>
          <a:lstStyle/>
          <a:p>
            <a:pPr marL="0" indent="0">
              <a:buNone/>
            </a:pPr>
            <a:r>
              <a:rPr kumimoji="1" lang="ja-JP" altLang="en-US" sz="2800" dirty="0" smtClean="0">
                <a:solidFill>
                  <a:srgbClr val="FF0000"/>
                </a:solidFill>
              </a:rPr>
              <a:t>①道徳的価値に対する考えをもっているかどうか。</a:t>
            </a:r>
          </a:p>
          <a:p>
            <a:pPr marL="0" indent="0">
              <a:buNone/>
            </a:pPr>
            <a:r>
              <a:rPr lang="ja-JP" altLang="en-US" dirty="0" smtClean="0"/>
              <a:t>　・教材を通して自分なりに道徳的価値を理解しているか。</a:t>
            </a:r>
          </a:p>
          <a:p>
            <a:pPr marL="0" indent="0">
              <a:buNone/>
            </a:pPr>
            <a:endParaRPr lang="ja-JP" altLang="en-US" dirty="0" smtClean="0"/>
          </a:p>
          <a:p>
            <a:pPr marL="0" indent="0">
              <a:buNone/>
            </a:pPr>
            <a:r>
              <a:rPr lang="ja-JP" altLang="en-US" sz="2800" dirty="0" smtClean="0">
                <a:solidFill>
                  <a:srgbClr val="FF0000"/>
                </a:solidFill>
              </a:rPr>
              <a:t>②多面的・多角的な見方へと発展させているかどうか。</a:t>
            </a:r>
          </a:p>
          <a:p>
            <a:pPr marL="0" indent="0">
              <a:buNone/>
            </a:pPr>
            <a:r>
              <a:rPr kumimoji="1" lang="ja-JP" altLang="en-US" dirty="0" smtClean="0"/>
              <a:t>　・道徳的価値にかかわる判断の根拠やその時の心情を</a:t>
            </a:r>
            <a:br>
              <a:rPr kumimoji="1" lang="ja-JP" altLang="en-US" dirty="0" smtClean="0"/>
            </a:br>
            <a:r>
              <a:rPr kumimoji="1" lang="ja-JP" altLang="en-US" dirty="0" smtClean="0"/>
              <a:t>  　様々な視点から捉えようとしているか。</a:t>
            </a:r>
          </a:p>
          <a:p>
            <a:pPr marL="0" indent="0">
              <a:buNone/>
            </a:pPr>
            <a:r>
              <a:rPr lang="ja-JP" altLang="en-US" dirty="0" smtClean="0"/>
              <a:t>　・自分と違う立場や考え方などを理解しようとしているか。</a:t>
            </a:r>
            <a:br>
              <a:rPr lang="ja-JP" altLang="en-US" dirty="0" smtClean="0"/>
            </a:br>
            <a:r>
              <a:rPr lang="ja-JP" altLang="en-US" dirty="0" smtClean="0"/>
              <a:t>　・道徳的価値が対立する場面においてとり得る行動を</a:t>
            </a:r>
            <a:br>
              <a:rPr lang="ja-JP" altLang="en-US" dirty="0" smtClean="0"/>
            </a:br>
            <a:r>
              <a:rPr lang="ja-JP" altLang="en-US" dirty="0" smtClean="0"/>
              <a:t>　　様々に考えようとしているか。</a:t>
            </a:r>
          </a:p>
          <a:p>
            <a:pPr marL="0" indent="0">
              <a:buNone/>
            </a:pPr>
            <a:endParaRPr lang="ja-JP" altLang="en-US" dirty="0" smtClean="0"/>
          </a:p>
          <a:p>
            <a:pPr marL="0" indent="0">
              <a:buNone/>
            </a:pPr>
            <a:endParaRPr kumimoji="1" lang="ja-JP" altLang="en-US" dirty="0"/>
          </a:p>
        </p:txBody>
      </p:sp>
    </p:spTree>
    <p:extLst>
      <p:ext uri="{BB962C8B-B14F-4D97-AF65-F5344CB8AC3E}">
        <p14:creationId xmlns:p14="http://schemas.microsoft.com/office/powerpoint/2010/main" val="472698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a:solidFill>
            <a:srgbClr val="FFFFCC"/>
          </a:solidFill>
        </p:spPr>
        <p:txBody>
          <a:bodyPr/>
          <a:lstStyle/>
          <a:p>
            <a:pPr marL="0" indent="0">
              <a:buNone/>
            </a:pPr>
            <a:r>
              <a:rPr kumimoji="1" lang="ja-JP" altLang="en-US" sz="2800" dirty="0" smtClean="0">
                <a:solidFill>
                  <a:srgbClr val="FF0000"/>
                </a:solidFill>
              </a:rPr>
              <a:t>③理解した道徳的価値を自分との関わりで捉え、深め</a:t>
            </a:r>
            <a:br>
              <a:rPr kumimoji="1" lang="ja-JP" altLang="en-US" sz="2800" dirty="0" smtClean="0">
                <a:solidFill>
                  <a:srgbClr val="FF0000"/>
                </a:solidFill>
              </a:rPr>
            </a:br>
            <a:r>
              <a:rPr kumimoji="1" lang="ja-JP" altLang="en-US" sz="2800" dirty="0" smtClean="0">
                <a:solidFill>
                  <a:srgbClr val="FF0000"/>
                </a:solidFill>
              </a:rPr>
              <a:t>　 </a:t>
            </a:r>
            <a:r>
              <a:rPr kumimoji="1" lang="ja-JP" altLang="en-US" sz="2800" dirty="0" err="1" smtClean="0">
                <a:solidFill>
                  <a:srgbClr val="FF0000"/>
                </a:solidFill>
              </a:rPr>
              <a:t>て</a:t>
            </a:r>
            <a:r>
              <a:rPr kumimoji="1" lang="ja-JP" altLang="en-US" sz="2800" dirty="0" smtClean="0">
                <a:solidFill>
                  <a:srgbClr val="FF0000"/>
                </a:solidFill>
              </a:rPr>
              <a:t>いるかどうか。</a:t>
            </a:r>
          </a:p>
          <a:p>
            <a:pPr marL="0" indent="0">
              <a:buNone/>
            </a:pPr>
            <a:r>
              <a:rPr lang="ja-JP" altLang="en-US" dirty="0" smtClean="0"/>
              <a:t>　・読み物教材の登場人物を自分に置き換えて考え、自分</a:t>
            </a:r>
            <a:br>
              <a:rPr lang="ja-JP" altLang="en-US" dirty="0" smtClean="0"/>
            </a:br>
            <a:r>
              <a:rPr lang="ja-JP" altLang="en-US" dirty="0" smtClean="0"/>
              <a:t>　　の姿をイメージしているか。</a:t>
            </a:r>
          </a:p>
          <a:p>
            <a:pPr marL="0" indent="0">
              <a:buNone/>
            </a:pPr>
            <a:r>
              <a:rPr kumimoji="1" lang="ja-JP" altLang="en-US" dirty="0" smtClean="0"/>
              <a:t>　・これまでの、そして今の自分自身を振り返り、そのときの</a:t>
            </a:r>
            <a:br>
              <a:rPr kumimoji="1" lang="ja-JP" altLang="en-US" dirty="0" smtClean="0"/>
            </a:br>
            <a:r>
              <a:rPr kumimoji="1" lang="ja-JP" altLang="en-US" dirty="0" smtClean="0"/>
              <a:t>　　自らの行動や思いを確かに想起しているか。</a:t>
            </a:r>
            <a:br>
              <a:rPr kumimoji="1" lang="ja-JP" altLang="en-US" dirty="0" smtClean="0"/>
            </a:br>
            <a:r>
              <a:rPr kumimoji="1" lang="ja-JP" altLang="en-US" dirty="0" smtClean="0"/>
              <a:t>　・道徳的価値を実現することの難しさを、自分の問題とし</a:t>
            </a:r>
            <a:br>
              <a:rPr kumimoji="1" lang="ja-JP" altLang="en-US" dirty="0" smtClean="0"/>
            </a:br>
            <a:r>
              <a:rPr kumimoji="1" lang="ja-JP" altLang="en-US" dirty="0" smtClean="0"/>
              <a:t>　　</a:t>
            </a:r>
            <a:r>
              <a:rPr kumimoji="1" lang="ja-JP" altLang="en-US" dirty="0" err="1" smtClean="0"/>
              <a:t>て</a:t>
            </a:r>
            <a:r>
              <a:rPr kumimoji="1" lang="ja-JP" altLang="en-US" dirty="0" smtClean="0"/>
              <a:t>捉え、考えを深めているか。</a:t>
            </a:r>
          </a:p>
          <a:p>
            <a:pPr marL="0" indent="0">
              <a:buNone/>
            </a:pPr>
            <a:endParaRPr lang="ja-JP" altLang="en-US" dirty="0" smtClean="0"/>
          </a:p>
          <a:p>
            <a:pPr marL="0" indent="0">
              <a:buNone/>
            </a:pPr>
            <a:r>
              <a:rPr lang="ja-JP" altLang="en-US" sz="2800" dirty="0" smtClean="0">
                <a:solidFill>
                  <a:srgbClr val="FF0000"/>
                </a:solidFill>
              </a:rPr>
              <a:t>④自己の生き方（人間としての生き方）を考え、深めて</a:t>
            </a:r>
            <a:r>
              <a:rPr lang="en-US" altLang="ja-JP" sz="2800" dirty="0" smtClean="0">
                <a:solidFill>
                  <a:srgbClr val="FF0000"/>
                </a:solidFill>
              </a:rPr>
              <a:t/>
            </a:r>
            <a:br>
              <a:rPr lang="en-US" altLang="ja-JP" sz="2800" dirty="0" smtClean="0">
                <a:solidFill>
                  <a:srgbClr val="FF0000"/>
                </a:solidFill>
              </a:rPr>
            </a:br>
            <a:r>
              <a:rPr lang="en-US" altLang="ja-JP" sz="2800" dirty="0" smtClean="0">
                <a:solidFill>
                  <a:srgbClr val="FF0000"/>
                </a:solidFill>
              </a:rPr>
              <a:t>   </a:t>
            </a:r>
            <a:r>
              <a:rPr lang="ja-JP" altLang="en-US" sz="2800" dirty="0" smtClean="0">
                <a:solidFill>
                  <a:srgbClr val="FF0000"/>
                </a:solidFill>
              </a:rPr>
              <a:t>いるかどうか。</a:t>
            </a:r>
          </a:p>
          <a:p>
            <a:pPr marL="0" indent="0">
              <a:buNone/>
            </a:pPr>
            <a:r>
              <a:rPr lang="ja-JP" altLang="en-US" dirty="0" smtClean="0"/>
              <a:t>　・生き方にかかわる自分の願いや課題を捉えているか。</a:t>
            </a:r>
          </a:p>
          <a:p>
            <a:pPr marL="0" indent="0">
              <a:buNone/>
            </a:pPr>
            <a:endParaRPr kumimoji="1" lang="ja-JP" altLang="en-US" dirty="0"/>
          </a:p>
        </p:txBody>
      </p:sp>
    </p:spTree>
    <p:extLst>
      <p:ext uri="{BB962C8B-B14F-4D97-AF65-F5344CB8AC3E}">
        <p14:creationId xmlns:p14="http://schemas.microsoft.com/office/powerpoint/2010/main" val="7513819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a:solidFill>
            <a:srgbClr val="FFFFCC"/>
          </a:solidFill>
        </p:spPr>
        <p:txBody>
          <a:bodyPr/>
          <a:lstStyle/>
          <a:p>
            <a:pPr marL="0" indent="0">
              <a:buNone/>
            </a:pPr>
            <a:r>
              <a:rPr kumimoji="1" lang="ja-JP" altLang="en-US" sz="2800" dirty="0" smtClean="0">
                <a:solidFill>
                  <a:srgbClr val="FF0000"/>
                </a:solidFill>
              </a:rPr>
              <a:t>⑤学習に対して真面目に、真剣に取り組んでいるか</a:t>
            </a:r>
            <a:br>
              <a:rPr kumimoji="1" lang="ja-JP" altLang="en-US" sz="2800" dirty="0" smtClean="0">
                <a:solidFill>
                  <a:srgbClr val="FF0000"/>
                </a:solidFill>
              </a:rPr>
            </a:br>
            <a:r>
              <a:rPr kumimoji="1" lang="ja-JP" altLang="en-US" sz="2800" dirty="0" smtClean="0">
                <a:solidFill>
                  <a:srgbClr val="FF0000"/>
                </a:solidFill>
              </a:rPr>
              <a:t>　どうか。</a:t>
            </a:r>
          </a:p>
          <a:p>
            <a:pPr marL="0" indent="0">
              <a:buNone/>
            </a:pPr>
            <a:r>
              <a:rPr lang="ja-JP" altLang="en-US" dirty="0" smtClean="0"/>
              <a:t>　・積極的に挙手や発言をしているか。</a:t>
            </a:r>
          </a:p>
          <a:p>
            <a:pPr marL="0" indent="0">
              <a:buNone/>
            </a:pPr>
            <a:r>
              <a:rPr kumimoji="1" lang="ja-JP" altLang="en-US" dirty="0" smtClean="0"/>
              <a:t>　・友達の</a:t>
            </a:r>
            <a:r>
              <a:rPr lang="ja-JP" altLang="en-US" dirty="0"/>
              <a:t>発言</a:t>
            </a:r>
            <a:r>
              <a:rPr lang="ja-JP" altLang="en-US" dirty="0" smtClean="0"/>
              <a:t>には</a:t>
            </a:r>
            <a:r>
              <a:rPr kumimoji="1" lang="ja-JP" altLang="en-US" dirty="0" smtClean="0"/>
              <a:t>耳を傾けているか。</a:t>
            </a:r>
          </a:p>
          <a:p>
            <a:pPr marL="0" indent="0">
              <a:buNone/>
            </a:pPr>
            <a:r>
              <a:rPr lang="ja-JP" altLang="en-US" dirty="0" smtClean="0"/>
              <a:t>　・役割演技などに真面目に取り組んでいるか。</a:t>
            </a:r>
          </a:p>
          <a:p>
            <a:pPr marL="0" indent="0">
              <a:buNone/>
            </a:pPr>
            <a:r>
              <a:rPr lang="ja-JP" altLang="en-US" dirty="0" smtClean="0"/>
              <a:t>　・話合いに主体的に参加しているか。</a:t>
            </a:r>
          </a:p>
          <a:p>
            <a:pPr marL="0" indent="0">
              <a:buNone/>
            </a:pPr>
            <a:endParaRPr kumimoji="1" lang="ja-JP" altLang="en-US" dirty="0" smtClean="0"/>
          </a:p>
        </p:txBody>
      </p:sp>
      <p:pic>
        <p:nvPicPr>
          <p:cNvPr id="1026" name="Picture 2" descr="C:\Users\Owner\AppData\Local\Microsoft\Windows\Temporary Internet Files\Content.IE5\EKEGS3QK\gi01a2014013006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221088"/>
            <a:ext cx="1337947" cy="2165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Temporary Internet Files\Content.IE5\GNY9BD25\lgi01a201401101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95" y="4221088"/>
            <a:ext cx="1152959" cy="2032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吉本恒幸\AppData\Local\Microsoft\Windows\INetCache\IE\JLGYH2YM\gatag-00001657[1].jpg"/>
          <p:cNvPicPr>
            <a:picLocks noChangeAspect="1" noChangeArrowheads="1"/>
          </p:cNvPicPr>
          <p:nvPr/>
        </p:nvPicPr>
        <p:blipFill>
          <a:blip r:embed="rId4" cstate="print"/>
          <a:srcRect/>
          <a:stretch>
            <a:fillRect/>
          </a:stretch>
        </p:blipFill>
        <p:spPr bwMode="auto">
          <a:xfrm>
            <a:off x="6166771" y="4437112"/>
            <a:ext cx="2318736" cy="1816042"/>
          </a:xfrm>
          <a:prstGeom prst="rect">
            <a:avLst/>
          </a:prstGeom>
          <a:noFill/>
        </p:spPr>
      </p:pic>
    </p:spTree>
    <p:extLst>
      <p:ext uri="{BB962C8B-B14F-4D97-AF65-F5344CB8AC3E}">
        <p14:creationId xmlns:p14="http://schemas.microsoft.com/office/powerpoint/2010/main" val="3048771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924712"/>
          </a:xfrm>
        </p:spPr>
        <p:txBody>
          <a:bodyPr>
            <a:normAutofit/>
          </a:bodyPr>
          <a:lstStyle/>
          <a:p>
            <a:r>
              <a:rPr kumimoji="1" lang="ja-JP" altLang="en-US" sz="3200" dirty="0" smtClean="0"/>
              <a:t>児童生徒に対する評価の原則</a:t>
            </a:r>
            <a:endParaRPr kumimoji="1" lang="ja-JP" altLang="en-US" sz="3200" dirty="0"/>
          </a:p>
        </p:txBody>
      </p:sp>
      <p:sp>
        <p:nvSpPr>
          <p:cNvPr id="3" name="コンテンツ プレースホルダー 2"/>
          <p:cNvSpPr>
            <a:spLocks noGrp="1"/>
          </p:cNvSpPr>
          <p:nvPr>
            <p:ph idx="1"/>
          </p:nvPr>
        </p:nvSpPr>
        <p:spPr>
          <a:xfrm>
            <a:off x="457200" y="1772816"/>
            <a:ext cx="8229600" cy="4551784"/>
          </a:xfrm>
        </p:spPr>
        <p:txBody>
          <a:bodyPr/>
          <a:lstStyle/>
          <a:p>
            <a:pPr marL="0" indent="0">
              <a:lnSpc>
                <a:spcPct val="150000"/>
              </a:lnSpc>
              <a:buNone/>
            </a:pPr>
            <a:r>
              <a:rPr kumimoji="1" lang="ja-JP" altLang="en-US" dirty="0" smtClean="0"/>
              <a:t>①数値ではなく、記述式の評価である。</a:t>
            </a:r>
          </a:p>
          <a:p>
            <a:pPr marL="0" indent="0">
              <a:lnSpc>
                <a:spcPct val="150000"/>
              </a:lnSpc>
              <a:buNone/>
            </a:pPr>
            <a:r>
              <a:rPr lang="ja-JP" altLang="en-US" dirty="0" smtClean="0"/>
              <a:t>②相対</a:t>
            </a:r>
            <a:r>
              <a:rPr lang="ja-JP" altLang="en-US" dirty="0"/>
              <a:t>評価ではなく</a:t>
            </a:r>
            <a:r>
              <a:rPr lang="ja-JP" altLang="en-US" dirty="0" smtClean="0"/>
              <a:t>、個人内評価である。</a:t>
            </a:r>
          </a:p>
          <a:p>
            <a:pPr marL="0" indent="0">
              <a:lnSpc>
                <a:spcPct val="150000"/>
              </a:lnSpc>
              <a:buNone/>
            </a:pPr>
            <a:r>
              <a:rPr kumimoji="1" lang="ja-JP" altLang="en-US" dirty="0" smtClean="0"/>
              <a:t>③</a:t>
            </a:r>
            <a:r>
              <a:rPr kumimoji="1" lang="ja-JP" altLang="en-US" smtClean="0"/>
              <a:t>他の子供と</a:t>
            </a:r>
            <a:r>
              <a:rPr kumimoji="1" lang="ja-JP" altLang="en-US" dirty="0" smtClean="0"/>
              <a:t>比較して優劣を決める評価ではない。</a:t>
            </a:r>
          </a:p>
          <a:p>
            <a:pPr marL="0" indent="0">
              <a:lnSpc>
                <a:spcPct val="150000"/>
              </a:lnSpc>
              <a:buNone/>
            </a:pPr>
            <a:r>
              <a:rPr lang="ja-JP" altLang="en-US" dirty="0" smtClean="0"/>
              <a:t>④個々の</a:t>
            </a:r>
            <a:r>
              <a:rPr lang="ja-JP" altLang="en-US" dirty="0"/>
              <a:t>内容</a:t>
            </a:r>
            <a:r>
              <a:rPr lang="ja-JP" altLang="en-US" dirty="0" smtClean="0"/>
              <a:t>項目</a:t>
            </a:r>
            <a:r>
              <a:rPr lang="ja-JP" altLang="en-US" dirty="0"/>
              <a:t>ごとではなく</a:t>
            </a:r>
            <a:r>
              <a:rPr lang="ja-JP" altLang="en-US" dirty="0" smtClean="0"/>
              <a:t>、大くくり</a:t>
            </a:r>
            <a:r>
              <a:rPr lang="ja-JP" altLang="en-US" dirty="0" err="1" smtClean="0"/>
              <a:t>な</a:t>
            </a:r>
            <a:r>
              <a:rPr lang="ja-JP" altLang="en-US" dirty="0" smtClean="0"/>
              <a:t>まとまりを踏まえ</a:t>
            </a:r>
          </a:p>
          <a:p>
            <a:pPr marL="0" indent="0">
              <a:lnSpc>
                <a:spcPct val="150000"/>
              </a:lnSpc>
              <a:buNone/>
            </a:pPr>
            <a:r>
              <a:rPr lang="ja-JP" altLang="en-US" dirty="0" smtClean="0"/>
              <a:t>　 </a:t>
            </a:r>
            <a:r>
              <a:rPr lang="ja-JP" altLang="en-US" dirty="0" err="1" smtClean="0"/>
              <a:t>た</a:t>
            </a:r>
            <a:r>
              <a:rPr lang="ja-JP" altLang="en-US" dirty="0" smtClean="0"/>
              <a:t>評価である。</a:t>
            </a:r>
            <a:endParaRPr kumimoji="1" lang="ja-JP" altLang="en-US" dirty="0"/>
          </a:p>
        </p:txBody>
      </p:sp>
      <p:sp>
        <p:nvSpPr>
          <p:cNvPr id="4" name="正方形/長方形 3"/>
          <p:cNvSpPr/>
          <p:nvPr/>
        </p:nvSpPr>
        <p:spPr>
          <a:xfrm>
            <a:off x="755576" y="5373216"/>
            <a:ext cx="7560840" cy="10081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schemeClr val="tx1"/>
                </a:solidFill>
              </a:rPr>
              <a:t>「特別の教科道徳」の指導方法・評価について</a:t>
            </a:r>
            <a:r>
              <a:rPr lang="ja-JP" altLang="en-US" dirty="0" smtClean="0">
                <a:solidFill>
                  <a:schemeClr val="tx1"/>
                </a:solidFill>
              </a:rPr>
              <a:t>　　</a:t>
            </a:r>
            <a:endParaRPr lang="en-US" altLang="ja-JP" dirty="0" smtClean="0">
              <a:solidFill>
                <a:schemeClr val="tx1"/>
              </a:solidFill>
            </a:endParaRPr>
          </a:p>
          <a:p>
            <a:pPr algn="ctr">
              <a:lnSpc>
                <a:spcPct val="150000"/>
              </a:lnSpc>
            </a:pPr>
            <a:r>
              <a:rPr lang="ja-JP" altLang="en-US" dirty="0" smtClean="0">
                <a:solidFill>
                  <a:schemeClr val="tx1"/>
                </a:solidFill>
              </a:rPr>
              <a:t>平成２８年７月　道徳教育に係る評価等の在り方に関する専門家会議報告</a:t>
            </a:r>
            <a:endParaRPr kumimoji="1" lang="ja-JP" altLang="en-US" dirty="0">
              <a:solidFill>
                <a:schemeClr val="tx1"/>
              </a:solidFill>
            </a:endParaRPr>
          </a:p>
        </p:txBody>
      </p:sp>
    </p:spTree>
    <p:extLst>
      <p:ext uri="{BB962C8B-B14F-4D97-AF65-F5344CB8AC3E}">
        <p14:creationId xmlns:p14="http://schemas.microsoft.com/office/powerpoint/2010/main" val="255365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692696"/>
            <a:ext cx="8229600" cy="780696"/>
          </a:xfrm>
        </p:spPr>
        <p:txBody>
          <a:bodyPr>
            <a:normAutofit/>
          </a:bodyPr>
          <a:lstStyle/>
          <a:p>
            <a:r>
              <a:rPr kumimoji="1" lang="ja-JP" altLang="en-US" sz="3200" dirty="0" smtClean="0"/>
              <a:t>「特別の教科 道徳」の評価の方法</a:t>
            </a:r>
            <a:endParaRPr kumimoji="1" lang="ja-JP" altLang="en-US" sz="3200" dirty="0"/>
          </a:p>
        </p:txBody>
      </p:sp>
      <p:sp>
        <p:nvSpPr>
          <p:cNvPr id="3" name="コンテンツ プレースホルダー 2"/>
          <p:cNvSpPr>
            <a:spLocks noGrp="1"/>
          </p:cNvSpPr>
          <p:nvPr>
            <p:ph idx="1"/>
          </p:nvPr>
        </p:nvSpPr>
        <p:spPr>
          <a:xfrm>
            <a:off x="457200" y="2060848"/>
            <a:ext cx="8229600" cy="4263752"/>
          </a:xfrm>
        </p:spPr>
        <p:txBody>
          <a:bodyPr/>
          <a:lstStyle/>
          <a:p>
            <a:pPr marL="0" lvl="0" indent="0">
              <a:buClr>
                <a:srgbClr val="0BD0D9"/>
              </a:buClr>
              <a:buNone/>
            </a:pPr>
            <a:endParaRPr lang="ja-JP" altLang="en-US" sz="2000" dirty="0" smtClean="0">
              <a:solidFill>
                <a:prstClr val="black"/>
              </a:solidFill>
            </a:endParaRPr>
          </a:p>
          <a:p>
            <a:pPr marL="0" lvl="0" indent="0">
              <a:buClr>
                <a:srgbClr val="0BD0D9"/>
              </a:buClr>
              <a:buNone/>
            </a:pPr>
            <a:endParaRPr lang="ja-JP" altLang="en-US" sz="2000" dirty="0">
              <a:solidFill>
                <a:prstClr val="black"/>
              </a:solidFill>
            </a:endParaRPr>
          </a:p>
          <a:p>
            <a:pPr marL="0" lvl="0" indent="0">
              <a:buClr>
                <a:srgbClr val="0BD0D9"/>
              </a:buClr>
              <a:buNone/>
            </a:pPr>
            <a:r>
              <a:rPr lang="ja-JP" altLang="en-US" sz="2400" dirty="0" smtClean="0">
                <a:solidFill>
                  <a:prstClr val="black"/>
                </a:solidFill>
              </a:rPr>
              <a:t>児童生徒の</a:t>
            </a:r>
            <a:r>
              <a:rPr lang="ja-JP" altLang="en-US" sz="2400" dirty="0">
                <a:solidFill>
                  <a:prstClr val="black"/>
                </a:solidFill>
              </a:rPr>
              <a:t>作文やノート、質問紙、発言や行動の観察、面接などによる資料収集を図りつつ</a:t>
            </a:r>
            <a:r>
              <a:rPr lang="ja-JP" altLang="en-US" sz="2400" dirty="0" smtClean="0">
                <a:solidFill>
                  <a:prstClr val="black"/>
                </a:solidFill>
              </a:rPr>
              <a:t>、道徳科では、</a:t>
            </a:r>
            <a:endParaRPr lang="ja-JP" altLang="en-US" sz="2400" dirty="0">
              <a:solidFill>
                <a:prstClr val="black"/>
              </a:solidFill>
            </a:endParaRPr>
          </a:p>
          <a:p>
            <a:pPr marL="0" lvl="0" indent="0">
              <a:buClr>
                <a:srgbClr val="0BD0D9"/>
              </a:buClr>
              <a:buNone/>
            </a:pPr>
            <a:r>
              <a:rPr lang="ja-JP" altLang="en-US" sz="2400" dirty="0">
                <a:solidFill>
                  <a:prstClr val="black"/>
                </a:solidFill>
              </a:rPr>
              <a:t>　　</a:t>
            </a:r>
            <a:r>
              <a:rPr lang="ja-JP" altLang="en-US" sz="2400" dirty="0">
                <a:solidFill>
                  <a:srgbClr val="FF0000"/>
                </a:solidFill>
              </a:rPr>
              <a:t>◆表現や態度などの観察による評価（パフォーマンス評価）</a:t>
            </a:r>
          </a:p>
          <a:p>
            <a:pPr marL="0" lvl="0" indent="0">
              <a:buClr>
                <a:srgbClr val="0BD0D9"/>
              </a:buClr>
              <a:buNone/>
            </a:pPr>
            <a:r>
              <a:rPr lang="ja-JP" altLang="en-US" sz="2400" dirty="0">
                <a:solidFill>
                  <a:srgbClr val="FF0000"/>
                </a:solidFill>
              </a:rPr>
              <a:t>　　◆成果の記録の積み上げによる評価（ポートフォリオ評価）</a:t>
            </a:r>
          </a:p>
          <a:p>
            <a:pPr marL="0" lvl="0" indent="0">
              <a:buClr>
                <a:srgbClr val="0BD0D9"/>
              </a:buClr>
              <a:buNone/>
            </a:pPr>
            <a:r>
              <a:rPr lang="ja-JP" altLang="en-US" sz="2400" dirty="0">
                <a:solidFill>
                  <a:srgbClr val="FF0000"/>
                </a:solidFill>
              </a:rPr>
              <a:t>　　◆</a:t>
            </a:r>
            <a:r>
              <a:rPr lang="ja-JP" altLang="en-US" sz="2400" dirty="0" smtClean="0">
                <a:solidFill>
                  <a:srgbClr val="FF0000"/>
                </a:solidFill>
              </a:rPr>
              <a:t>児童生徒の</a:t>
            </a:r>
            <a:r>
              <a:rPr lang="ja-JP" altLang="en-US" sz="2400" dirty="0">
                <a:solidFill>
                  <a:srgbClr val="FF0000"/>
                </a:solidFill>
              </a:rPr>
              <a:t>自己評価</a:t>
            </a:r>
            <a:r>
              <a:rPr lang="ja-JP" altLang="en-US" sz="2400" dirty="0"/>
              <a:t>　　</a:t>
            </a:r>
            <a:endParaRPr lang="ja-JP" altLang="en-US" sz="2400" dirty="0" smtClean="0"/>
          </a:p>
          <a:p>
            <a:pPr marL="0" lvl="0" indent="0">
              <a:buClr>
                <a:srgbClr val="0BD0D9"/>
              </a:buClr>
              <a:buNone/>
            </a:pPr>
            <a:r>
              <a:rPr lang="ja-JP" altLang="en-US" sz="2400" dirty="0" smtClean="0">
                <a:solidFill>
                  <a:prstClr val="black"/>
                </a:solidFill>
              </a:rPr>
              <a:t>など</a:t>
            </a:r>
            <a:r>
              <a:rPr lang="ja-JP" altLang="en-US" sz="2400" dirty="0">
                <a:solidFill>
                  <a:prstClr val="black"/>
                </a:solidFill>
              </a:rPr>
              <a:t>から適切な方法</a:t>
            </a:r>
            <a:r>
              <a:rPr lang="ja-JP" altLang="en-US" sz="2400" dirty="0" smtClean="0">
                <a:solidFill>
                  <a:prstClr val="black"/>
                </a:solidFill>
              </a:rPr>
              <a:t>を活用する。</a:t>
            </a:r>
            <a:endParaRPr lang="ja-JP" altLang="en-US" sz="2400" dirty="0">
              <a:solidFill>
                <a:prstClr val="black"/>
              </a:solidFill>
            </a:endParaRPr>
          </a:p>
          <a:p>
            <a:pPr marL="0" indent="0">
              <a:buNone/>
            </a:pPr>
            <a:endParaRPr kumimoji="1" lang="ja-JP" altLang="en-US" dirty="0"/>
          </a:p>
        </p:txBody>
      </p:sp>
      <p:sp>
        <p:nvSpPr>
          <p:cNvPr id="4" name="正方形/長方形 3"/>
          <p:cNvSpPr/>
          <p:nvPr/>
        </p:nvSpPr>
        <p:spPr>
          <a:xfrm>
            <a:off x="611560" y="1700808"/>
            <a:ext cx="7848872" cy="100811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100"/>
              </a:lnSpc>
            </a:pPr>
            <a:r>
              <a:rPr lang="ja-JP" altLang="en-US" sz="2200" dirty="0" smtClean="0">
                <a:solidFill>
                  <a:prstClr val="black"/>
                </a:solidFill>
              </a:rPr>
              <a:t> </a:t>
            </a:r>
            <a:r>
              <a:rPr lang="ja-JP" altLang="en-US" sz="2400" dirty="0" smtClean="0">
                <a:solidFill>
                  <a:prstClr val="black"/>
                </a:solidFill>
              </a:rPr>
              <a:t>道徳科での児童生徒の学習状況や道徳性に係る成長の様子を継続的に 把握し、 指導に生かすよう努める必要がある。</a:t>
            </a:r>
          </a:p>
          <a:p>
            <a:pPr>
              <a:lnSpc>
                <a:spcPct val="150000"/>
              </a:lnSpc>
            </a:pPr>
            <a:r>
              <a:rPr lang="ja-JP" altLang="en-US" sz="2400" dirty="0">
                <a:solidFill>
                  <a:prstClr val="black"/>
                </a:solidFill>
              </a:rPr>
              <a:t> </a:t>
            </a:r>
            <a:endParaRPr lang="ja-JP" altLang="en-US" sz="2200" dirty="0">
              <a:solidFill>
                <a:prstClr val="black"/>
              </a:solidFill>
            </a:endParaRPr>
          </a:p>
        </p:txBody>
      </p:sp>
      <p:pic>
        <p:nvPicPr>
          <p:cNvPr id="1027" name="Picture 3" descr="C:\Users\Owner\AppData\Local\Microsoft\Windows\Temporary Internet Files\Content.IE5\B9UCEKQG\gi01a2014030717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2656"/>
            <a:ext cx="1368152" cy="124879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11560" y="5517232"/>
            <a:ext cx="7560840" cy="858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「特別の教科道徳」の指導方法・評価について</a:t>
            </a:r>
            <a:r>
              <a:rPr lang="ja-JP" altLang="en-US" dirty="0" smtClean="0">
                <a:solidFill>
                  <a:schemeClr val="tx1"/>
                </a:solidFill>
              </a:rPr>
              <a:t>　　</a:t>
            </a:r>
            <a:endParaRPr lang="en-US" altLang="ja-JP" dirty="0" smtClean="0">
              <a:solidFill>
                <a:schemeClr val="tx1"/>
              </a:solidFill>
            </a:endParaRPr>
          </a:p>
          <a:p>
            <a:pPr algn="ctr"/>
            <a:r>
              <a:rPr lang="ja-JP" altLang="en-US" dirty="0" smtClean="0">
                <a:solidFill>
                  <a:schemeClr val="tx1"/>
                </a:solidFill>
              </a:rPr>
              <a:t>平成２８年７月　道徳教育に係る評価等の在り方に関する専門家会議報告</a:t>
            </a:r>
            <a:endParaRPr kumimoji="1" lang="ja-JP" altLang="en-US" dirty="0">
              <a:solidFill>
                <a:schemeClr val="tx1"/>
              </a:solidFill>
            </a:endParaRPr>
          </a:p>
        </p:txBody>
      </p:sp>
    </p:spTree>
    <p:extLst>
      <p:ext uri="{BB962C8B-B14F-4D97-AF65-F5344CB8AC3E}">
        <p14:creationId xmlns:p14="http://schemas.microsoft.com/office/powerpoint/2010/main" val="675693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36712"/>
            <a:ext cx="8229600" cy="5487888"/>
          </a:xfrm>
        </p:spPr>
        <p:txBody>
          <a:bodyPr/>
          <a:lstStyle/>
          <a:p>
            <a:pPr marL="0" indent="0">
              <a:buNone/>
            </a:pPr>
            <a:endParaRPr lang="ja-JP" altLang="en-US" dirty="0" smtClean="0"/>
          </a:p>
          <a:p>
            <a:pPr marL="0" indent="0">
              <a:buNone/>
            </a:pPr>
            <a:r>
              <a:rPr lang="ja-JP" altLang="en-US" dirty="0" smtClean="0"/>
              <a:t>学習</a:t>
            </a:r>
            <a:r>
              <a:rPr lang="ja-JP" altLang="en-US" dirty="0"/>
              <a:t>状況</a:t>
            </a:r>
            <a:r>
              <a:rPr lang="ja-JP" altLang="en-US" dirty="0" smtClean="0"/>
              <a:t>の</a:t>
            </a:r>
            <a:r>
              <a:rPr lang="ja-JP" altLang="en-US" dirty="0"/>
              <a:t>ありのまま</a:t>
            </a:r>
            <a:r>
              <a:rPr lang="ja-JP" altLang="en-US" dirty="0" smtClean="0"/>
              <a:t>の姿を把握し、記録する。</a:t>
            </a:r>
          </a:p>
          <a:p>
            <a:pPr marL="0" indent="0">
              <a:buNone/>
            </a:pPr>
            <a:r>
              <a:rPr kumimoji="1" lang="ja-JP" altLang="en-US" dirty="0" smtClean="0"/>
              <a:t>　　　発言　挙手　視線　うなづきなど</a:t>
            </a:r>
          </a:p>
          <a:p>
            <a:pPr marL="0" indent="0">
              <a:buNone/>
            </a:pPr>
            <a:r>
              <a:rPr lang="ja-JP" altLang="en-US" dirty="0">
                <a:solidFill>
                  <a:srgbClr val="FF0000"/>
                </a:solidFill>
              </a:rPr>
              <a:t>チェックリスト</a:t>
            </a:r>
            <a:r>
              <a:rPr lang="ja-JP" altLang="en-US" dirty="0" smtClean="0"/>
              <a:t>を用意し、授業中または授業後心に残る</a:t>
            </a:r>
            <a:r>
              <a:rPr lang="ja-JP" altLang="en-US" dirty="0"/>
              <a:t>姿</a:t>
            </a:r>
            <a:r>
              <a:rPr lang="ja-JP" altLang="en-US" dirty="0" smtClean="0"/>
              <a:t>について記録する。</a:t>
            </a:r>
          </a:p>
          <a:p>
            <a:pPr marL="0" indent="0">
              <a:buNone/>
            </a:pPr>
            <a:endParaRPr kumimoji="1" lang="ja-JP" altLang="en-US" dirty="0"/>
          </a:p>
          <a:p>
            <a:pPr marL="0" indent="0">
              <a:buNone/>
            </a:pPr>
            <a:r>
              <a:rPr lang="ja-JP" altLang="en-US" dirty="0" smtClean="0"/>
              <a:t>役割演技などの場面で子供が発言した内容を記録する。演技後の後の話合いでの発言も記録する。</a:t>
            </a:r>
          </a:p>
          <a:p>
            <a:pPr marL="0" indent="0">
              <a:buNone/>
            </a:pPr>
            <a:endParaRPr kumimoji="1" lang="ja-JP" altLang="en-US" dirty="0"/>
          </a:p>
          <a:p>
            <a:pPr marL="0" indent="0">
              <a:buNone/>
            </a:pPr>
            <a:r>
              <a:rPr lang="ja-JP" altLang="en-US" dirty="0" smtClean="0"/>
              <a:t>ワークシート、感想、手紙など子供が書いたものを保存し、子供の思考の変化や心の成長を見取り、記録する。</a:t>
            </a:r>
            <a:endParaRPr kumimoji="1" lang="ja-JP" altLang="en-US" dirty="0"/>
          </a:p>
        </p:txBody>
      </p:sp>
      <p:sp>
        <p:nvSpPr>
          <p:cNvPr id="4" name="正方形/長方形 3"/>
          <p:cNvSpPr/>
          <p:nvPr/>
        </p:nvSpPr>
        <p:spPr>
          <a:xfrm>
            <a:off x="539552" y="908720"/>
            <a:ext cx="2880320" cy="432048"/>
          </a:xfrm>
          <a:prstGeom prst="rect">
            <a:avLst/>
          </a:prstGeom>
          <a:solidFill>
            <a:srgbClr val="D4FC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授業観察による評価</a:t>
            </a:r>
            <a:endParaRPr kumimoji="1" lang="ja-JP" altLang="en-US" sz="2200" dirty="0">
              <a:solidFill>
                <a:schemeClr val="tx1"/>
              </a:solidFill>
            </a:endParaRPr>
          </a:p>
        </p:txBody>
      </p:sp>
      <p:sp>
        <p:nvSpPr>
          <p:cNvPr id="5" name="正方形/長方形 4"/>
          <p:cNvSpPr/>
          <p:nvPr/>
        </p:nvSpPr>
        <p:spPr>
          <a:xfrm>
            <a:off x="539552" y="3140968"/>
            <a:ext cx="2880320"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パフォーマンス評価</a:t>
            </a:r>
            <a:endParaRPr kumimoji="1" lang="ja-JP" altLang="en-US" sz="2200" dirty="0">
              <a:solidFill>
                <a:schemeClr val="tx1"/>
              </a:solidFill>
            </a:endParaRPr>
          </a:p>
        </p:txBody>
      </p:sp>
      <p:sp>
        <p:nvSpPr>
          <p:cNvPr id="6" name="正方形/長方形 5"/>
          <p:cNvSpPr/>
          <p:nvPr/>
        </p:nvSpPr>
        <p:spPr>
          <a:xfrm>
            <a:off x="539552" y="4509120"/>
            <a:ext cx="2880320" cy="43204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ポートフォリオ評価</a:t>
            </a:r>
            <a:endParaRPr kumimoji="1" lang="ja-JP" altLang="en-US" sz="2200" dirty="0">
              <a:solidFill>
                <a:schemeClr val="tx1"/>
              </a:solidFill>
            </a:endParaRPr>
          </a:p>
        </p:txBody>
      </p:sp>
    </p:spTree>
    <p:extLst>
      <p:ext uri="{BB962C8B-B14F-4D97-AF65-F5344CB8AC3E}">
        <p14:creationId xmlns:p14="http://schemas.microsoft.com/office/powerpoint/2010/main" val="427184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345" y="404664"/>
            <a:ext cx="8229600" cy="924712"/>
          </a:xfrm>
        </p:spPr>
        <p:txBody>
          <a:bodyPr>
            <a:normAutofit/>
          </a:bodyPr>
          <a:lstStyle/>
          <a:p>
            <a:r>
              <a:rPr kumimoji="1" lang="ja-JP" altLang="en-US" sz="3600" dirty="0" smtClean="0"/>
              <a:t>変更　総則・・道徳教育の目標は</a:t>
            </a:r>
            <a:endParaRPr kumimoji="1" lang="ja-JP" altLang="en-US" sz="3600" dirty="0"/>
          </a:p>
        </p:txBody>
      </p:sp>
      <p:sp>
        <p:nvSpPr>
          <p:cNvPr id="3" name="コンテンツ プレースホルダー 2"/>
          <p:cNvSpPr>
            <a:spLocks noGrp="1"/>
          </p:cNvSpPr>
          <p:nvPr>
            <p:ph idx="1"/>
          </p:nvPr>
        </p:nvSpPr>
        <p:spPr>
          <a:xfrm>
            <a:off x="457200" y="1935480"/>
            <a:ext cx="8229600" cy="1961572"/>
          </a:xfrm>
        </p:spPr>
        <p:txBody>
          <a:bodyPr/>
          <a:lstStyle/>
          <a:p>
            <a:pPr marL="0" indent="0">
              <a:buNone/>
            </a:pPr>
            <a:endParaRPr kumimoji="1" lang="ja-JP" altLang="en-US" dirty="0"/>
          </a:p>
        </p:txBody>
      </p:sp>
      <p:sp>
        <p:nvSpPr>
          <p:cNvPr id="4" name="正方形/長方形 3"/>
          <p:cNvSpPr/>
          <p:nvPr/>
        </p:nvSpPr>
        <p:spPr>
          <a:xfrm>
            <a:off x="467544" y="1628800"/>
            <a:ext cx="8208912" cy="37444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kumimoji="1" lang="ja-JP" altLang="en-US" sz="2300" dirty="0" smtClean="0">
                <a:solidFill>
                  <a:srgbClr val="FF0000"/>
                </a:solidFill>
              </a:rPr>
              <a:t>道徳教育は</a:t>
            </a:r>
            <a:r>
              <a:rPr kumimoji="1" lang="ja-JP" altLang="en-US" sz="2300" dirty="0" smtClean="0">
                <a:solidFill>
                  <a:schemeClr val="tx1"/>
                </a:solidFill>
              </a:rPr>
              <a:t>、教育基本法及び学校教育法に定められた教育の根本精神に基づき、自己の生き方（人間としての生き方）を考え、主体的な判断の下に行動し、自立した人間として他者とともによりよく生きるための基盤となる</a:t>
            </a:r>
            <a:r>
              <a:rPr kumimoji="1" lang="ja-JP" altLang="en-US" sz="2300" dirty="0" smtClean="0">
                <a:solidFill>
                  <a:srgbClr val="FF0000"/>
                </a:solidFill>
              </a:rPr>
              <a:t>道徳性を養う</a:t>
            </a:r>
            <a:r>
              <a:rPr kumimoji="1" lang="ja-JP" altLang="en-US" sz="2300" dirty="0" smtClean="0">
                <a:solidFill>
                  <a:schemeClr val="tx1"/>
                </a:solidFill>
              </a:rPr>
              <a:t>ことを目標とする。</a:t>
            </a:r>
          </a:p>
        </p:txBody>
      </p:sp>
    </p:spTree>
    <p:extLst>
      <p:ext uri="{BB962C8B-B14F-4D97-AF65-F5344CB8AC3E}">
        <p14:creationId xmlns:p14="http://schemas.microsoft.com/office/powerpoint/2010/main" val="4744956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271864"/>
          </a:xfrm>
        </p:spPr>
        <p:txBody>
          <a:bodyPr/>
          <a:lstStyle/>
          <a:p>
            <a:pPr marL="0" indent="0">
              <a:buNone/>
            </a:pPr>
            <a:endParaRPr lang="ja-JP" altLang="en-US" dirty="0"/>
          </a:p>
          <a:p>
            <a:pPr marL="0" indent="0">
              <a:buNone/>
            </a:pPr>
            <a:r>
              <a:rPr lang="ja-JP" altLang="en-US" dirty="0"/>
              <a:t>子供</a:t>
            </a:r>
            <a:r>
              <a:rPr kumimoji="1" lang="ja-JP" altLang="en-US" dirty="0" smtClean="0"/>
              <a:t>が自らを振り返り、道徳的価値の理解の深まり、考え方の変化、友達からの学び、教材や主人公への思いなど、自由に書いたものを保存し、記録する。</a:t>
            </a:r>
          </a:p>
          <a:p>
            <a:pPr marL="0" indent="0">
              <a:buNone/>
            </a:pPr>
            <a:r>
              <a:rPr kumimoji="1" lang="ja-JP" altLang="en-US" dirty="0" smtClean="0"/>
              <a:t>　　１</a:t>
            </a:r>
            <a:r>
              <a:rPr kumimoji="1" lang="ja-JP" altLang="en-US" dirty="0"/>
              <a:t>単位</a:t>
            </a:r>
            <a:r>
              <a:rPr kumimoji="1" lang="ja-JP" altLang="en-US" dirty="0" smtClean="0"/>
              <a:t>時間</a:t>
            </a:r>
            <a:r>
              <a:rPr kumimoji="1" lang="ja-JP" altLang="en-US" dirty="0"/>
              <a:t>で</a:t>
            </a:r>
            <a:r>
              <a:rPr kumimoji="1" lang="ja-JP" altLang="en-US" dirty="0" smtClean="0"/>
              <a:t>の</a:t>
            </a:r>
            <a:r>
              <a:rPr kumimoji="1" lang="ja-JP" altLang="en-US" dirty="0"/>
              <a:t>自己</a:t>
            </a:r>
            <a:r>
              <a:rPr kumimoji="1" lang="ja-JP" altLang="en-US" dirty="0" smtClean="0"/>
              <a:t>評価　</a:t>
            </a:r>
          </a:p>
          <a:p>
            <a:pPr marL="0" indent="0">
              <a:buNone/>
            </a:pPr>
            <a:r>
              <a:rPr lang="ja-JP" altLang="en-US" dirty="0"/>
              <a:t>　</a:t>
            </a:r>
            <a:r>
              <a:rPr lang="ja-JP" altLang="en-US" dirty="0" smtClean="0"/>
              <a:t>　</a:t>
            </a:r>
            <a:r>
              <a:rPr kumimoji="1" lang="ja-JP" altLang="en-US" dirty="0" smtClean="0"/>
              <a:t>数回の授業を経ての自己評価</a:t>
            </a:r>
          </a:p>
          <a:p>
            <a:pPr marL="0" indent="0">
              <a:buNone/>
            </a:pPr>
            <a:r>
              <a:rPr lang="ja-JP" altLang="en-US" dirty="0" smtClean="0"/>
              <a:t>　　学期や年間を通しての自己評価</a:t>
            </a:r>
          </a:p>
          <a:p>
            <a:pPr marL="0" indent="0">
              <a:buNone/>
            </a:pPr>
            <a:endParaRPr kumimoji="1" lang="ja-JP" altLang="en-US" dirty="0"/>
          </a:p>
          <a:p>
            <a:pPr marL="0" indent="0">
              <a:buNone/>
            </a:pPr>
            <a:r>
              <a:rPr lang="ja-JP" altLang="en-US" dirty="0" smtClean="0"/>
              <a:t>ワークシートや感想を互いに読み合い、友達がコメントやメッセージとして書いたものを記録する。</a:t>
            </a:r>
            <a:endParaRPr kumimoji="1" lang="ja-JP" altLang="en-US" dirty="0"/>
          </a:p>
        </p:txBody>
      </p:sp>
      <p:sp>
        <p:nvSpPr>
          <p:cNvPr id="6" name="正方形/長方形 5"/>
          <p:cNvSpPr/>
          <p:nvPr/>
        </p:nvSpPr>
        <p:spPr>
          <a:xfrm>
            <a:off x="539552" y="1081870"/>
            <a:ext cx="2808312" cy="432048"/>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自己評価による評価</a:t>
            </a:r>
            <a:endParaRPr kumimoji="1" lang="ja-JP" altLang="en-US" sz="2200" dirty="0">
              <a:solidFill>
                <a:schemeClr val="tx1"/>
              </a:solidFill>
            </a:endParaRPr>
          </a:p>
        </p:txBody>
      </p:sp>
      <p:sp>
        <p:nvSpPr>
          <p:cNvPr id="7" name="正方形/長方形 6"/>
          <p:cNvSpPr/>
          <p:nvPr/>
        </p:nvSpPr>
        <p:spPr>
          <a:xfrm>
            <a:off x="543080" y="4293096"/>
            <a:ext cx="2804784" cy="432048"/>
          </a:xfrm>
          <a:prstGeom prst="rect">
            <a:avLst/>
          </a:prstGeom>
          <a:solidFill>
            <a:srgbClr val="D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相互評価による評価</a:t>
            </a:r>
            <a:endParaRPr kumimoji="1" lang="ja-JP" altLang="en-US" sz="2200" dirty="0">
              <a:solidFill>
                <a:schemeClr val="tx1"/>
              </a:solidFill>
            </a:endParaRPr>
          </a:p>
        </p:txBody>
      </p:sp>
    </p:spTree>
    <p:extLst>
      <p:ext uri="{BB962C8B-B14F-4D97-AF65-F5344CB8AC3E}">
        <p14:creationId xmlns:p14="http://schemas.microsoft.com/office/powerpoint/2010/main" val="4086680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5271864"/>
          </a:xfrm>
        </p:spPr>
        <p:txBody>
          <a:bodyPr/>
          <a:lstStyle/>
          <a:p>
            <a:pPr marL="0" indent="0">
              <a:buNone/>
            </a:pPr>
            <a:endParaRPr kumimoji="1" lang="ja-JP" altLang="en-US" dirty="0" smtClean="0"/>
          </a:p>
          <a:p>
            <a:pPr marL="0" indent="0">
              <a:buNone/>
            </a:pPr>
            <a:r>
              <a:rPr lang="ja-JP" altLang="en-US" dirty="0" smtClean="0"/>
              <a:t>授業終了の際に、学習態度についての項目にかかわって、子供が記号などで回答したものを記録する。</a:t>
            </a:r>
          </a:p>
          <a:p>
            <a:pPr marL="0" indent="0">
              <a:buNone/>
            </a:pPr>
            <a:r>
              <a:rPr kumimoji="1" lang="ja-JP" altLang="en-US" dirty="0" smtClean="0"/>
              <a:t>　・友達の意見が</a:t>
            </a:r>
            <a:r>
              <a:rPr kumimoji="1" lang="ja-JP" altLang="en-US" dirty="0"/>
              <a:t>聞けた</a:t>
            </a:r>
            <a:r>
              <a:rPr kumimoji="1" lang="ja-JP" altLang="en-US" dirty="0" smtClean="0"/>
              <a:t>か</a:t>
            </a:r>
          </a:p>
          <a:p>
            <a:pPr marL="0" indent="0">
              <a:buNone/>
            </a:pPr>
            <a:r>
              <a:rPr kumimoji="1" lang="ja-JP" altLang="en-US" dirty="0" smtClean="0"/>
              <a:t>　・自分の考えをしっかり伝えられたか</a:t>
            </a:r>
          </a:p>
          <a:p>
            <a:pPr marL="0" indent="0">
              <a:buNone/>
            </a:pPr>
            <a:r>
              <a:rPr lang="ja-JP" altLang="en-US" dirty="0" smtClean="0"/>
              <a:t>　・問いをよく考えたか</a:t>
            </a:r>
          </a:p>
          <a:p>
            <a:pPr marL="0" indent="0">
              <a:buNone/>
            </a:pPr>
            <a:r>
              <a:rPr lang="ja-JP" altLang="en-US" dirty="0" smtClean="0"/>
              <a:t>　・自分を真剣に振り返ったか</a:t>
            </a:r>
          </a:p>
          <a:p>
            <a:pPr marL="0" indent="0">
              <a:buNone/>
            </a:pPr>
            <a:r>
              <a:rPr kumimoji="1" lang="ja-JP" altLang="en-US" dirty="0" smtClean="0"/>
              <a:t>　・積極的に発言したか。</a:t>
            </a:r>
            <a:endParaRPr kumimoji="1" lang="ja-JP" altLang="en-US" dirty="0"/>
          </a:p>
        </p:txBody>
      </p:sp>
      <p:sp>
        <p:nvSpPr>
          <p:cNvPr id="4" name="正方形/長方形 3"/>
          <p:cNvSpPr/>
          <p:nvPr/>
        </p:nvSpPr>
        <p:spPr>
          <a:xfrm>
            <a:off x="561938" y="1039666"/>
            <a:ext cx="2857934" cy="4320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smtClean="0">
                <a:solidFill>
                  <a:schemeClr val="tx1"/>
                </a:solidFill>
              </a:rPr>
              <a:t>アンケートによる評価</a:t>
            </a:r>
            <a:endParaRPr kumimoji="1" lang="ja-JP" altLang="en-US" sz="2200" dirty="0">
              <a:solidFill>
                <a:schemeClr val="tx1"/>
              </a:solidFill>
            </a:endParaRPr>
          </a:p>
        </p:txBody>
      </p:sp>
      <p:pic>
        <p:nvPicPr>
          <p:cNvPr id="2051" name="Picture 3" descr="C:\Users\Owner\AppData\Local\Microsoft\Windows\Temporary Internet Files\Content.IE5\EKEGS3QK\lgi01a201406111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05064"/>
            <a:ext cx="2078208"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48680"/>
            <a:ext cx="8229600" cy="504056"/>
          </a:xfrm>
        </p:spPr>
        <p:txBody>
          <a:bodyPr>
            <a:normAutofit fontScale="90000"/>
          </a:bodyPr>
          <a:lstStyle/>
          <a:p>
            <a:r>
              <a:rPr kumimoji="1" lang="ja-JP" altLang="en-US" sz="3200" dirty="0" smtClean="0"/>
              <a:t>特別支援学級（知的障害）での道徳教育</a:t>
            </a:r>
            <a:endParaRPr kumimoji="1" lang="ja-JP" altLang="en-US" sz="3200" dirty="0"/>
          </a:p>
        </p:txBody>
      </p:sp>
      <p:pic>
        <p:nvPicPr>
          <p:cNvPr id="4" name="Picture 2" descr="C:\Users\Owner\Pictures\2012_11_08\IMG_06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690410" y="1988840"/>
            <a:ext cx="553998" cy="3528392"/>
          </a:xfrm>
          <a:prstGeom prst="rect">
            <a:avLst/>
          </a:prstGeom>
          <a:noFill/>
        </p:spPr>
        <p:txBody>
          <a:bodyPr vert="eaVert" wrap="square" rtlCol="0">
            <a:spAutoFit/>
          </a:bodyPr>
          <a:lstStyle/>
          <a:p>
            <a:r>
              <a:rPr kumimoji="1" lang="ja-JP" altLang="en-US" sz="2400" dirty="0" smtClean="0">
                <a:solidFill>
                  <a:schemeClr val="bg1"/>
                </a:solidFill>
              </a:rPr>
              <a:t>　「はしのうえのおおかみ」</a:t>
            </a:r>
            <a:endParaRPr kumimoji="1" lang="ja-JP" altLang="en-US" sz="2400" dirty="0">
              <a:solidFill>
                <a:schemeClr val="bg1"/>
              </a:solidFill>
            </a:endParaRPr>
          </a:p>
        </p:txBody>
      </p:sp>
      <p:pic>
        <p:nvPicPr>
          <p:cNvPr id="7" name="Picture 2" descr="C:\Users\Owner\Pictures\2012_11_08\IMG_064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340768"/>
            <a:ext cx="3312368" cy="2482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Owner\Pictures\2012_11_08\IMG_06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933056"/>
            <a:ext cx="3515883" cy="263691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11560" y="5301208"/>
            <a:ext cx="35283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はしのうえの　</a:t>
            </a:r>
            <a:r>
              <a:rPr lang="ja-JP" altLang="en-US" dirty="0" smtClean="0"/>
              <a:t>おおかみ</a:t>
            </a:r>
            <a:endParaRPr kumimoji="1" lang="ja-JP" altLang="en-US" dirty="0"/>
          </a:p>
        </p:txBody>
      </p:sp>
    </p:spTree>
    <p:extLst>
      <p:ext uri="{BB962C8B-B14F-4D97-AF65-F5344CB8AC3E}">
        <p14:creationId xmlns:p14="http://schemas.microsoft.com/office/powerpoint/2010/main" val="29794142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kumimoji="1" lang="ja-JP" altLang="en-US" sz="3200" dirty="0" smtClean="0"/>
              <a:t>道徳の授業の特性と知的障害の児童の特性</a:t>
            </a:r>
            <a:endParaRPr kumimoji="1" lang="ja-JP" altLang="en-US" sz="3200" dirty="0"/>
          </a:p>
        </p:txBody>
      </p:sp>
      <p:sp>
        <p:nvSpPr>
          <p:cNvPr id="3" name="コンテンツ プレースホルダ 2"/>
          <p:cNvSpPr>
            <a:spLocks noGrp="1"/>
          </p:cNvSpPr>
          <p:nvPr>
            <p:ph idx="1"/>
          </p:nvPr>
        </p:nvSpPr>
        <p:spPr>
          <a:xfrm>
            <a:off x="457200" y="1556792"/>
            <a:ext cx="8229600" cy="4767808"/>
          </a:xfrm>
        </p:spPr>
        <p:txBody>
          <a:bodyPr/>
          <a:lstStyle/>
          <a:p>
            <a:pPr>
              <a:buNone/>
            </a:pPr>
            <a:endParaRPr kumimoji="1" lang="ja-JP" altLang="en-US" dirty="0"/>
          </a:p>
        </p:txBody>
      </p:sp>
      <p:sp>
        <p:nvSpPr>
          <p:cNvPr id="4" name="正方形/長方形 3"/>
          <p:cNvSpPr/>
          <p:nvPr/>
        </p:nvSpPr>
        <p:spPr>
          <a:xfrm>
            <a:off x="467544" y="2204864"/>
            <a:ext cx="2880320" cy="17281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a:t>
            </a:r>
            <a:r>
              <a:rPr lang="ja-JP" altLang="en-US" sz="2000" dirty="0" smtClean="0">
                <a:solidFill>
                  <a:schemeClr val="tx1"/>
                </a:solidFill>
              </a:rPr>
              <a:t>活動の特性</a:t>
            </a:r>
            <a:r>
              <a:rPr lang="en-US" altLang="ja-JP" sz="2000" dirty="0" smtClean="0">
                <a:solidFill>
                  <a:schemeClr val="tx1"/>
                </a:solidFill>
              </a:rPr>
              <a:t>】</a:t>
            </a:r>
            <a:endParaRPr lang="ja-JP" altLang="en-US" sz="2000" dirty="0" smtClean="0">
              <a:solidFill>
                <a:schemeClr val="tx1"/>
              </a:solidFill>
            </a:endParaRPr>
          </a:p>
          <a:p>
            <a:pPr algn="ctr"/>
            <a:r>
              <a:rPr lang="ja-JP" altLang="en-US" sz="2000" dirty="0" smtClean="0">
                <a:solidFill>
                  <a:srgbClr val="FF0000"/>
                </a:solidFill>
              </a:rPr>
              <a:t>共感・心情理解・想像</a:t>
            </a:r>
          </a:p>
          <a:p>
            <a:pPr algn="ctr"/>
            <a:r>
              <a:rPr lang="ja-JP" altLang="en-US" sz="2000" dirty="0" smtClean="0">
                <a:solidFill>
                  <a:schemeClr val="tx1"/>
                </a:solidFill>
              </a:rPr>
              <a:t>抽象的思考</a:t>
            </a:r>
          </a:p>
          <a:p>
            <a:pPr algn="ctr"/>
            <a:r>
              <a:rPr kumimoji="1" lang="ja-JP" altLang="en-US" sz="2000" dirty="0" smtClean="0">
                <a:solidFill>
                  <a:schemeClr val="tx1"/>
                </a:solidFill>
              </a:rPr>
              <a:t>観念的思考</a:t>
            </a:r>
          </a:p>
          <a:p>
            <a:pPr algn="ctr"/>
            <a:r>
              <a:rPr lang="ja-JP" altLang="en-US" sz="2000" dirty="0" smtClean="0">
                <a:solidFill>
                  <a:schemeClr val="tx1"/>
                </a:solidFill>
              </a:rPr>
              <a:t>心理的活動</a:t>
            </a:r>
          </a:p>
        </p:txBody>
      </p:sp>
      <p:sp>
        <p:nvSpPr>
          <p:cNvPr id="5" name="正方形/長方形 4"/>
          <p:cNvSpPr/>
          <p:nvPr/>
        </p:nvSpPr>
        <p:spPr>
          <a:xfrm>
            <a:off x="4139952" y="1916832"/>
            <a:ext cx="4392488" cy="42484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smtClean="0"/>
          </a:p>
          <a:p>
            <a:pPr algn="ctr"/>
            <a:endParaRPr kumimoji="1" lang="ja-JP" altLang="en-US" sz="2000" dirty="0" smtClean="0"/>
          </a:p>
          <a:p>
            <a:pPr algn="ctr"/>
            <a:r>
              <a:rPr kumimoji="1" lang="en-US" altLang="ja-JP" sz="2000" dirty="0" smtClean="0">
                <a:solidFill>
                  <a:schemeClr val="tx1"/>
                </a:solidFill>
              </a:rPr>
              <a:t>【</a:t>
            </a:r>
            <a:r>
              <a:rPr kumimoji="1" lang="ja-JP" altLang="en-US" sz="2000" dirty="0" smtClean="0">
                <a:solidFill>
                  <a:schemeClr val="tx1"/>
                </a:solidFill>
              </a:rPr>
              <a:t>一般的特性</a:t>
            </a:r>
            <a:r>
              <a:rPr kumimoji="1" lang="en-US" altLang="ja-JP" sz="2000" dirty="0" smtClean="0">
                <a:solidFill>
                  <a:schemeClr val="tx1"/>
                </a:solidFill>
              </a:rPr>
              <a:t>】</a:t>
            </a:r>
            <a:endParaRPr kumimoji="1" lang="ja-JP" altLang="en-US" sz="2000" dirty="0" smtClean="0">
              <a:solidFill>
                <a:schemeClr val="tx1"/>
              </a:solidFill>
            </a:endParaRPr>
          </a:p>
          <a:p>
            <a:r>
              <a:rPr lang="ja-JP" altLang="en-US" sz="2000" dirty="0" smtClean="0">
                <a:solidFill>
                  <a:schemeClr val="tx1"/>
                </a:solidFill>
              </a:rPr>
              <a:t> 知的能力、他人との意思の交換、日常</a:t>
            </a:r>
            <a:endParaRPr lang="en-US" altLang="ja-JP" sz="2000" dirty="0" smtClean="0">
              <a:solidFill>
                <a:schemeClr val="tx1"/>
              </a:solidFill>
            </a:endParaRPr>
          </a:p>
          <a:p>
            <a:r>
              <a:rPr lang="ja-JP" altLang="en-US" sz="2000" dirty="0" smtClean="0">
                <a:solidFill>
                  <a:schemeClr val="tx1"/>
                </a:solidFill>
              </a:rPr>
              <a:t> 生活や社会生活等への適応能力に関</a:t>
            </a:r>
            <a:endParaRPr lang="en-US" altLang="ja-JP" sz="2000" dirty="0" smtClean="0">
              <a:solidFill>
                <a:schemeClr val="tx1"/>
              </a:solidFill>
            </a:endParaRPr>
          </a:p>
          <a:p>
            <a:r>
              <a:rPr lang="en-US" altLang="ja-JP" sz="2000" dirty="0" smtClean="0">
                <a:solidFill>
                  <a:schemeClr val="tx1"/>
                </a:solidFill>
              </a:rPr>
              <a:t> </a:t>
            </a:r>
            <a:r>
              <a:rPr lang="ja-JP" altLang="en-US" sz="2000" dirty="0" smtClean="0">
                <a:solidFill>
                  <a:schemeClr val="tx1"/>
                </a:solidFill>
              </a:rPr>
              <a:t>して、特別な支援や配慮が必要である。</a:t>
            </a:r>
          </a:p>
          <a:p>
            <a:endParaRPr lang="ja-JP" altLang="en-US" sz="2000" dirty="0" smtClean="0">
              <a:solidFill>
                <a:schemeClr val="tx1"/>
              </a:solidFill>
            </a:endParaRPr>
          </a:p>
          <a:p>
            <a:pPr algn="ctr"/>
            <a:r>
              <a:rPr lang="en-US" altLang="ja-JP" sz="2000" dirty="0" smtClean="0">
                <a:solidFill>
                  <a:schemeClr val="tx1"/>
                </a:solidFill>
              </a:rPr>
              <a:t>【</a:t>
            </a:r>
            <a:r>
              <a:rPr lang="ja-JP" altLang="en-US" sz="2000" dirty="0" smtClean="0">
                <a:solidFill>
                  <a:schemeClr val="tx1"/>
                </a:solidFill>
              </a:rPr>
              <a:t>学習上の特性</a:t>
            </a:r>
            <a:r>
              <a:rPr lang="en-US" altLang="ja-JP" sz="2000" dirty="0" smtClean="0">
                <a:solidFill>
                  <a:schemeClr val="tx1"/>
                </a:solidFill>
              </a:rPr>
              <a:t>】</a:t>
            </a:r>
            <a:endParaRPr lang="ja-JP" altLang="en-US" sz="2000" dirty="0" smtClean="0">
              <a:solidFill>
                <a:schemeClr val="tx1"/>
              </a:solidFill>
            </a:endParaRPr>
          </a:p>
          <a:p>
            <a:r>
              <a:rPr lang="ja-JP" altLang="en-US" sz="2000" dirty="0" smtClean="0">
                <a:solidFill>
                  <a:schemeClr val="tx1"/>
                </a:solidFill>
              </a:rPr>
              <a:t> 学習によって得た知識や技能が定着し</a:t>
            </a:r>
            <a:endParaRPr lang="en-US" altLang="ja-JP" sz="2000" dirty="0" smtClean="0">
              <a:solidFill>
                <a:schemeClr val="tx1"/>
              </a:solidFill>
            </a:endParaRPr>
          </a:p>
          <a:p>
            <a:r>
              <a:rPr lang="en-US" altLang="ja-JP" sz="2000" dirty="0" smtClean="0">
                <a:solidFill>
                  <a:schemeClr val="tx1"/>
                </a:solidFill>
              </a:rPr>
              <a:t> </a:t>
            </a:r>
            <a:r>
              <a:rPr lang="ja-JP" altLang="en-US" sz="2000" dirty="0" smtClean="0">
                <a:solidFill>
                  <a:schemeClr val="tx1"/>
                </a:solidFill>
              </a:rPr>
              <a:t>にくいため断片的になりやすい。</a:t>
            </a:r>
          </a:p>
          <a:p>
            <a:r>
              <a:rPr lang="ja-JP" altLang="en-US" sz="2000" dirty="0" smtClean="0">
                <a:solidFill>
                  <a:schemeClr val="tx1"/>
                </a:solidFill>
              </a:rPr>
              <a:t> 成功体験が少ないことにより、主体的に</a:t>
            </a:r>
            <a:endParaRPr lang="en-US" altLang="ja-JP" sz="2000" dirty="0" smtClean="0">
              <a:solidFill>
                <a:schemeClr val="tx1"/>
              </a:solidFill>
            </a:endParaRPr>
          </a:p>
          <a:p>
            <a:r>
              <a:rPr lang="en-US" altLang="ja-JP" sz="2000" dirty="0" smtClean="0">
                <a:solidFill>
                  <a:schemeClr val="tx1"/>
                </a:solidFill>
              </a:rPr>
              <a:t> </a:t>
            </a:r>
            <a:r>
              <a:rPr lang="ja-JP" altLang="en-US" sz="2000" dirty="0" smtClean="0">
                <a:solidFill>
                  <a:schemeClr val="tx1"/>
                </a:solidFill>
              </a:rPr>
              <a:t>取り組む意欲が十分に育っていない。</a:t>
            </a:r>
          </a:p>
        </p:txBody>
      </p:sp>
      <p:sp>
        <p:nvSpPr>
          <p:cNvPr id="6" name="角丸四角形 5"/>
          <p:cNvSpPr/>
          <p:nvPr/>
        </p:nvSpPr>
        <p:spPr>
          <a:xfrm>
            <a:off x="755576" y="1700808"/>
            <a:ext cx="2304256"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道徳授業の特性</a:t>
            </a:r>
            <a:endParaRPr kumimoji="1" lang="ja-JP" altLang="en-US" sz="2000" dirty="0">
              <a:solidFill>
                <a:schemeClr val="tx1"/>
              </a:solidFill>
            </a:endParaRPr>
          </a:p>
        </p:txBody>
      </p:sp>
      <p:sp>
        <p:nvSpPr>
          <p:cNvPr id="8" name="角丸四角形 7"/>
          <p:cNvSpPr/>
          <p:nvPr/>
        </p:nvSpPr>
        <p:spPr>
          <a:xfrm>
            <a:off x="4932040" y="1700808"/>
            <a:ext cx="3024336" cy="64807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知的障害の児童の特性</a:t>
            </a:r>
            <a:endParaRPr lang="ja-JP" altLang="en-US" dirty="0">
              <a:solidFill>
                <a:schemeClr val="tx1"/>
              </a:solidFill>
            </a:endParaRPr>
          </a:p>
        </p:txBody>
      </p:sp>
      <p:sp>
        <p:nvSpPr>
          <p:cNvPr id="9" name="メモ 8"/>
          <p:cNvSpPr/>
          <p:nvPr/>
        </p:nvSpPr>
        <p:spPr>
          <a:xfrm>
            <a:off x="467544" y="4221088"/>
            <a:ext cx="2880320" cy="2088232"/>
          </a:xfrm>
          <a:prstGeom prst="foldedCorner">
            <a:avLst/>
          </a:prstGeom>
          <a:solidFill>
            <a:srgbClr val="FFEFB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smtClean="0">
                <a:solidFill>
                  <a:schemeClr val="tx1"/>
                </a:solidFill>
              </a:rPr>
              <a:t>◆日常生活や社会生活</a:t>
            </a:r>
          </a:p>
          <a:p>
            <a:r>
              <a:rPr lang="ja-JP" altLang="en-US" sz="2000" dirty="0" smtClean="0">
                <a:solidFill>
                  <a:schemeClr val="tx1"/>
                </a:solidFill>
              </a:rPr>
              <a:t>　</a:t>
            </a:r>
            <a:r>
              <a:rPr kumimoji="1" lang="ja-JP" altLang="en-US" sz="2000" dirty="0" smtClean="0">
                <a:solidFill>
                  <a:schemeClr val="tx1"/>
                </a:solidFill>
              </a:rPr>
              <a:t>に必要な技能や習慣を</a:t>
            </a:r>
          </a:p>
          <a:p>
            <a:r>
              <a:rPr lang="ja-JP" altLang="en-US" sz="2000" dirty="0" smtClean="0">
                <a:solidFill>
                  <a:schemeClr val="tx1"/>
                </a:solidFill>
              </a:rPr>
              <a:t>　</a:t>
            </a:r>
            <a:r>
              <a:rPr kumimoji="1" lang="ja-JP" altLang="en-US" sz="2000" dirty="0" smtClean="0">
                <a:solidFill>
                  <a:schemeClr val="tx1"/>
                </a:solidFill>
              </a:rPr>
              <a:t>身に付ける。</a:t>
            </a:r>
          </a:p>
          <a:p>
            <a:r>
              <a:rPr lang="ja-JP" altLang="en-US" sz="2000" dirty="0" smtClean="0">
                <a:solidFill>
                  <a:schemeClr val="tx1"/>
                </a:solidFill>
              </a:rPr>
              <a:t>◆具体的な活動を中心</a:t>
            </a:r>
          </a:p>
          <a:p>
            <a:r>
              <a:rPr lang="ja-JP" altLang="en-US" sz="2000" dirty="0" smtClean="0">
                <a:solidFill>
                  <a:schemeClr val="tx1"/>
                </a:solidFill>
              </a:rPr>
              <a:t>　に据えて、実際の状況</a:t>
            </a:r>
          </a:p>
          <a:p>
            <a:r>
              <a:rPr lang="ja-JP" altLang="en-US" sz="2000" dirty="0" smtClean="0">
                <a:solidFill>
                  <a:schemeClr val="tx1"/>
                </a:solidFill>
              </a:rPr>
              <a:t>　下で指導する。</a:t>
            </a:r>
            <a:endParaRPr kumimoji="1" lang="ja-JP" altLang="en-US" sz="2000" dirty="0">
              <a:solidFill>
                <a:schemeClr val="tx1"/>
              </a:solidFill>
            </a:endParaRPr>
          </a:p>
        </p:txBody>
      </p:sp>
      <p:sp>
        <p:nvSpPr>
          <p:cNvPr id="11" name="左右矢印 10"/>
          <p:cNvSpPr/>
          <p:nvPr/>
        </p:nvSpPr>
        <p:spPr>
          <a:xfrm>
            <a:off x="3419872" y="3212976"/>
            <a:ext cx="64807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3419872" y="5373216"/>
            <a:ext cx="64807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491880" y="2420888"/>
            <a:ext cx="432048" cy="6480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困難</a:t>
            </a:r>
            <a:endParaRPr kumimoji="1" lang="ja-JP" altLang="en-US" dirty="0">
              <a:solidFill>
                <a:schemeClr val="tx1"/>
              </a:solidFill>
            </a:endParaRPr>
          </a:p>
        </p:txBody>
      </p:sp>
      <p:sp>
        <p:nvSpPr>
          <p:cNvPr id="14" name="円/楕円 13"/>
          <p:cNvSpPr/>
          <p:nvPr/>
        </p:nvSpPr>
        <p:spPr>
          <a:xfrm>
            <a:off x="3491880" y="4581128"/>
            <a:ext cx="504056" cy="72008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有効</a:t>
            </a:r>
            <a:endParaRPr kumimoji="1" lang="ja-JP" altLang="en-US" dirty="0">
              <a:solidFill>
                <a:schemeClr val="tx1"/>
              </a:solidFill>
            </a:endParaRPr>
          </a:p>
        </p:txBody>
      </p:sp>
    </p:spTree>
    <p:extLst>
      <p:ext uri="{BB962C8B-B14F-4D97-AF65-F5344CB8AC3E}">
        <p14:creationId xmlns:p14="http://schemas.microsoft.com/office/powerpoint/2010/main" val="12710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08688"/>
          </a:xfrm>
        </p:spPr>
        <p:txBody>
          <a:bodyPr>
            <a:normAutofit/>
          </a:bodyPr>
          <a:lstStyle/>
          <a:p>
            <a:r>
              <a:rPr kumimoji="1" lang="ja-JP" altLang="en-US" sz="3200" dirty="0" smtClean="0"/>
              <a:t>知的障害学級の教育課程</a:t>
            </a:r>
            <a:endParaRPr kumimoji="1" lang="ja-JP" altLang="en-US" sz="3200" dirty="0"/>
          </a:p>
        </p:txBody>
      </p:sp>
      <p:sp>
        <p:nvSpPr>
          <p:cNvPr id="3" name="コンテンツ プレースホルダ 2"/>
          <p:cNvSpPr>
            <a:spLocks noGrp="1"/>
          </p:cNvSpPr>
          <p:nvPr>
            <p:ph idx="1"/>
          </p:nvPr>
        </p:nvSpPr>
        <p:spPr>
          <a:xfrm>
            <a:off x="457200" y="1556792"/>
            <a:ext cx="8229600" cy="4767808"/>
          </a:xfrm>
        </p:spPr>
        <p:txBody>
          <a:bodyPr>
            <a:normAutofit lnSpcReduction="10000"/>
          </a:bodyPr>
          <a:lstStyle/>
          <a:p>
            <a:pPr>
              <a:buNone/>
            </a:pPr>
            <a:r>
              <a:rPr lang="ja-JP" altLang="en-US" dirty="0" smtClean="0"/>
              <a:t>原則的には小中学校の学習指導要領が適応されるが・・・</a:t>
            </a:r>
          </a:p>
          <a:p>
            <a:pPr>
              <a:buNone/>
            </a:pPr>
            <a:r>
              <a:rPr lang="en-US" altLang="ja-JP" dirty="0" smtClean="0">
                <a:solidFill>
                  <a:srgbClr val="0070C0"/>
                </a:solidFill>
              </a:rPr>
              <a:t>【</a:t>
            </a:r>
            <a:r>
              <a:rPr lang="ja-JP" altLang="en-US" dirty="0" smtClean="0">
                <a:solidFill>
                  <a:srgbClr val="0070C0"/>
                </a:solidFill>
              </a:rPr>
              <a:t>教育課程</a:t>
            </a:r>
            <a:r>
              <a:rPr lang="ja-JP" altLang="en-US" dirty="0">
                <a:solidFill>
                  <a:srgbClr val="0070C0"/>
                </a:solidFill>
              </a:rPr>
              <a:t>には</a:t>
            </a:r>
            <a:r>
              <a:rPr lang="en-US" altLang="ja-JP" dirty="0" smtClean="0">
                <a:solidFill>
                  <a:srgbClr val="0070C0"/>
                </a:solidFill>
              </a:rPr>
              <a:t>】</a:t>
            </a:r>
            <a:endParaRPr lang="ja-JP" altLang="en-US" dirty="0" smtClean="0">
              <a:solidFill>
                <a:srgbClr val="0070C0"/>
              </a:solidFill>
            </a:endParaRPr>
          </a:p>
          <a:p>
            <a:pPr>
              <a:buNone/>
            </a:pPr>
            <a:r>
              <a:rPr lang="ja-JP" altLang="en-US" dirty="0" smtClean="0"/>
              <a:t>　①</a:t>
            </a:r>
            <a:r>
              <a:rPr lang="ja-JP" altLang="en-US" dirty="0" smtClean="0">
                <a:solidFill>
                  <a:srgbClr val="FF0000"/>
                </a:solidFill>
              </a:rPr>
              <a:t>自立活動</a:t>
            </a:r>
            <a:r>
              <a:rPr lang="ja-JP" altLang="en-US" dirty="0" smtClean="0"/>
              <a:t>を取り入れる。</a:t>
            </a:r>
          </a:p>
          <a:p>
            <a:pPr>
              <a:buNone/>
            </a:pPr>
            <a:r>
              <a:rPr lang="en-US" altLang="ja-JP" dirty="0" smtClean="0">
                <a:solidFill>
                  <a:srgbClr val="0070C0"/>
                </a:solidFill>
              </a:rPr>
              <a:t>【</a:t>
            </a:r>
            <a:r>
              <a:rPr lang="ja-JP" altLang="en-US" dirty="0" smtClean="0">
                <a:solidFill>
                  <a:srgbClr val="0070C0"/>
                </a:solidFill>
              </a:rPr>
              <a:t>指導内容、方法等を変更することができる</a:t>
            </a:r>
            <a:r>
              <a:rPr lang="en-US" altLang="ja-JP" dirty="0" smtClean="0">
                <a:solidFill>
                  <a:srgbClr val="0070C0"/>
                </a:solidFill>
              </a:rPr>
              <a:t>】</a:t>
            </a:r>
            <a:endParaRPr lang="ja-JP" altLang="en-US" dirty="0" smtClean="0">
              <a:solidFill>
                <a:srgbClr val="0070C0"/>
              </a:solidFill>
            </a:endParaRPr>
          </a:p>
          <a:p>
            <a:pPr>
              <a:buNone/>
            </a:pPr>
            <a:r>
              <a:rPr lang="ja-JP" altLang="en-US" dirty="0" smtClean="0"/>
              <a:t>児童生徒の事態に合わせて・・・</a:t>
            </a:r>
          </a:p>
          <a:p>
            <a:pPr>
              <a:buNone/>
            </a:pPr>
            <a:r>
              <a:rPr kumimoji="1" lang="ja-JP" altLang="en-US" dirty="0" smtClean="0"/>
              <a:t>　①各教科等の目標、内容を下学年のそれらに替える。</a:t>
            </a:r>
          </a:p>
          <a:p>
            <a:pPr>
              <a:buNone/>
            </a:pPr>
            <a:r>
              <a:rPr lang="ja-JP" altLang="en-US" dirty="0" smtClean="0"/>
              <a:t>　②知的障害特別支援学校の教育課程に準拠する。</a:t>
            </a:r>
          </a:p>
          <a:p>
            <a:pPr>
              <a:buNone/>
            </a:pPr>
            <a:r>
              <a:rPr kumimoji="1" lang="ja-JP" altLang="en-US" dirty="0" smtClean="0"/>
              <a:t>　③各教科、道徳科、外国語活動、自立活動の全部または</a:t>
            </a:r>
          </a:p>
          <a:p>
            <a:pPr>
              <a:buNone/>
            </a:pPr>
            <a:r>
              <a:rPr lang="ja-JP" altLang="en-US" dirty="0" smtClean="0"/>
              <a:t>　　</a:t>
            </a:r>
            <a:r>
              <a:rPr kumimoji="1" lang="ja-JP" altLang="en-US" dirty="0" smtClean="0"/>
              <a:t>一部を合せて指導する。</a:t>
            </a:r>
          </a:p>
          <a:p>
            <a:pPr>
              <a:buNone/>
            </a:pPr>
            <a:r>
              <a:rPr lang="ja-JP" altLang="en-US" dirty="0" smtClean="0"/>
              <a:t>　　　</a:t>
            </a:r>
            <a:r>
              <a:rPr lang="ja-JP" altLang="en-US" dirty="0" smtClean="0">
                <a:solidFill>
                  <a:srgbClr val="FF0000"/>
                </a:solidFill>
              </a:rPr>
              <a:t>日常生活の指導　遊びの指導　生活単元学習</a:t>
            </a:r>
            <a:br>
              <a:rPr lang="ja-JP" altLang="en-US" dirty="0" smtClean="0">
                <a:solidFill>
                  <a:srgbClr val="FF0000"/>
                </a:solidFill>
              </a:rPr>
            </a:br>
            <a:r>
              <a:rPr lang="ja-JP" altLang="en-US" dirty="0" smtClean="0">
                <a:solidFill>
                  <a:srgbClr val="FF0000"/>
                </a:solidFill>
              </a:rPr>
              <a:t>　　　　　　</a:t>
            </a:r>
            <a:r>
              <a:rPr lang="en-US" altLang="ja-JP" dirty="0" smtClean="0"/>
              <a:t>※</a:t>
            </a:r>
            <a:r>
              <a:rPr lang="ja-JP" altLang="en-US" dirty="0" smtClean="0"/>
              <a:t>中学校では作業学習がある。</a:t>
            </a:r>
            <a:endParaRPr kumimoji="1" lang="ja-JP" altLang="en-US" dirty="0"/>
          </a:p>
        </p:txBody>
      </p:sp>
    </p:spTree>
    <p:extLst>
      <p:ext uri="{BB962C8B-B14F-4D97-AF65-F5344CB8AC3E}">
        <p14:creationId xmlns:p14="http://schemas.microsoft.com/office/powerpoint/2010/main" val="375358305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kumimoji="1" lang="ja-JP" altLang="en-US" sz="3200" dirty="0" smtClean="0"/>
              <a:t>特別支援学級の授業</a:t>
            </a:r>
            <a:endParaRPr kumimoji="1" lang="ja-JP" altLang="en-US" sz="3200" dirty="0"/>
          </a:p>
        </p:txBody>
      </p:sp>
      <p:sp>
        <p:nvSpPr>
          <p:cNvPr id="3" name="コンテンツ プレースホルダー 2"/>
          <p:cNvSpPr>
            <a:spLocks noGrp="1"/>
          </p:cNvSpPr>
          <p:nvPr>
            <p:ph idx="1"/>
          </p:nvPr>
        </p:nvSpPr>
        <p:spPr>
          <a:xfrm>
            <a:off x="457200" y="1700808"/>
            <a:ext cx="8229600" cy="4623792"/>
          </a:xfrm>
        </p:spPr>
        <p:txBody>
          <a:bodyPr/>
          <a:lstStyle/>
          <a:p>
            <a:pPr marL="0" indent="0">
              <a:buNone/>
            </a:pPr>
            <a:r>
              <a:rPr kumimoji="1" lang="ja-JP" altLang="en-US" dirty="0" smtClean="0"/>
              <a:t>児童生徒の実態に応じて</a:t>
            </a:r>
          </a:p>
          <a:p>
            <a:pPr marL="0" indent="0">
              <a:buNone/>
            </a:pPr>
            <a:endParaRPr kumimoji="1" lang="ja-JP" altLang="en-US" dirty="0" smtClean="0"/>
          </a:p>
          <a:p>
            <a:pPr marL="0" indent="0">
              <a:buNone/>
            </a:pPr>
            <a:r>
              <a:rPr lang="ja-JP" altLang="en-US" dirty="0" smtClean="0"/>
              <a:t>　　</a:t>
            </a:r>
            <a:r>
              <a:rPr lang="ja-JP" altLang="en-US" dirty="0"/>
              <a:t>・</a:t>
            </a:r>
            <a:r>
              <a:rPr lang="ja-JP" altLang="en-US" dirty="0" smtClean="0"/>
              <a:t>時間割を細分化する通常の学級と同じ方法</a:t>
            </a:r>
            <a:endParaRPr kumimoji="1" lang="ja-JP" altLang="en-US" dirty="0" smtClean="0"/>
          </a:p>
          <a:p>
            <a:pPr marL="0" indent="0">
              <a:buNone/>
            </a:pPr>
            <a:endParaRPr kumimoji="1" lang="ja-JP" altLang="en-US" dirty="0" smtClean="0"/>
          </a:p>
          <a:p>
            <a:pPr marL="0" indent="0">
              <a:buNone/>
            </a:pPr>
            <a:endParaRPr lang="ja-JP" altLang="en-US" dirty="0"/>
          </a:p>
          <a:p>
            <a:pPr marL="0" indent="0">
              <a:buNone/>
            </a:pPr>
            <a:r>
              <a:rPr kumimoji="1" lang="ja-JP" altLang="en-US" dirty="0" smtClean="0"/>
              <a:t>　　・活動の中に教科や領域の内容を組み入れて行う方法</a:t>
            </a:r>
          </a:p>
          <a:p>
            <a:pPr marL="0" indent="0">
              <a:buNone/>
            </a:pPr>
            <a:r>
              <a:rPr lang="ja-JP" altLang="en-US" dirty="0" smtClean="0"/>
              <a:t>両者から選んで行うものである。</a:t>
            </a:r>
          </a:p>
          <a:p>
            <a:pPr marL="0" indent="0">
              <a:buNone/>
            </a:pPr>
            <a:endParaRPr kumimoji="1" lang="ja-JP" altLang="en-US" dirty="0"/>
          </a:p>
        </p:txBody>
      </p:sp>
      <p:sp>
        <p:nvSpPr>
          <p:cNvPr id="4" name="正方形/長方形 3"/>
          <p:cNvSpPr/>
          <p:nvPr/>
        </p:nvSpPr>
        <p:spPr>
          <a:xfrm>
            <a:off x="814446" y="2211118"/>
            <a:ext cx="3901570" cy="42579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教科別・領域別の指導</a:t>
            </a:r>
            <a:endParaRPr kumimoji="1" lang="ja-JP" altLang="en-US" sz="2400" dirty="0">
              <a:solidFill>
                <a:schemeClr val="tx1"/>
              </a:solidFill>
            </a:endParaRPr>
          </a:p>
        </p:txBody>
      </p:sp>
      <p:sp>
        <p:nvSpPr>
          <p:cNvPr id="5" name="正方形/長方形 4"/>
          <p:cNvSpPr/>
          <p:nvPr/>
        </p:nvSpPr>
        <p:spPr>
          <a:xfrm>
            <a:off x="814446" y="3429000"/>
            <a:ext cx="3901570" cy="504056"/>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教科・領域を合せた指導</a:t>
            </a:r>
            <a:endParaRPr kumimoji="1" lang="ja-JP" altLang="en-US" sz="2400" dirty="0">
              <a:solidFill>
                <a:schemeClr val="tx1"/>
              </a:solidFill>
            </a:endParaRPr>
          </a:p>
        </p:txBody>
      </p:sp>
      <p:sp>
        <p:nvSpPr>
          <p:cNvPr id="6" name="正方形/長方形 5"/>
          <p:cNvSpPr/>
          <p:nvPr/>
        </p:nvSpPr>
        <p:spPr>
          <a:xfrm>
            <a:off x="1187624" y="5229200"/>
            <a:ext cx="6048672" cy="7200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道徳科についても同様の扱いとなる</a:t>
            </a:r>
            <a:endParaRPr kumimoji="1" lang="ja-JP" altLang="en-US" sz="2400" dirty="0">
              <a:solidFill>
                <a:schemeClr val="tx1"/>
              </a:solidFill>
            </a:endParaRPr>
          </a:p>
        </p:txBody>
      </p:sp>
    </p:spTree>
    <p:extLst>
      <p:ext uri="{BB962C8B-B14F-4D97-AF65-F5344CB8AC3E}">
        <p14:creationId xmlns:p14="http://schemas.microsoft.com/office/powerpoint/2010/main" val="12004513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852704"/>
          </a:xfrm>
        </p:spPr>
        <p:txBody>
          <a:bodyPr>
            <a:normAutofit/>
          </a:bodyPr>
          <a:lstStyle/>
          <a:p>
            <a:r>
              <a:rPr lang="ja-JP" altLang="en-US" sz="3200" dirty="0" smtClean="0"/>
              <a:t>道徳科の扱い</a:t>
            </a:r>
            <a:endParaRPr kumimoji="1" lang="ja-JP" altLang="en-US" sz="3200" dirty="0"/>
          </a:p>
        </p:txBody>
      </p:sp>
      <p:sp>
        <p:nvSpPr>
          <p:cNvPr id="3" name="コンテンツ プレースホルダ 2"/>
          <p:cNvSpPr>
            <a:spLocks noGrp="1"/>
          </p:cNvSpPr>
          <p:nvPr>
            <p:ph idx="1"/>
          </p:nvPr>
        </p:nvSpPr>
        <p:spPr>
          <a:xfrm>
            <a:off x="457200" y="1700808"/>
            <a:ext cx="8229600" cy="4623792"/>
          </a:xfrm>
        </p:spPr>
        <p:txBody>
          <a:bodyPr/>
          <a:lstStyle/>
          <a:p>
            <a:pPr>
              <a:lnSpc>
                <a:spcPct val="150000"/>
              </a:lnSpc>
              <a:buNone/>
            </a:pPr>
            <a:r>
              <a:rPr kumimoji="1" lang="ja-JP" altLang="en-US" dirty="0" smtClean="0"/>
              <a:t>（１）</a:t>
            </a:r>
            <a:r>
              <a:rPr kumimoji="1" lang="ja-JP" altLang="en-US" u="heavy" dirty="0" smtClean="0">
                <a:uFill>
                  <a:solidFill>
                    <a:srgbClr val="C00000"/>
                  </a:solidFill>
                </a:uFill>
              </a:rPr>
              <a:t>道徳科を設ける場合には</a:t>
            </a:r>
            <a:r>
              <a:rPr kumimoji="1" lang="ja-JP" altLang="en-US" dirty="0" smtClean="0"/>
              <a:t>、各教科、外国語活動、総合的な学習の時間、特別活動及び自立活動等における道徳教育と密接な関連を保つようにする。</a:t>
            </a:r>
          </a:p>
          <a:p>
            <a:pPr>
              <a:lnSpc>
                <a:spcPct val="150000"/>
              </a:lnSpc>
              <a:buNone/>
            </a:pPr>
            <a:r>
              <a:rPr lang="ja-JP" altLang="en-US" dirty="0" smtClean="0"/>
              <a:t>（２）</a:t>
            </a:r>
            <a:r>
              <a:rPr lang="ja-JP" altLang="en-US" u="heavy" dirty="0" smtClean="0">
                <a:uFill>
                  <a:solidFill>
                    <a:srgbClr val="C00000"/>
                  </a:solidFill>
                </a:uFill>
              </a:rPr>
              <a:t>道徳科を設けず、各教科等を合せた指導として行う場合においては</a:t>
            </a:r>
            <a:r>
              <a:rPr lang="ja-JP" altLang="en-US" dirty="0" smtClean="0"/>
              <a:t>、道徳教育の内容が適切に含まれるようにし、全体として道徳教育の目標が達成されるように配慮する。</a:t>
            </a:r>
          </a:p>
          <a:p>
            <a:pPr>
              <a:buNone/>
            </a:pPr>
            <a:endParaRPr kumimoji="1" lang="ja-JP" altLang="en-US" dirty="0"/>
          </a:p>
        </p:txBody>
      </p:sp>
    </p:spTree>
    <p:extLst>
      <p:ext uri="{BB962C8B-B14F-4D97-AF65-F5344CB8AC3E}">
        <p14:creationId xmlns:p14="http://schemas.microsoft.com/office/powerpoint/2010/main" val="28076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normAutofit fontScale="92500"/>
          </a:bodyPr>
          <a:lstStyle/>
          <a:p>
            <a:pPr marL="0" indent="0">
              <a:buNone/>
            </a:pPr>
            <a:r>
              <a:rPr lang="ja-JP" altLang="en-US" dirty="0" smtClean="0"/>
              <a:t>①実態として抽象的な思考になじめる子供たちであれば</a:t>
            </a:r>
            <a:br>
              <a:rPr lang="ja-JP" altLang="en-US" dirty="0" smtClean="0"/>
            </a:br>
            <a:r>
              <a:rPr lang="ja-JP" altLang="en-US" dirty="0" smtClean="0"/>
              <a:t>　道徳科を設定して授業を行う。その場合、</a:t>
            </a:r>
            <a:r>
              <a:rPr lang="ja-JP" altLang="en-US" dirty="0" smtClean="0">
                <a:solidFill>
                  <a:srgbClr val="FF0000"/>
                </a:solidFill>
              </a:rPr>
              <a:t>下学年の教材や</a:t>
            </a:r>
          </a:p>
          <a:p>
            <a:pPr marL="0" indent="0">
              <a:buNone/>
            </a:pPr>
            <a:r>
              <a:rPr lang="ja-JP" altLang="en-US" dirty="0" smtClean="0">
                <a:solidFill>
                  <a:srgbClr val="FF0000"/>
                </a:solidFill>
              </a:rPr>
              <a:t>　道徳的価値を扱うことも考慮する。</a:t>
            </a:r>
          </a:p>
          <a:p>
            <a:pPr marL="0" indent="0">
              <a:buNone/>
            </a:pPr>
            <a:endParaRPr lang="ja-JP" altLang="en-US" dirty="0" smtClean="0"/>
          </a:p>
          <a:p>
            <a:pPr marL="0" indent="0">
              <a:buNone/>
            </a:pPr>
            <a:r>
              <a:rPr lang="ja-JP" altLang="en-US" dirty="0" smtClean="0"/>
              <a:t>②能力的に困難のある子供たちの場合は、</a:t>
            </a:r>
            <a:r>
              <a:rPr lang="ja-JP" altLang="en-US" dirty="0" smtClean="0">
                <a:solidFill>
                  <a:srgbClr val="FF0000"/>
                </a:solidFill>
              </a:rPr>
              <a:t>「教科や領域を合せ</a:t>
            </a:r>
            <a:br>
              <a:rPr lang="ja-JP" altLang="en-US" dirty="0" smtClean="0">
                <a:solidFill>
                  <a:srgbClr val="FF0000"/>
                </a:solidFill>
              </a:rPr>
            </a:br>
            <a:r>
              <a:rPr lang="ja-JP" altLang="en-US" dirty="0" smtClean="0">
                <a:solidFill>
                  <a:srgbClr val="FF0000"/>
                </a:solidFill>
              </a:rPr>
              <a:t>　</a:t>
            </a:r>
            <a:r>
              <a:rPr lang="ja-JP" altLang="en-US" dirty="0" err="1" smtClean="0">
                <a:solidFill>
                  <a:srgbClr val="FF0000"/>
                </a:solidFill>
              </a:rPr>
              <a:t>た</a:t>
            </a:r>
            <a:r>
              <a:rPr lang="ja-JP" altLang="en-US" dirty="0" smtClean="0">
                <a:solidFill>
                  <a:srgbClr val="FF0000"/>
                </a:solidFill>
              </a:rPr>
              <a:t>指導」を通して道徳教育を展開する。</a:t>
            </a:r>
          </a:p>
          <a:p>
            <a:pPr marL="0" indent="0">
              <a:buNone/>
            </a:pPr>
            <a:r>
              <a:rPr lang="ja-JP" altLang="en-US" dirty="0" smtClean="0"/>
              <a:t>　また</a:t>
            </a:r>
            <a:r>
              <a:rPr lang="ja-JP" altLang="en-US" dirty="0"/>
              <a:t>は</a:t>
            </a:r>
            <a:r>
              <a:rPr lang="ja-JP" altLang="en-US" dirty="0" smtClean="0"/>
              <a:t>、「教科別等の指導」であっても道徳科を設けず、</a:t>
            </a:r>
            <a:r>
              <a:rPr lang="ja-JP" altLang="en-US" dirty="0" smtClean="0">
                <a:solidFill>
                  <a:srgbClr val="FF0000"/>
                </a:solidFill>
              </a:rPr>
              <a:t>教科</a:t>
            </a:r>
            <a:br>
              <a:rPr lang="ja-JP" altLang="en-US" dirty="0" smtClean="0">
                <a:solidFill>
                  <a:srgbClr val="FF0000"/>
                </a:solidFill>
              </a:rPr>
            </a:br>
            <a:r>
              <a:rPr lang="ja-JP" altLang="en-US" dirty="0" smtClean="0">
                <a:solidFill>
                  <a:srgbClr val="FF0000"/>
                </a:solidFill>
              </a:rPr>
              <a:t>　等の授業の中で道徳教育</a:t>
            </a:r>
            <a:r>
              <a:rPr lang="ja-JP" altLang="en-US" dirty="0">
                <a:solidFill>
                  <a:srgbClr val="FF0000"/>
                </a:solidFill>
              </a:rPr>
              <a:t>と</a:t>
            </a:r>
            <a:r>
              <a:rPr lang="ja-JP" altLang="en-US" dirty="0" smtClean="0">
                <a:solidFill>
                  <a:srgbClr val="FF0000"/>
                </a:solidFill>
              </a:rPr>
              <a:t>して道徳性を育む。</a:t>
            </a:r>
          </a:p>
          <a:p>
            <a:pPr marL="0" indent="0">
              <a:buNone/>
            </a:pPr>
            <a:r>
              <a:rPr lang="ja-JP" altLang="en-US" dirty="0" smtClean="0"/>
              <a:t>　　　　体育</a:t>
            </a:r>
            <a:r>
              <a:rPr lang="ja-JP" altLang="en-US" dirty="0"/>
              <a:t>・・規則</a:t>
            </a:r>
            <a:r>
              <a:rPr lang="ja-JP" altLang="en-US" dirty="0" smtClean="0"/>
              <a:t>の尊重　　　音楽・・友情信頼</a:t>
            </a:r>
          </a:p>
          <a:p>
            <a:pPr marL="0" indent="0">
              <a:buNone/>
            </a:pPr>
            <a:endParaRPr lang="ja-JP" altLang="en-US" dirty="0" smtClean="0"/>
          </a:p>
          <a:p>
            <a:pPr marL="0" indent="0">
              <a:buNone/>
            </a:pPr>
            <a:r>
              <a:rPr lang="ja-JP" altLang="en-US" dirty="0" smtClean="0"/>
              <a:t>③子供</a:t>
            </a:r>
            <a:r>
              <a:rPr lang="ja-JP" altLang="en-US" dirty="0"/>
              <a:t>たち</a:t>
            </a:r>
            <a:r>
              <a:rPr lang="ja-JP" altLang="en-US" dirty="0" smtClean="0"/>
              <a:t>の集団を見た場合に能力的に差異がある場合は、</a:t>
            </a:r>
            <a:br>
              <a:rPr lang="ja-JP" altLang="en-US" dirty="0" smtClean="0"/>
            </a:br>
            <a:r>
              <a:rPr lang="ja-JP" altLang="en-US" dirty="0" smtClean="0"/>
              <a:t>　</a:t>
            </a:r>
            <a:r>
              <a:rPr lang="ja-JP" altLang="en-US" dirty="0" smtClean="0">
                <a:solidFill>
                  <a:srgbClr val="FF0000"/>
                </a:solidFill>
              </a:rPr>
              <a:t>グループを分け</a:t>
            </a:r>
            <a:r>
              <a:rPr lang="ja-JP" altLang="en-US" dirty="0" smtClean="0"/>
              <a:t>、一つのグループは道徳科を行い、他は</a:t>
            </a:r>
            <a:br>
              <a:rPr lang="ja-JP" altLang="en-US" dirty="0" smtClean="0"/>
            </a:br>
            <a:r>
              <a:rPr lang="ja-JP" altLang="en-US" dirty="0" smtClean="0"/>
              <a:t>　「合わせた指導」で道徳教育を実施することも考慮する。</a:t>
            </a:r>
          </a:p>
        </p:txBody>
      </p:sp>
    </p:spTree>
    <p:extLst>
      <p:ext uri="{BB962C8B-B14F-4D97-AF65-F5344CB8AC3E}">
        <p14:creationId xmlns:p14="http://schemas.microsoft.com/office/powerpoint/2010/main" val="26152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5415880"/>
          </a:xfrm>
        </p:spPr>
        <p:txBody>
          <a:bodyPr>
            <a:normAutofit lnSpcReduction="10000"/>
          </a:bodyPr>
          <a:lstStyle/>
          <a:p>
            <a:pPr marL="0" indent="0">
              <a:buNone/>
            </a:pPr>
            <a:r>
              <a:rPr kumimoji="1" lang="ja-JP" altLang="en-US" dirty="0" smtClean="0"/>
              <a:t>④通常の学級と同様として、道徳科を３５時間実施すると</a:t>
            </a:r>
            <a:br>
              <a:rPr kumimoji="1" lang="ja-JP" altLang="en-US" dirty="0" smtClean="0"/>
            </a:br>
            <a:r>
              <a:rPr kumimoji="1" lang="ja-JP" altLang="en-US" dirty="0" smtClean="0"/>
              <a:t>　届け出た場合は、道徳科の特質を踏まえた</a:t>
            </a:r>
            <a:r>
              <a:rPr lang="ja-JP" altLang="en-US" dirty="0" smtClean="0"/>
              <a:t>授業</a:t>
            </a:r>
            <a:r>
              <a:rPr lang="ja-JP" altLang="en-US" dirty="0"/>
              <a:t>である</a:t>
            </a:r>
            <a:r>
              <a:rPr lang="ja-JP" altLang="en-US" dirty="0" err="1" smtClean="0"/>
              <a:t>こ</a:t>
            </a:r>
            <a:r>
              <a:rPr lang="ja-JP" altLang="en-US" dirty="0" smtClean="0"/>
              <a:t/>
            </a:r>
            <a:br>
              <a:rPr lang="ja-JP" altLang="en-US" dirty="0" smtClean="0"/>
            </a:br>
            <a:r>
              <a:rPr lang="ja-JP" altLang="en-US" dirty="0" smtClean="0"/>
              <a:t>　と</a:t>
            </a:r>
            <a:r>
              <a:rPr kumimoji="1" lang="ja-JP" altLang="en-US" dirty="0" smtClean="0"/>
              <a:t>が求められる。</a:t>
            </a:r>
          </a:p>
          <a:p>
            <a:pPr marL="0" indent="0">
              <a:buNone/>
            </a:pPr>
            <a:endParaRPr kumimoji="1" lang="ja-JP" altLang="en-US" dirty="0" smtClean="0"/>
          </a:p>
          <a:p>
            <a:pPr marL="0" indent="0">
              <a:buNone/>
            </a:pPr>
            <a:r>
              <a:rPr kumimoji="1" lang="ja-JP" altLang="en-US" dirty="0" smtClean="0"/>
              <a:t>⑤１０時間は道徳科、他の２５時間は「合わせた指導」もしく</a:t>
            </a:r>
            <a:br>
              <a:rPr kumimoji="1" lang="ja-JP" altLang="en-US" dirty="0" smtClean="0"/>
            </a:br>
            <a:r>
              <a:rPr kumimoji="1" lang="ja-JP" altLang="en-US" dirty="0" smtClean="0"/>
              <a:t>　は「教科等の中での指導」で道徳教育として行うなどの</a:t>
            </a:r>
            <a:br>
              <a:rPr kumimoji="1" lang="ja-JP" altLang="en-US" dirty="0" smtClean="0"/>
            </a:br>
            <a:r>
              <a:rPr kumimoji="1" lang="ja-JP" altLang="en-US" dirty="0" smtClean="0"/>
              <a:t>　</a:t>
            </a:r>
            <a:r>
              <a:rPr kumimoji="1" lang="ja-JP" altLang="en-US" dirty="0" smtClean="0">
                <a:solidFill>
                  <a:srgbClr val="FF0000"/>
                </a:solidFill>
              </a:rPr>
              <a:t>弾力的な方法</a:t>
            </a:r>
            <a:r>
              <a:rPr kumimoji="1" lang="ja-JP" altLang="en-US" dirty="0" smtClean="0"/>
              <a:t>も考慮する。</a:t>
            </a:r>
            <a:r>
              <a:rPr lang="ja-JP" altLang="en-US" dirty="0"/>
              <a:t> </a:t>
            </a:r>
            <a:r>
              <a:rPr lang="ja-JP" altLang="en-US" dirty="0" smtClean="0"/>
              <a:t>この場合、１０時間の道徳科</a:t>
            </a:r>
            <a:br>
              <a:rPr lang="ja-JP" altLang="en-US" dirty="0" smtClean="0"/>
            </a:br>
            <a:r>
              <a:rPr lang="ja-JP" altLang="en-US" dirty="0" smtClean="0"/>
              <a:t>　は</a:t>
            </a:r>
            <a:r>
              <a:rPr lang="ja-JP" altLang="en-US" dirty="0"/>
              <a:t>道徳科の特質を踏まえた授業である</a:t>
            </a:r>
            <a:r>
              <a:rPr lang="ja-JP" altLang="en-US" dirty="0" smtClean="0"/>
              <a:t>ことになる。</a:t>
            </a:r>
          </a:p>
          <a:p>
            <a:pPr marL="0" indent="0">
              <a:buNone/>
            </a:pPr>
            <a:endParaRPr kumimoji="1" lang="ja-JP" altLang="en-US" dirty="0" smtClean="0"/>
          </a:p>
          <a:p>
            <a:pPr marL="0" indent="0">
              <a:buNone/>
            </a:pPr>
            <a:r>
              <a:rPr kumimoji="1" lang="ja-JP" altLang="en-US" dirty="0" smtClean="0"/>
              <a:t>⑥道徳科にせよ道徳教育にせよ「内容」に列記されている</a:t>
            </a:r>
            <a:br>
              <a:rPr kumimoji="1" lang="ja-JP" altLang="en-US" dirty="0" smtClean="0"/>
            </a:br>
            <a:r>
              <a:rPr kumimoji="1" lang="ja-JP" altLang="en-US" dirty="0" smtClean="0"/>
              <a:t>　内容項目（道徳的価値）のすべてを扱うことは適切でない</a:t>
            </a:r>
            <a:br>
              <a:rPr kumimoji="1" lang="ja-JP" altLang="en-US" dirty="0" smtClean="0"/>
            </a:br>
            <a:r>
              <a:rPr kumimoji="1" lang="ja-JP" altLang="en-US" dirty="0" smtClean="0"/>
              <a:t>　場合がある。</a:t>
            </a:r>
            <a:r>
              <a:rPr kumimoji="1" lang="ja-JP" altLang="en-US" dirty="0" smtClean="0">
                <a:solidFill>
                  <a:srgbClr val="FF0000"/>
                </a:solidFill>
              </a:rPr>
              <a:t>子供たちが集団生活・社会生活を営む上で</a:t>
            </a:r>
            <a:br>
              <a:rPr kumimoji="1" lang="ja-JP" altLang="en-US" dirty="0" smtClean="0">
                <a:solidFill>
                  <a:srgbClr val="FF0000"/>
                </a:solidFill>
              </a:rPr>
            </a:br>
            <a:r>
              <a:rPr kumimoji="1" lang="ja-JP" altLang="en-US" dirty="0" smtClean="0">
                <a:solidFill>
                  <a:srgbClr val="FF0000"/>
                </a:solidFill>
              </a:rPr>
              <a:t>　必要な内容項目を選択して繰り返し扱う</a:t>
            </a:r>
            <a:r>
              <a:rPr kumimoji="1" lang="ja-JP" altLang="en-US" dirty="0" smtClean="0"/>
              <a:t>ことも可能である。</a:t>
            </a:r>
            <a:endParaRPr kumimoji="1" lang="ja-JP" altLang="en-US" dirty="0"/>
          </a:p>
        </p:txBody>
      </p:sp>
    </p:spTree>
    <p:extLst>
      <p:ext uri="{BB962C8B-B14F-4D97-AF65-F5344CB8AC3E}">
        <p14:creationId xmlns:p14="http://schemas.microsoft.com/office/powerpoint/2010/main" val="116776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2"/>
            <a:ext cx="8507288" cy="5127848"/>
          </a:xfrm>
        </p:spPr>
        <p:txBody>
          <a:bodyPr>
            <a:normAutofit/>
          </a:bodyPr>
          <a:lstStyle/>
          <a:p>
            <a:pPr marL="0" indent="0">
              <a:buNone/>
            </a:pPr>
            <a:r>
              <a:rPr lang="ja-JP" altLang="en-US" dirty="0" smtClean="0"/>
              <a:t>⑦教科書については</a:t>
            </a:r>
            <a:r>
              <a:rPr lang="ja-JP" altLang="en-US" dirty="0"/>
              <a:t>、本人や保護者の</a:t>
            </a:r>
            <a:r>
              <a:rPr lang="ja-JP" altLang="en-US" dirty="0" smtClean="0"/>
              <a:t>意向があれば、道徳科が困難な子供であっても、学年</a:t>
            </a:r>
            <a:r>
              <a:rPr lang="ja-JP" altLang="en-US" dirty="0"/>
              <a:t>相応</a:t>
            </a:r>
            <a:r>
              <a:rPr lang="ja-JP" altLang="en-US" dirty="0" smtClean="0"/>
              <a:t>の検定教科書を</a:t>
            </a:r>
            <a:r>
              <a:rPr lang="ja-JP" altLang="en-US" dirty="0"/>
              <a:t>配布することになる</a:t>
            </a:r>
            <a:r>
              <a:rPr lang="ja-JP" altLang="en-US" dirty="0" smtClean="0"/>
              <a:t>。</a:t>
            </a:r>
          </a:p>
          <a:p>
            <a:pPr marL="0" indent="0">
              <a:buNone/>
            </a:pPr>
            <a:r>
              <a:rPr lang="ja-JP" altLang="en-US" dirty="0" smtClean="0"/>
              <a:t>しかし、道徳科</a:t>
            </a:r>
            <a:r>
              <a:rPr lang="ja-JP" altLang="en-US" dirty="0"/>
              <a:t>が可能な</a:t>
            </a:r>
            <a:r>
              <a:rPr lang="ja-JP" altLang="en-US" dirty="0" smtClean="0"/>
              <a:t>子供であっても、学年相応の教科書が活用できるとは限らない。その場合は、下学年の教科書や一般図書を授業で活用する。</a:t>
            </a:r>
            <a:endParaRPr kumimoji="1" lang="ja-JP" altLang="en-US" dirty="0" smtClean="0"/>
          </a:p>
          <a:p>
            <a:pPr marL="0" indent="0">
              <a:buNone/>
            </a:pPr>
            <a:r>
              <a:rPr lang="ja-JP" altLang="en-US" dirty="0" smtClean="0"/>
              <a:t>困難な子供の</a:t>
            </a:r>
            <a:r>
              <a:rPr lang="ja-JP" altLang="en-US" dirty="0"/>
              <a:t>場合は</a:t>
            </a:r>
            <a:r>
              <a:rPr lang="ja-JP" altLang="en-US" dirty="0" smtClean="0"/>
              <a:t>、</a:t>
            </a:r>
            <a:r>
              <a:rPr lang="ja-JP" altLang="en-US" dirty="0"/>
              <a:t>他</a:t>
            </a:r>
            <a:r>
              <a:rPr lang="ja-JP" altLang="en-US" dirty="0" smtClean="0"/>
              <a:t>の</a:t>
            </a:r>
            <a:r>
              <a:rPr lang="ja-JP" altLang="en-US" dirty="0"/>
              <a:t>教科</a:t>
            </a:r>
            <a:r>
              <a:rPr lang="ja-JP" altLang="en-US" dirty="0" smtClean="0"/>
              <a:t>と同じく、法令に基づき検定教科書に替えて、</a:t>
            </a:r>
            <a:r>
              <a:rPr lang="ja-JP" altLang="en-US" dirty="0" smtClean="0">
                <a:solidFill>
                  <a:srgbClr val="FF0000"/>
                </a:solidFill>
              </a:rPr>
              <a:t>一般図書などを「教科書」として申請</a:t>
            </a:r>
            <a:r>
              <a:rPr lang="ja-JP" altLang="en-US" dirty="0" smtClean="0"/>
              <a:t>し、配布することもできる。</a:t>
            </a:r>
          </a:p>
          <a:p>
            <a:pPr marL="0" indent="0">
              <a:buNone/>
            </a:pPr>
            <a:r>
              <a:rPr kumimoji="1" lang="ja-JP" altLang="en-US" dirty="0" smtClean="0"/>
              <a:t>　　　　</a:t>
            </a:r>
            <a:r>
              <a:rPr kumimoji="1" lang="en-US" altLang="ja-JP" dirty="0" smtClean="0">
                <a:solidFill>
                  <a:srgbClr val="0070C0"/>
                </a:solidFill>
              </a:rPr>
              <a:t>※</a:t>
            </a:r>
            <a:r>
              <a:rPr lang="ja-JP" altLang="en-US" dirty="0" smtClean="0">
                <a:solidFill>
                  <a:srgbClr val="0070C0"/>
                </a:solidFill>
              </a:rPr>
              <a:t>文部科学省著作権の道徳科の星本はない。</a:t>
            </a:r>
            <a:endParaRPr kumimoji="1" lang="ja-JP" altLang="en-US" dirty="0">
              <a:solidFill>
                <a:srgbClr val="0070C0"/>
              </a:solidFill>
            </a:endParaRPr>
          </a:p>
        </p:txBody>
      </p:sp>
    </p:spTree>
    <p:extLst>
      <p:ext uri="{BB962C8B-B14F-4D97-AF65-F5344CB8AC3E}">
        <p14:creationId xmlns:p14="http://schemas.microsoft.com/office/powerpoint/2010/main" val="163813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pPr algn="ctr"/>
            <a:r>
              <a:rPr kumimoji="1" lang="ja-JP" altLang="en-US" sz="3200" dirty="0" smtClean="0"/>
              <a:t>変更　道徳の「内容」　</a:t>
            </a:r>
            <a:r>
              <a:rPr kumimoji="1" lang="ja-JP" altLang="en-US" sz="2800" dirty="0" smtClean="0">
                <a:solidFill>
                  <a:schemeClr val="accent2">
                    <a:lumMod val="50000"/>
                  </a:schemeClr>
                </a:solidFill>
              </a:rPr>
              <a:t>（ ）は改正前学習指導要領</a:t>
            </a:r>
            <a:endParaRPr kumimoji="1" lang="ja-JP" altLang="en-US" sz="2800" dirty="0">
              <a:solidFill>
                <a:schemeClr val="accent2">
                  <a:lumMod val="50000"/>
                </a:schemeClr>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383302211"/>
              </p:ext>
            </p:extLst>
          </p:nvPr>
        </p:nvGraphicFramePr>
        <p:xfrm>
          <a:off x="899592" y="919049"/>
          <a:ext cx="7128791" cy="5236607"/>
        </p:xfrm>
        <a:graphic>
          <a:graphicData uri="http://schemas.openxmlformats.org/drawingml/2006/table">
            <a:tbl>
              <a:tblPr firstRow="1" bandRow="1">
                <a:tableStyleId>{5C22544A-7EE6-4342-B048-85BDC9FD1C3A}</a:tableStyleId>
              </a:tblPr>
              <a:tblGrid>
                <a:gridCol w="2036797"/>
                <a:gridCol w="1253414"/>
                <a:gridCol w="1253414"/>
                <a:gridCol w="1331752"/>
                <a:gridCol w="1253414"/>
              </a:tblGrid>
              <a:tr h="781759">
                <a:tc>
                  <a:txBody>
                    <a:bodyPr/>
                    <a:lstStyle/>
                    <a:p>
                      <a:endParaRPr kumimoji="1" lang="ja-JP" altLang="en-US" dirty="0"/>
                    </a:p>
                  </a:txBody>
                  <a:tcPr/>
                </a:tc>
                <a:tc>
                  <a:txBody>
                    <a:bodyPr/>
                    <a:lstStyle/>
                    <a:p>
                      <a:r>
                        <a:rPr kumimoji="1" lang="ja-JP" altLang="en-US" sz="2400" dirty="0" smtClean="0"/>
                        <a:t>低学年</a:t>
                      </a:r>
                      <a:endParaRPr kumimoji="1" lang="ja-JP" altLang="en-US" sz="2400" dirty="0"/>
                    </a:p>
                  </a:txBody>
                  <a:tcPr anchor="ctr"/>
                </a:tc>
                <a:tc>
                  <a:txBody>
                    <a:bodyPr/>
                    <a:lstStyle/>
                    <a:p>
                      <a:r>
                        <a:rPr kumimoji="1" lang="ja-JP" altLang="en-US" sz="2400" dirty="0" smtClean="0"/>
                        <a:t>中学年</a:t>
                      </a:r>
                      <a:endParaRPr kumimoji="1" lang="ja-JP" altLang="en-US" sz="2400" dirty="0"/>
                    </a:p>
                  </a:txBody>
                  <a:tcPr anchor="ctr"/>
                </a:tc>
                <a:tc>
                  <a:txBody>
                    <a:bodyPr/>
                    <a:lstStyle/>
                    <a:p>
                      <a:r>
                        <a:rPr kumimoji="1" lang="ja-JP" altLang="en-US" sz="2400" dirty="0" smtClean="0"/>
                        <a:t>高学年</a:t>
                      </a:r>
                      <a:endParaRPr kumimoji="1" lang="ja-JP" altLang="en-US" sz="2400" dirty="0"/>
                    </a:p>
                  </a:txBody>
                  <a:tcPr anchor="ctr"/>
                </a:tc>
                <a:tc>
                  <a:txBody>
                    <a:bodyPr/>
                    <a:lstStyle/>
                    <a:p>
                      <a:r>
                        <a:rPr kumimoji="1" lang="ja-JP" altLang="en-US" sz="2400" dirty="0" smtClean="0"/>
                        <a:t>中学校</a:t>
                      </a:r>
                      <a:endParaRPr kumimoji="1" lang="ja-JP" altLang="en-US" sz="2400" dirty="0"/>
                    </a:p>
                  </a:txBody>
                  <a:tcPr anchor="ctr"/>
                </a:tc>
              </a:tr>
              <a:tr h="877492">
                <a:tc>
                  <a:txBody>
                    <a:bodyPr/>
                    <a:lstStyle/>
                    <a:p>
                      <a:r>
                        <a:rPr kumimoji="1" lang="ja-JP" altLang="en-US" sz="2400" dirty="0" smtClean="0">
                          <a:solidFill>
                            <a:srgbClr val="FF0000"/>
                          </a:solidFill>
                        </a:rPr>
                        <a:t>視点 Ａ</a:t>
                      </a:r>
                    </a:p>
                    <a:p>
                      <a:r>
                        <a:rPr kumimoji="1" lang="ja-JP" altLang="en-US" sz="2400" dirty="0" smtClean="0">
                          <a:solidFill>
                            <a:srgbClr val="FF0000"/>
                          </a:solidFill>
                        </a:rPr>
                        <a:t>　自分自身</a:t>
                      </a:r>
                      <a:endParaRPr kumimoji="1" lang="ja-JP" altLang="en-US" sz="2400" dirty="0">
                        <a:solidFill>
                          <a:srgbClr val="FF0000"/>
                        </a:solidFill>
                      </a:endParaRPr>
                    </a:p>
                  </a:txBody>
                  <a:tcPr/>
                </a:tc>
                <a:tc>
                  <a:txBody>
                    <a:bodyPr/>
                    <a:lstStyle/>
                    <a:p>
                      <a:pPr algn="ctr">
                        <a:lnSpc>
                          <a:spcPts val="3500"/>
                        </a:lnSpc>
                      </a:pPr>
                      <a:r>
                        <a:rPr kumimoji="1" lang="ja-JP" altLang="en-US" sz="2800" dirty="0" smtClean="0"/>
                        <a:t>５</a:t>
                      </a:r>
                      <a:r>
                        <a:rPr kumimoji="1" lang="ja-JP" altLang="en-US" sz="2800" dirty="0" smtClean="0">
                          <a:solidFill>
                            <a:schemeClr val="accent2">
                              <a:lumMod val="75000"/>
                            </a:schemeClr>
                          </a:solidFill>
                        </a:rPr>
                        <a:t>（４）</a:t>
                      </a:r>
                      <a:endParaRPr kumimoji="1" lang="ja-JP" altLang="en-US" sz="2800" dirty="0">
                        <a:solidFill>
                          <a:schemeClr val="accent2">
                            <a:lumMod val="75000"/>
                          </a:schemeClr>
                        </a:solidFill>
                      </a:endParaRPr>
                    </a:p>
                  </a:txBody>
                  <a:tcPr anchor="ctr"/>
                </a:tc>
                <a:tc>
                  <a:txBody>
                    <a:bodyPr/>
                    <a:lstStyle/>
                    <a:p>
                      <a:pPr algn="ctr">
                        <a:lnSpc>
                          <a:spcPts val="3500"/>
                        </a:lnSpc>
                      </a:pPr>
                      <a:r>
                        <a:rPr kumimoji="1" lang="ja-JP" altLang="en-US" sz="2800" dirty="0" smtClean="0"/>
                        <a:t>５</a:t>
                      </a:r>
                      <a:endParaRPr kumimoji="1" lang="ja-JP" altLang="en-US" sz="2800" dirty="0"/>
                    </a:p>
                  </a:txBody>
                  <a:tcPr anchor="ctr"/>
                </a:tc>
                <a:tc>
                  <a:txBody>
                    <a:bodyPr/>
                    <a:lstStyle/>
                    <a:p>
                      <a:pPr algn="ctr">
                        <a:lnSpc>
                          <a:spcPts val="3500"/>
                        </a:lnSpc>
                      </a:pPr>
                      <a:r>
                        <a:rPr kumimoji="1" lang="ja-JP" altLang="en-US" sz="2800" dirty="0" smtClean="0"/>
                        <a:t>６</a:t>
                      </a:r>
                      <a:endParaRPr kumimoji="1" lang="ja-JP" altLang="en-US" sz="2800" dirty="0"/>
                    </a:p>
                  </a:txBody>
                  <a:tcPr anchor="ctr"/>
                </a:tc>
                <a:tc>
                  <a:txBody>
                    <a:bodyPr/>
                    <a:lstStyle/>
                    <a:p>
                      <a:pPr algn="ctr">
                        <a:lnSpc>
                          <a:spcPts val="3500"/>
                        </a:lnSpc>
                      </a:pPr>
                      <a:r>
                        <a:rPr kumimoji="1" lang="ja-JP" altLang="en-US" sz="2800" dirty="0" smtClean="0"/>
                        <a:t>５</a:t>
                      </a:r>
                      <a:endParaRPr kumimoji="1" lang="ja-JP" altLang="en-US" sz="2800" dirty="0"/>
                    </a:p>
                  </a:txBody>
                  <a:tcPr anchor="ctr"/>
                </a:tc>
              </a:tr>
              <a:tr h="877492">
                <a:tc>
                  <a:txBody>
                    <a:bodyPr/>
                    <a:lstStyle/>
                    <a:p>
                      <a:r>
                        <a:rPr kumimoji="1" lang="ja-JP" altLang="en-US" sz="2400" dirty="0" smtClean="0">
                          <a:solidFill>
                            <a:schemeClr val="tx1">
                              <a:lumMod val="95000"/>
                              <a:lumOff val="5000"/>
                            </a:schemeClr>
                          </a:solidFill>
                        </a:rPr>
                        <a:t>視点 Ｂ</a:t>
                      </a:r>
                    </a:p>
                    <a:p>
                      <a:r>
                        <a:rPr kumimoji="1" lang="ja-JP" altLang="en-US" sz="2400" dirty="0" smtClean="0">
                          <a:solidFill>
                            <a:schemeClr val="tx1">
                              <a:lumMod val="95000"/>
                              <a:lumOff val="5000"/>
                            </a:schemeClr>
                          </a:solidFill>
                        </a:rPr>
                        <a:t>　　人</a:t>
                      </a:r>
                      <a:endParaRPr kumimoji="1" lang="ja-JP" altLang="en-US" sz="2400" dirty="0">
                        <a:solidFill>
                          <a:schemeClr val="tx1">
                            <a:lumMod val="95000"/>
                            <a:lumOff val="5000"/>
                          </a:schemeClr>
                        </a:solidFill>
                      </a:endParaRPr>
                    </a:p>
                  </a:txBody>
                  <a:tcPr/>
                </a:tc>
                <a:tc>
                  <a:txBody>
                    <a:bodyPr/>
                    <a:lstStyle/>
                    <a:p>
                      <a:pPr algn="ctr">
                        <a:lnSpc>
                          <a:spcPts val="3500"/>
                        </a:lnSpc>
                      </a:pPr>
                      <a:r>
                        <a:rPr kumimoji="1" lang="ja-JP" altLang="en-US" sz="2800" dirty="0" smtClean="0"/>
                        <a:t>４</a:t>
                      </a:r>
                      <a:endParaRPr kumimoji="1" lang="ja-JP" altLang="en-US" sz="2800" dirty="0"/>
                    </a:p>
                  </a:txBody>
                  <a:tcPr anchor="ct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５</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４</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endPar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txBody>
                  <a:tcPr anchor="ctr"/>
                </a:tc>
                <a:tc>
                  <a:txBody>
                    <a:bodyPr/>
                    <a:lstStyle/>
                    <a:p>
                      <a:pPr algn="ctr">
                        <a:lnSpc>
                          <a:spcPts val="3500"/>
                        </a:lnSpc>
                      </a:pPr>
                      <a:r>
                        <a:rPr kumimoji="1" lang="ja-JP" altLang="en-US" sz="2800" dirty="0" smtClean="0"/>
                        <a:t>５</a:t>
                      </a:r>
                      <a:endParaRPr kumimoji="1" lang="ja-JP" altLang="en-US" sz="2800" dirty="0"/>
                    </a:p>
                  </a:txBody>
                  <a:tcPr anchor="ctr"/>
                </a:tc>
                <a:tc>
                  <a:txBody>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４</a:t>
                      </a: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（６）</a:t>
                      </a:r>
                    </a:p>
                  </a:txBody>
                  <a:tcPr anchor="ctr"/>
                </a:tc>
              </a:tr>
              <a:tr h="877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C00000"/>
                          </a:solidFill>
                          <a:effectLst/>
                          <a:uLnTx/>
                          <a:uFillTx/>
                          <a:latin typeface="+mn-lt"/>
                          <a:ea typeface="+mn-ea"/>
                          <a:cs typeface="+mn-cs"/>
                        </a:rPr>
                        <a:t>視点 Ｃ</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C00000"/>
                          </a:solidFill>
                          <a:effectLst/>
                          <a:uLnTx/>
                          <a:uFillTx/>
                          <a:latin typeface="+mn-lt"/>
                          <a:ea typeface="+mn-ea"/>
                          <a:cs typeface="+mn-cs"/>
                        </a:rPr>
                        <a:t>　集団や社会</a:t>
                      </a:r>
                    </a:p>
                  </a:txBody>
                  <a:tcPr/>
                </a:tc>
                <a:tc>
                  <a:txBody>
                    <a:bodyPr/>
                    <a:lstStyle/>
                    <a:p>
                      <a:pPr algn="ctr">
                        <a:lnSpc>
                          <a:spcPts val="3500"/>
                        </a:lnSpc>
                      </a:pPr>
                      <a:r>
                        <a:rPr kumimoji="1" lang="ja-JP" altLang="en-US" sz="2800" dirty="0" smtClean="0"/>
                        <a:t>７</a:t>
                      </a:r>
                      <a:r>
                        <a:rPr kumimoji="1" lang="en-US" altLang="ja-JP" sz="2800" dirty="0" smtClean="0">
                          <a:solidFill>
                            <a:schemeClr val="accent2">
                              <a:lumMod val="75000"/>
                            </a:schemeClr>
                          </a:solidFill>
                        </a:rPr>
                        <a:t>(</a:t>
                      </a:r>
                      <a:r>
                        <a:rPr kumimoji="1" lang="ja-JP" altLang="en-US" sz="2800" dirty="0" smtClean="0">
                          <a:solidFill>
                            <a:schemeClr val="accent2">
                              <a:lumMod val="75000"/>
                            </a:schemeClr>
                          </a:solidFill>
                        </a:rPr>
                        <a:t>５</a:t>
                      </a:r>
                      <a:r>
                        <a:rPr kumimoji="1" lang="en-US" altLang="ja-JP" sz="2800" dirty="0" smtClean="0">
                          <a:solidFill>
                            <a:schemeClr val="accent2">
                              <a:lumMod val="75000"/>
                            </a:schemeClr>
                          </a:solidFill>
                        </a:rPr>
                        <a:t>)</a:t>
                      </a:r>
                      <a:endParaRPr kumimoji="1" lang="ja-JP" altLang="en-US" sz="2800" dirty="0">
                        <a:solidFill>
                          <a:schemeClr val="accent2">
                            <a:lumMod val="75000"/>
                          </a:schemeClr>
                        </a:solidFill>
                      </a:endParaRPr>
                    </a:p>
                  </a:txBody>
                  <a:tcPr anchor="ct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７</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６</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endParaRPr kumimoji="1" lang="ja-JP" altLang="en-US" sz="2800" dirty="0">
                        <a:solidFill>
                          <a:schemeClr val="accent2">
                            <a:lumMod val="75000"/>
                          </a:schemeClr>
                        </a:solidFill>
                      </a:endParaRPr>
                    </a:p>
                  </a:txBody>
                  <a:tcPr anchor="ct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７</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８</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endPar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txBody>
                  <a:tcPr anchor="ct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９</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１０</a:t>
                      </a:r>
                      <a:r>
                        <a:rPr kumimoji="1" lang="en-US" altLang="ja-JP"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a:t>
                      </a:r>
                      <a:endPar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txBody>
                  <a:tcPr anchor="ctr"/>
                </a:tc>
              </a:tr>
              <a:tr h="877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109B09"/>
                          </a:solidFill>
                          <a:effectLst/>
                          <a:uLnTx/>
                          <a:uFillTx/>
                          <a:latin typeface="+mn-lt"/>
                          <a:ea typeface="+mn-ea"/>
                          <a:cs typeface="+mn-cs"/>
                        </a:rPr>
                        <a:t>視点 Ｄ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109B09"/>
                          </a:solidFill>
                          <a:effectLst/>
                          <a:uLnTx/>
                          <a:uFillTx/>
                          <a:latin typeface="+mn-lt"/>
                          <a:ea typeface="+mn-ea"/>
                          <a:cs typeface="+mn-cs"/>
                        </a:rPr>
                        <a:t>生命や自然 崇高</a:t>
                      </a:r>
                    </a:p>
                  </a:txBody>
                  <a:tcP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３</a:t>
                      </a:r>
                    </a:p>
                  </a:txBody>
                  <a:tcPr anchor="ctr"/>
                </a:tc>
                <a:tc>
                  <a:txBody>
                    <a:bodyPr/>
                    <a:lstStyle/>
                    <a:p>
                      <a:pPr algn="ctr">
                        <a:lnSpc>
                          <a:spcPts val="3500"/>
                        </a:lnSpc>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３</a:t>
                      </a:r>
                    </a:p>
                  </a:txBody>
                  <a:tcPr anchor="ctr"/>
                </a:tc>
                <a:tc>
                  <a:txBody>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４（３）</a:t>
                      </a:r>
                    </a:p>
                  </a:txBody>
                  <a:tcPr anchor="ctr"/>
                </a:tc>
                <a:tc>
                  <a:txBody>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４（３）</a:t>
                      </a:r>
                    </a:p>
                  </a:txBody>
                  <a:tcPr anchor="ctr"/>
                </a:tc>
              </a:tr>
              <a:tr h="877492">
                <a:tc>
                  <a:txBody>
                    <a:bodyPr/>
                    <a:lstStyle/>
                    <a:p>
                      <a:pPr algn="ctr"/>
                      <a:r>
                        <a:rPr kumimoji="1" lang="ja-JP" altLang="en-US" sz="2400" dirty="0" smtClean="0"/>
                        <a:t>合　計</a:t>
                      </a:r>
                      <a:endParaRPr kumimoji="1" lang="ja-JP" alt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１９</a:t>
                      </a:r>
                      <a:endParaRPr kumimoji="1" lang="en-US" altLang="ja-JP"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（１６）</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n-lt"/>
                          <a:ea typeface="+mn-ea"/>
                          <a:cs typeface="+mn-cs"/>
                        </a:rPr>
                        <a:t>２０</a:t>
                      </a:r>
                      <a:endParaRPr kumimoji="1" lang="en-US" altLang="ja-JP"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（１８）</a:t>
                      </a:r>
                    </a:p>
                  </a:txBody>
                  <a:tcPr/>
                </a:tc>
                <a:tc>
                  <a:txBody>
                    <a:bodyPr/>
                    <a:lstStyle/>
                    <a:p>
                      <a:pPr algn="ctr"/>
                      <a:r>
                        <a:rPr kumimoji="1" lang="ja-JP" altLang="en-US" sz="2800" dirty="0" smtClean="0"/>
                        <a:t>２２</a:t>
                      </a:r>
                      <a:endParaRPr kumimoji="1" lang="ja-JP" altLang="en-US" sz="2800" dirty="0"/>
                    </a:p>
                  </a:txBody>
                  <a:tcPr/>
                </a:tc>
                <a:tc>
                  <a:txBody>
                    <a:bodyPr/>
                    <a:lstStyle/>
                    <a:p>
                      <a:pPr algn="ctr"/>
                      <a:r>
                        <a:rPr kumimoji="1" lang="ja-JP" altLang="en-US" sz="2800" dirty="0" smtClean="0"/>
                        <a:t>２２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accent2">
                              <a:lumMod val="75000"/>
                            </a:schemeClr>
                          </a:solidFill>
                          <a:effectLst/>
                          <a:uLnTx/>
                          <a:uFillTx/>
                          <a:latin typeface="+mn-lt"/>
                          <a:ea typeface="+mn-ea"/>
                          <a:cs typeface="+mn-cs"/>
                        </a:rPr>
                        <a:t>（２４）</a:t>
                      </a:r>
                    </a:p>
                  </a:txBody>
                  <a:tcPr/>
                </a:tc>
              </a:tr>
            </a:tbl>
          </a:graphicData>
        </a:graphic>
      </p:graphicFrame>
    </p:spTree>
    <p:extLst>
      <p:ext uri="{BB962C8B-B14F-4D97-AF65-F5344CB8AC3E}">
        <p14:creationId xmlns:p14="http://schemas.microsoft.com/office/powerpoint/2010/main" val="11522536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780696"/>
          </a:xfrm>
        </p:spPr>
        <p:txBody>
          <a:bodyPr>
            <a:normAutofit/>
          </a:bodyPr>
          <a:lstStyle/>
          <a:p>
            <a:r>
              <a:rPr lang="ja-JP" altLang="en-US" sz="3200" dirty="0"/>
              <a:t>特別支援学級（知的障害）での道徳</a:t>
            </a:r>
            <a:r>
              <a:rPr lang="ja-JP" altLang="en-US" sz="3200" dirty="0" smtClean="0"/>
              <a:t>教育の原則</a:t>
            </a:r>
            <a:endParaRPr kumimoji="1" lang="ja-JP" altLang="en-US" sz="3200" dirty="0"/>
          </a:p>
        </p:txBody>
      </p:sp>
      <p:sp>
        <p:nvSpPr>
          <p:cNvPr id="3" name="コンテンツ プレースホルダー 2"/>
          <p:cNvSpPr>
            <a:spLocks noGrp="1"/>
          </p:cNvSpPr>
          <p:nvPr>
            <p:ph idx="1"/>
          </p:nvPr>
        </p:nvSpPr>
        <p:spPr>
          <a:xfrm>
            <a:off x="457200" y="1628800"/>
            <a:ext cx="8229600" cy="4695800"/>
          </a:xfrm>
        </p:spPr>
        <p:txBody>
          <a:bodyPr>
            <a:normAutofit/>
          </a:bodyPr>
          <a:lstStyle/>
          <a:p>
            <a:pPr marL="0" indent="0">
              <a:buNone/>
            </a:pPr>
            <a:endParaRPr kumimoji="1" lang="ja-JP" altLang="en-US" dirty="0" smtClean="0"/>
          </a:p>
          <a:p>
            <a:pPr marL="0" indent="0">
              <a:buNone/>
            </a:pPr>
            <a:endParaRPr lang="ja-JP" altLang="en-US" dirty="0"/>
          </a:p>
          <a:p>
            <a:pPr marL="0" indent="0">
              <a:buNone/>
            </a:pPr>
            <a:endParaRPr kumimoji="1" lang="ja-JP" altLang="en-US" dirty="0" smtClean="0"/>
          </a:p>
          <a:p>
            <a:pPr marL="0" indent="0">
              <a:buNone/>
            </a:pPr>
            <a:r>
              <a:rPr lang="ja-JP" altLang="en-US" sz="2400" dirty="0" smtClean="0"/>
              <a:t>○通常の学級</a:t>
            </a:r>
            <a:r>
              <a:rPr lang="ja-JP" altLang="en-US" sz="2400" dirty="0"/>
              <a:t>の道徳授業に子供を合せるのではない</a:t>
            </a:r>
            <a:r>
              <a:rPr lang="ja-JP" altLang="en-US" sz="2400" dirty="0" smtClean="0"/>
              <a:t>。</a:t>
            </a:r>
          </a:p>
          <a:p>
            <a:pPr marL="0" indent="0">
              <a:buNone/>
            </a:pPr>
            <a:r>
              <a:rPr lang="ja-JP" altLang="en-US" sz="2400" dirty="0" smtClean="0"/>
              <a:t>　 子供</a:t>
            </a:r>
            <a:r>
              <a:rPr lang="ja-JP" altLang="en-US" sz="2400" dirty="0"/>
              <a:t>の実態に</a:t>
            </a:r>
            <a:r>
              <a:rPr lang="ja-JP" altLang="en-US" sz="2400" dirty="0" smtClean="0"/>
              <a:t>即して授業</a:t>
            </a:r>
            <a:r>
              <a:rPr lang="ja-JP" altLang="en-US" sz="2400" dirty="0"/>
              <a:t>を行うのである。</a:t>
            </a:r>
          </a:p>
          <a:p>
            <a:pPr marL="0" indent="0">
              <a:buNone/>
            </a:pPr>
            <a:r>
              <a:rPr lang="ja-JP" altLang="en-US" sz="2400" dirty="0" smtClean="0"/>
              <a:t>○</a:t>
            </a:r>
            <a:r>
              <a:rPr lang="ja-JP" altLang="en-US" sz="2400" dirty="0" smtClean="0">
                <a:solidFill>
                  <a:srgbClr val="FF0000"/>
                </a:solidFill>
              </a:rPr>
              <a:t>レベル</a:t>
            </a:r>
            <a:r>
              <a:rPr lang="ja-JP" altLang="en-US" sz="2400" dirty="0">
                <a:solidFill>
                  <a:srgbClr val="FF0000"/>
                </a:solidFill>
              </a:rPr>
              <a:t>の高い子供たちであれば「道徳科」を実施する。</a:t>
            </a:r>
          </a:p>
          <a:p>
            <a:pPr marL="0" indent="0">
              <a:buNone/>
            </a:pPr>
            <a:r>
              <a:rPr lang="ja-JP" altLang="en-US" sz="2400" dirty="0" smtClean="0"/>
              <a:t>○</a:t>
            </a:r>
            <a:r>
              <a:rPr lang="ja-JP" altLang="en-US" sz="2400" dirty="0" smtClean="0">
                <a:solidFill>
                  <a:srgbClr val="FF0000"/>
                </a:solidFill>
              </a:rPr>
              <a:t>難しい</a:t>
            </a:r>
            <a:r>
              <a:rPr lang="ja-JP" altLang="en-US" sz="2400" dirty="0">
                <a:solidFill>
                  <a:srgbClr val="FF0000"/>
                </a:solidFill>
              </a:rPr>
              <a:t>子供たちであれば、普段の学習活動を通して</a:t>
            </a:r>
            <a:r>
              <a:rPr lang="ja-JP" altLang="en-US" sz="2400" dirty="0" smtClean="0">
                <a:solidFill>
                  <a:srgbClr val="FF0000"/>
                </a:solidFill>
              </a:rPr>
              <a:t>道徳的</a:t>
            </a:r>
          </a:p>
          <a:p>
            <a:pPr marL="0" indent="0">
              <a:buNone/>
            </a:pPr>
            <a:r>
              <a:rPr lang="ja-JP" altLang="en-US" sz="2400" dirty="0" smtClean="0">
                <a:solidFill>
                  <a:srgbClr val="FF0000"/>
                </a:solidFill>
              </a:rPr>
              <a:t>　価値に触れ、道徳性を育む。</a:t>
            </a:r>
            <a:r>
              <a:rPr lang="ja-JP" altLang="en-US" sz="2400" dirty="0" smtClean="0"/>
              <a:t>（道徳教育として行う）</a:t>
            </a:r>
          </a:p>
          <a:p>
            <a:pPr marL="0" indent="0">
              <a:buNone/>
            </a:pPr>
            <a:r>
              <a:rPr lang="en-US" altLang="ja-JP" sz="2400" b="1" dirty="0" smtClean="0"/>
              <a:t>※</a:t>
            </a:r>
            <a:r>
              <a:rPr lang="ja-JP" altLang="en-US" sz="2400" dirty="0"/>
              <a:t>生活単元</a:t>
            </a:r>
            <a:r>
              <a:rPr lang="ja-JP" altLang="en-US" sz="2400" dirty="0" smtClean="0"/>
              <a:t>学習や体育を通して「規則の尊重」に触れ、ルール</a:t>
            </a:r>
            <a:br>
              <a:rPr lang="ja-JP" altLang="en-US" sz="2400" dirty="0" smtClean="0"/>
            </a:br>
            <a:r>
              <a:rPr lang="ja-JP" altLang="en-US" sz="2400" dirty="0" smtClean="0"/>
              <a:t>　  を守って行動している姿をほめていくなど。</a:t>
            </a:r>
            <a:endParaRPr lang="ja-JP" altLang="en-US" sz="2400" dirty="0"/>
          </a:p>
        </p:txBody>
      </p:sp>
      <p:sp>
        <p:nvSpPr>
          <p:cNvPr id="4" name="正方形/長方形 3"/>
          <p:cNvSpPr/>
          <p:nvPr/>
        </p:nvSpPr>
        <p:spPr>
          <a:xfrm>
            <a:off x="721087" y="1772816"/>
            <a:ext cx="7344816" cy="1080120"/>
          </a:xfrm>
          <a:prstGeom prst="rect">
            <a:avLst/>
          </a:prstGeom>
          <a:solidFill>
            <a:srgbClr val="C9F0FF"/>
          </a:solidFill>
        </p:spPr>
        <p:style>
          <a:lnRef idx="3">
            <a:schemeClr val="lt1"/>
          </a:lnRef>
          <a:fillRef idx="1">
            <a:schemeClr val="accent2"/>
          </a:fillRef>
          <a:effectRef idx="1">
            <a:schemeClr val="accent2"/>
          </a:effectRef>
          <a:fontRef idx="minor">
            <a:schemeClr val="lt1"/>
          </a:fontRef>
        </p:style>
        <p:txBody>
          <a:bodyPr rtlCol="0" anchor="ctr"/>
          <a:lstStyle/>
          <a:p>
            <a:pPr>
              <a:lnSpc>
                <a:spcPts val="3200"/>
              </a:lnSpc>
            </a:pPr>
            <a:r>
              <a:rPr lang="ja-JP" altLang="en-US" sz="2400" dirty="0" smtClean="0"/>
              <a:t>　　　　</a:t>
            </a:r>
            <a:r>
              <a:rPr lang="ja-JP" altLang="en-US" sz="2400" dirty="0" smtClean="0">
                <a:solidFill>
                  <a:schemeClr val="tx1"/>
                </a:solidFill>
              </a:rPr>
              <a:t>授業に</a:t>
            </a:r>
            <a:r>
              <a:rPr lang="ja-JP" altLang="en-US" sz="2400" dirty="0">
                <a:solidFill>
                  <a:schemeClr val="tx1"/>
                </a:solidFill>
              </a:rPr>
              <a:t>子供を</a:t>
            </a:r>
            <a:r>
              <a:rPr lang="ja-JP" altLang="en-US" sz="2400" dirty="0" smtClean="0">
                <a:solidFill>
                  <a:schemeClr val="tx1"/>
                </a:solidFill>
              </a:rPr>
              <a:t>合わせるのではなく、</a:t>
            </a:r>
          </a:p>
          <a:p>
            <a:pPr>
              <a:lnSpc>
                <a:spcPts val="3200"/>
              </a:lnSpc>
            </a:pPr>
            <a:r>
              <a:rPr kumimoji="1" lang="ja-JP" altLang="en-US" sz="2400" dirty="0" smtClean="0">
                <a:solidFill>
                  <a:schemeClr val="tx1"/>
                </a:solidFill>
              </a:rPr>
              <a:t>　　　　　　　　　　　　　子供に授業を合わせること。</a:t>
            </a:r>
          </a:p>
        </p:txBody>
      </p:sp>
    </p:spTree>
    <p:extLst>
      <p:ext uri="{BB962C8B-B14F-4D97-AF65-F5344CB8AC3E}">
        <p14:creationId xmlns:p14="http://schemas.microsoft.com/office/powerpoint/2010/main" val="3375648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1372</TotalTime>
  <Words>5126</Words>
  <Application>Microsoft Office PowerPoint</Application>
  <PresentationFormat>画面に合わせる (4:3)</PresentationFormat>
  <Paragraphs>997</Paragraphs>
  <Slides>90</Slides>
  <Notes>9</Notes>
  <HiddenSlides>0</HiddenSlides>
  <MMClips>0</MMClips>
  <ScaleCrop>false</ScaleCrop>
  <HeadingPairs>
    <vt:vector size="4" baseType="variant">
      <vt:variant>
        <vt:lpstr>テーマ</vt:lpstr>
      </vt:variant>
      <vt:variant>
        <vt:i4>1</vt:i4>
      </vt:variant>
      <vt:variant>
        <vt:lpstr>スライド タイトル</vt:lpstr>
      </vt:variant>
      <vt:variant>
        <vt:i4>90</vt:i4>
      </vt:variant>
    </vt:vector>
  </HeadingPairs>
  <TitlesOfParts>
    <vt:vector size="91" baseType="lpstr">
      <vt:lpstr>リゾート</vt:lpstr>
      <vt:lpstr>　平成２９年度  新任道徳教育推進教師等研修会</vt:lpstr>
      <vt:lpstr>「特別の教科 道徳」の実施と教育課程改革</vt:lpstr>
      <vt:lpstr>道徳教育推進教師に期待される役割</vt:lpstr>
      <vt:lpstr>今、直ちに取り組むこと①</vt:lpstr>
      <vt:lpstr>道徳とは何か</vt:lpstr>
      <vt:lpstr>道徳教育とは</vt:lpstr>
      <vt:lpstr>PowerPoint プレゼンテーション</vt:lpstr>
      <vt:lpstr>変更　総則・・道徳教育の目標は</vt:lpstr>
      <vt:lpstr>変更　道徳の「内容」　（ ）は改正前学習指導要領</vt:lpstr>
      <vt:lpstr>変更　内容項目の構成と表現</vt:lpstr>
      <vt:lpstr>変更　これから求められる重点化</vt:lpstr>
      <vt:lpstr>PowerPoint プレゼンテーション</vt:lpstr>
      <vt:lpstr>PowerPoint プレゼンテーション</vt:lpstr>
      <vt:lpstr>取り組むこと②・・指導計画の改訂</vt:lpstr>
      <vt:lpstr>PowerPoint プレゼンテーション</vt:lpstr>
      <vt:lpstr>変更　検定教科書を使用</vt:lpstr>
      <vt:lpstr>各学校でのカリキュラム・マネジメント</vt:lpstr>
      <vt:lpstr>PowerPoint プレゼンテーション</vt:lpstr>
      <vt:lpstr>PowerPoint プレゼンテーション</vt:lpstr>
      <vt:lpstr>取り組むこと⑤・・道徳教育の研修の充実</vt:lpstr>
      <vt:lpstr>取り組むこと⑥・・道徳授業の充実を図る</vt:lpstr>
      <vt:lpstr>変更 名称　学校教育法施行規則では</vt:lpstr>
      <vt:lpstr>「特別の教科 道徳」の名称と教育課程上の位置付け　</vt:lpstr>
      <vt:lpstr>　「特別の教科 道徳」（道徳科）の目標</vt:lpstr>
      <vt:lpstr>道徳科の授業が成立するための機能</vt:lpstr>
      <vt:lpstr>「特別の教科 道徳編」解説より</vt:lpstr>
      <vt:lpstr>道徳的価値の理解とは</vt:lpstr>
      <vt:lpstr>「特別の教科 道徳編」解説より</vt:lpstr>
      <vt:lpstr>注意すること・・「自分との関わり」の意味を誤解しない</vt:lpstr>
      <vt:lpstr>「特別の教科 道徳編」解説より</vt:lpstr>
      <vt:lpstr> 道徳性：新学習指導要領で示されている様相</vt:lpstr>
      <vt:lpstr>道徳性の性質</vt:lpstr>
      <vt:lpstr>出会う場面や状況は予測できないからこそ</vt:lpstr>
      <vt:lpstr>道徳科の授業が大切にしていくこと</vt:lpstr>
      <vt:lpstr>PowerPoint プレゼンテーション</vt:lpstr>
      <vt:lpstr>　指導過程に沿った子供の意識</vt:lpstr>
      <vt:lpstr>一般的な学習指導過程 ［小・中 解説より］</vt:lpstr>
      <vt:lpstr>導入の仕方</vt:lpstr>
      <vt:lpstr>展開【前段】</vt:lpstr>
      <vt:lpstr>PowerPoint プレゼンテーション</vt:lpstr>
      <vt:lpstr>道徳科の授業の質を高めるために ①</vt:lpstr>
      <vt:lpstr>「考え、議論する」機会をどこに置くか</vt:lpstr>
      <vt:lpstr>PowerPoint プレゼンテーション</vt:lpstr>
      <vt:lpstr>道徳科の目標・・「道徳的価値の理解に基づき」</vt:lpstr>
      <vt:lpstr>道徳科で求められる質の高い学習指導過程①</vt:lpstr>
      <vt:lpstr>展開①【前段】の終わりに</vt:lpstr>
      <vt:lpstr>展開②【後段と呼ばれることもある】</vt:lpstr>
      <vt:lpstr>道徳科で求められる質の高い学習指導過程② </vt:lpstr>
      <vt:lpstr>道徳科の授業の質を高めるために② 展開【後段】　多面的・多角的に自己を見つめる工夫</vt:lpstr>
      <vt:lpstr>終末　　心を温める段階</vt:lpstr>
      <vt:lpstr>「考え、議論する道徳」への質的転換を図るために</vt:lpstr>
      <vt:lpstr>懸念①　「自分だったらどうするか」</vt:lpstr>
      <vt:lpstr>　これでいいのか　「自分だったらどうするか」  ◆主人公は迷わずに適切な行動しているのに、あえて主人公とは正反対の立場を提示して、子供に考えさせる場合</vt:lpstr>
      <vt:lpstr>いつも全力で～首位打者イチロー～</vt:lpstr>
      <vt:lpstr>いつも全力で～首位打者イチロー～</vt:lpstr>
      <vt:lpstr>効果が期待される「自分だったらどうするか」 展開後段で、自分のこれまでの在り方を振り返りながら同じ状況に出会ったとしたらと問う場合</vt:lpstr>
      <vt:lpstr>PowerPoint プレゼンテーション</vt:lpstr>
      <vt:lpstr>「教材の力」を無駄にしない</vt:lpstr>
      <vt:lpstr>懸念③　「今後、どのように生かすか」  「どうするか」　</vt:lpstr>
      <vt:lpstr>道徳科で「日常の実践につなげる」とはどういうことか ◆「これからどうするか」という発問の問題性</vt:lpstr>
      <vt:lpstr>PowerPoint プレゼンテーション</vt:lpstr>
      <vt:lpstr>懸念⑤　「問題解決的な学習」の在り方</vt:lpstr>
      <vt:lpstr>教科における問題解決学習の一般的特性</vt:lpstr>
      <vt:lpstr>　「問題解決的な学習」</vt:lpstr>
      <vt:lpstr>道徳科における「問題」とは</vt:lpstr>
      <vt:lpstr>問題解決的な学習とは</vt:lpstr>
      <vt:lpstr>導入・展開初期段階での課題設定であるならば、 　　　　　　　　　　　　　　　　このようにすることが望ましい。</vt:lpstr>
      <vt:lpstr>自己を見つめる段階での課題設定と解決</vt:lpstr>
      <vt:lpstr>変更　評価・・指導要録、通知表</vt:lpstr>
      <vt:lpstr>道徳教育と道徳科の評価</vt:lpstr>
      <vt:lpstr>なぜ、道徳性ではなく「学習状況や成長の様子」なのか。</vt:lpstr>
      <vt:lpstr>評価・・通知表の所見としても</vt:lpstr>
      <vt:lpstr>注意すること・・指導案での評価の記述</vt:lpstr>
      <vt:lpstr>道徳科の授業における児童生徒の評価の視点</vt:lpstr>
      <vt:lpstr>PowerPoint プレゼンテーション</vt:lpstr>
      <vt:lpstr>PowerPoint プレゼンテーション</vt:lpstr>
      <vt:lpstr>児童生徒に対する評価の原則</vt:lpstr>
      <vt:lpstr>「特別の教科 道徳」の評価の方法</vt:lpstr>
      <vt:lpstr>PowerPoint プレゼンテーション</vt:lpstr>
      <vt:lpstr>PowerPoint プレゼンテーション</vt:lpstr>
      <vt:lpstr>PowerPoint プレゼンテーション</vt:lpstr>
      <vt:lpstr>特別支援学級（知的障害）での道徳教育</vt:lpstr>
      <vt:lpstr>道徳の授業の特性と知的障害の児童の特性</vt:lpstr>
      <vt:lpstr>知的障害学級の教育課程</vt:lpstr>
      <vt:lpstr>特別支援学級の授業</vt:lpstr>
      <vt:lpstr>道徳科の扱い</vt:lpstr>
      <vt:lpstr>PowerPoint プレゼンテーション</vt:lpstr>
      <vt:lpstr>PowerPoint プレゼンテーション</vt:lpstr>
      <vt:lpstr>PowerPoint プレゼンテーション</vt:lpstr>
      <vt:lpstr>特別支援学級（知的障害）での道徳教育の原則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平成２８年度 新任道徳教育推進教師等研修</dc:title>
  <dc:creator>FJ-USER</dc:creator>
  <cp:lastModifiedBy>FJ-USER</cp:lastModifiedBy>
  <cp:revision>137</cp:revision>
  <cp:lastPrinted>2018-01-13T02:10:22Z</cp:lastPrinted>
  <dcterms:created xsi:type="dcterms:W3CDTF">2017-01-14T06:27:53Z</dcterms:created>
  <dcterms:modified xsi:type="dcterms:W3CDTF">2018-01-13T02:18:58Z</dcterms:modified>
</cp:coreProperties>
</file>