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58"/>
  </p:notesMasterIdLst>
  <p:handoutMasterIdLst>
    <p:handoutMasterId r:id="rId159"/>
  </p:handoutMasterIdLst>
  <p:sldIdLst>
    <p:sldId id="747" r:id="rId2"/>
    <p:sldId id="1069" r:id="rId3"/>
    <p:sldId id="1071" r:id="rId4"/>
    <p:sldId id="1072" r:id="rId5"/>
    <p:sldId id="623" r:id="rId6"/>
    <p:sldId id="1088" r:id="rId7"/>
    <p:sldId id="1073" r:id="rId8"/>
    <p:sldId id="1074" r:id="rId9"/>
    <p:sldId id="1078" r:id="rId10"/>
    <p:sldId id="1079" r:id="rId11"/>
    <p:sldId id="1080" r:id="rId12"/>
    <p:sldId id="1076" r:id="rId13"/>
    <p:sldId id="1082" r:id="rId14"/>
    <p:sldId id="1083" r:id="rId15"/>
    <p:sldId id="1084" r:id="rId16"/>
    <p:sldId id="1086" r:id="rId17"/>
    <p:sldId id="1087" r:id="rId18"/>
    <p:sldId id="1089" r:id="rId19"/>
    <p:sldId id="965" r:id="rId20"/>
    <p:sldId id="620" r:id="rId21"/>
    <p:sldId id="476" r:id="rId22"/>
    <p:sldId id="966" r:id="rId23"/>
    <p:sldId id="1005" r:id="rId24"/>
    <p:sldId id="1006" r:id="rId25"/>
    <p:sldId id="394" r:id="rId26"/>
    <p:sldId id="875" r:id="rId27"/>
    <p:sldId id="700" r:id="rId28"/>
    <p:sldId id="876" r:id="rId29"/>
    <p:sldId id="297" r:id="rId30"/>
    <p:sldId id="1091" r:id="rId31"/>
    <p:sldId id="967" r:id="rId32"/>
    <p:sldId id="639" r:id="rId33"/>
    <p:sldId id="936" r:id="rId34"/>
    <p:sldId id="1113" r:id="rId35"/>
    <p:sldId id="641" r:id="rId36"/>
    <p:sldId id="642" r:id="rId37"/>
    <p:sldId id="871" r:id="rId38"/>
    <p:sldId id="1090" r:id="rId39"/>
    <p:sldId id="968" r:id="rId40"/>
    <p:sldId id="969" r:id="rId41"/>
    <p:sldId id="658" r:id="rId42"/>
    <p:sldId id="661" r:id="rId43"/>
    <p:sldId id="946" r:id="rId44"/>
    <p:sldId id="1008" r:id="rId45"/>
    <p:sldId id="659" r:id="rId46"/>
    <p:sldId id="784" r:id="rId47"/>
    <p:sldId id="978" r:id="rId48"/>
    <p:sldId id="786" r:id="rId49"/>
    <p:sldId id="787" r:id="rId50"/>
    <p:sldId id="788" r:id="rId51"/>
    <p:sldId id="790" r:id="rId52"/>
    <p:sldId id="1009" r:id="rId53"/>
    <p:sldId id="1092" r:id="rId54"/>
    <p:sldId id="1010" r:id="rId55"/>
    <p:sldId id="791" r:id="rId56"/>
    <p:sldId id="792" r:id="rId57"/>
    <p:sldId id="793" r:id="rId58"/>
    <p:sldId id="794" r:id="rId59"/>
    <p:sldId id="1093" r:id="rId60"/>
    <p:sldId id="1011" r:id="rId61"/>
    <p:sldId id="1114" r:id="rId62"/>
    <p:sldId id="795" r:id="rId63"/>
    <p:sldId id="1094" r:id="rId64"/>
    <p:sldId id="1095" r:id="rId65"/>
    <p:sldId id="1096" r:id="rId66"/>
    <p:sldId id="1097" r:id="rId67"/>
    <p:sldId id="797" r:id="rId68"/>
    <p:sldId id="1098" r:id="rId69"/>
    <p:sldId id="1099" r:id="rId70"/>
    <p:sldId id="798" r:id="rId71"/>
    <p:sldId id="799" r:id="rId72"/>
    <p:sldId id="1016" r:id="rId73"/>
    <p:sldId id="1012" r:id="rId74"/>
    <p:sldId id="800" r:id="rId75"/>
    <p:sldId id="666" r:id="rId76"/>
    <p:sldId id="1100" r:id="rId77"/>
    <p:sldId id="802" r:id="rId78"/>
    <p:sldId id="803" r:id="rId79"/>
    <p:sldId id="804" r:id="rId80"/>
    <p:sldId id="1101" r:id="rId81"/>
    <p:sldId id="805" r:id="rId82"/>
    <p:sldId id="806" r:id="rId83"/>
    <p:sldId id="1017" r:id="rId84"/>
    <p:sldId id="807" r:id="rId85"/>
    <p:sldId id="972" r:id="rId86"/>
    <p:sldId id="667" r:id="rId87"/>
    <p:sldId id="668" r:id="rId88"/>
    <p:sldId id="601" r:id="rId89"/>
    <p:sldId id="809" r:id="rId90"/>
    <p:sldId id="810" r:id="rId91"/>
    <p:sldId id="811" r:id="rId92"/>
    <p:sldId id="812" r:id="rId93"/>
    <p:sldId id="646" r:id="rId94"/>
    <p:sldId id="814" r:id="rId95"/>
    <p:sldId id="888" r:id="rId96"/>
    <p:sldId id="818" r:id="rId97"/>
    <p:sldId id="819" r:id="rId98"/>
    <p:sldId id="1020" r:id="rId99"/>
    <p:sldId id="1102" r:id="rId100"/>
    <p:sldId id="1103" r:id="rId101"/>
    <p:sldId id="1019" r:id="rId102"/>
    <p:sldId id="1018" r:id="rId103"/>
    <p:sldId id="1104" r:id="rId104"/>
    <p:sldId id="669" r:id="rId105"/>
    <p:sldId id="821" r:id="rId106"/>
    <p:sldId id="959" r:id="rId107"/>
    <p:sldId id="1026" r:id="rId108"/>
    <p:sldId id="1027" r:id="rId109"/>
    <p:sldId id="1028" r:id="rId110"/>
    <p:sldId id="1024" r:id="rId111"/>
    <p:sldId id="1105" r:id="rId112"/>
    <p:sldId id="1021" r:id="rId113"/>
    <p:sldId id="1106" r:id="rId114"/>
    <p:sldId id="1023" r:id="rId115"/>
    <p:sldId id="1107" r:id="rId116"/>
    <p:sldId id="673" r:id="rId117"/>
    <p:sldId id="896" r:id="rId118"/>
    <p:sldId id="672" r:id="rId119"/>
    <p:sldId id="1108" r:id="rId120"/>
    <p:sldId id="898" r:id="rId121"/>
    <p:sldId id="656" r:id="rId122"/>
    <p:sldId id="899" r:id="rId123"/>
    <p:sldId id="1003" r:id="rId124"/>
    <p:sldId id="1109" r:id="rId125"/>
    <p:sldId id="1036" r:id="rId126"/>
    <p:sldId id="652" r:id="rId127"/>
    <p:sldId id="676" r:id="rId128"/>
    <p:sldId id="1111" r:id="rId129"/>
    <p:sldId id="592" r:id="rId130"/>
    <p:sldId id="617" r:id="rId131"/>
    <p:sldId id="1112" r:id="rId132"/>
    <p:sldId id="949" r:id="rId133"/>
    <p:sldId id="1031" r:id="rId134"/>
    <p:sldId id="1032" r:id="rId135"/>
    <p:sldId id="1033" r:id="rId136"/>
    <p:sldId id="1034" r:id="rId137"/>
    <p:sldId id="1035" r:id="rId138"/>
    <p:sldId id="976" r:id="rId139"/>
    <p:sldId id="1002" r:id="rId140"/>
    <p:sldId id="922" r:id="rId141"/>
    <p:sldId id="1038" r:id="rId142"/>
    <p:sldId id="1040" r:id="rId143"/>
    <p:sldId id="1039" r:id="rId144"/>
    <p:sldId id="1043" r:id="rId145"/>
    <p:sldId id="1044" r:id="rId146"/>
    <p:sldId id="1046" r:id="rId147"/>
    <p:sldId id="1047" r:id="rId148"/>
    <p:sldId id="1048" r:id="rId149"/>
    <p:sldId id="1049" r:id="rId150"/>
    <p:sldId id="1050" r:id="rId151"/>
    <p:sldId id="1051" r:id="rId152"/>
    <p:sldId id="1052" r:id="rId153"/>
    <p:sldId id="1053" r:id="rId154"/>
    <p:sldId id="1045" r:id="rId155"/>
    <p:sldId id="1057" r:id="rId156"/>
    <p:sldId id="1037" r:id="rId15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5"/>
    <a:srgbClr val="FFFFB9"/>
    <a:srgbClr val="FFFED2"/>
    <a:srgbClr val="ABFFAB"/>
    <a:srgbClr val="D8FCF2"/>
    <a:srgbClr val="FFFF89"/>
    <a:srgbClr val="FFC9C9"/>
    <a:srgbClr val="D5FFD5"/>
    <a:srgbClr val="FFE1E1"/>
    <a:srgbClr val="E6FFE5"/>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sorterViewPr>
    <p:cViewPr>
      <p:scale>
        <a:sx n="40" d="100"/>
        <a:sy n="40" d="100"/>
      </p:scale>
      <p:origin x="0" y="19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478EEE-FB57-49D8-81A5-638C49F4A5C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kumimoji="1" lang="ja-JP" altLang="en-US"/>
        </a:p>
      </dgm:t>
    </dgm:pt>
    <dgm:pt modelId="{EFC5EEAE-9643-440C-868A-15B27B8D6C83}">
      <dgm:prSet phldrT="[テキスト]"/>
      <dgm:spPr/>
      <dgm:t>
        <a:bodyPr/>
        <a:lstStyle/>
        <a:p>
          <a:r>
            <a:rPr kumimoji="1" lang="ja-JP" altLang="en-US" dirty="0"/>
            <a:t>自分が</a:t>
          </a:r>
        </a:p>
      </dgm:t>
    </dgm:pt>
    <dgm:pt modelId="{8E57DAC5-F47C-43E4-8A00-3CD80A562EAD}" type="parTrans" cxnId="{A1A86D24-6104-40BD-ADFF-91B8072C1674}">
      <dgm:prSet/>
      <dgm:spPr/>
      <dgm:t>
        <a:bodyPr/>
        <a:lstStyle/>
        <a:p>
          <a:endParaRPr kumimoji="1" lang="ja-JP" altLang="en-US"/>
        </a:p>
      </dgm:t>
    </dgm:pt>
    <dgm:pt modelId="{4DBFFA79-4336-42D0-B69E-5A6EF3852A30}" type="sibTrans" cxnId="{A1A86D24-6104-40BD-ADFF-91B8072C1674}">
      <dgm:prSet/>
      <dgm:spPr/>
      <dgm:t>
        <a:bodyPr/>
        <a:lstStyle/>
        <a:p>
          <a:endParaRPr kumimoji="1" lang="ja-JP" altLang="en-US"/>
        </a:p>
      </dgm:t>
    </dgm:pt>
    <dgm:pt modelId="{EFBAE685-DA4F-4E26-9278-0C86726ED0D8}">
      <dgm:prSet phldrT="[テキスト]" custT="1"/>
      <dgm:spPr>
        <a:solidFill>
          <a:srgbClr val="FFCCCC"/>
        </a:solidFill>
      </dgm:spPr>
      <dgm:t>
        <a:bodyPr tIns="288000" anchor="t"/>
        <a:lstStyle/>
        <a:p>
          <a:r>
            <a:rPr kumimoji="1" lang="ja-JP" altLang="en-US" sz="2400" dirty="0">
              <a:solidFill>
                <a:schemeClr val="tx1"/>
              </a:solidFill>
            </a:rPr>
            <a:t>できたこと</a:t>
          </a:r>
        </a:p>
        <a:p>
          <a:r>
            <a:rPr kumimoji="1" lang="ja-JP" altLang="en-US" sz="2400" dirty="0">
              <a:solidFill>
                <a:schemeClr val="tx1"/>
              </a:solidFill>
            </a:rPr>
            <a:t>したこと</a:t>
          </a:r>
        </a:p>
      </dgm:t>
    </dgm:pt>
    <dgm:pt modelId="{924941BE-EFD9-49C0-958C-6464FF32074D}" type="parTrans" cxnId="{F08C2362-8C68-495D-9910-FD7B3B04E957}">
      <dgm:prSet/>
      <dgm:spPr/>
      <dgm:t>
        <a:bodyPr/>
        <a:lstStyle/>
        <a:p>
          <a:endParaRPr kumimoji="1" lang="ja-JP" altLang="en-US"/>
        </a:p>
      </dgm:t>
    </dgm:pt>
    <dgm:pt modelId="{667E1DD3-871D-45C0-9C2F-B940B3D10D56}" type="sibTrans" cxnId="{F08C2362-8C68-495D-9910-FD7B3B04E957}">
      <dgm:prSet/>
      <dgm:spPr/>
      <dgm:t>
        <a:bodyPr/>
        <a:lstStyle/>
        <a:p>
          <a:endParaRPr kumimoji="1" lang="ja-JP" altLang="en-US"/>
        </a:p>
      </dgm:t>
    </dgm:pt>
    <dgm:pt modelId="{8EF4DB4B-6100-4164-9E0B-EDCA80A59940}">
      <dgm:prSet phldrT="[テキスト]" custT="1"/>
      <dgm:spPr>
        <a:solidFill>
          <a:srgbClr val="FFD13F"/>
        </a:solidFill>
      </dgm:spPr>
      <dgm:t>
        <a:bodyPr anchor="b"/>
        <a:lstStyle/>
        <a:p>
          <a:r>
            <a:rPr kumimoji="1" lang="ja-JP" altLang="en-US" sz="2400" dirty="0">
              <a:solidFill>
                <a:schemeClr val="tx1"/>
              </a:solidFill>
            </a:rPr>
            <a:t>されたこと</a:t>
          </a:r>
        </a:p>
      </dgm:t>
    </dgm:pt>
    <dgm:pt modelId="{2032259C-21CC-4905-B1D3-E187C5BAA148}" type="parTrans" cxnId="{329E23AB-FA27-4E8E-9B6D-1F29161DA9A6}">
      <dgm:prSet/>
      <dgm:spPr/>
      <dgm:t>
        <a:bodyPr/>
        <a:lstStyle/>
        <a:p>
          <a:endParaRPr kumimoji="1" lang="ja-JP" altLang="en-US"/>
        </a:p>
      </dgm:t>
    </dgm:pt>
    <dgm:pt modelId="{314F9453-85E4-4CF7-8FA6-6639027B8A65}" type="sibTrans" cxnId="{329E23AB-FA27-4E8E-9B6D-1F29161DA9A6}">
      <dgm:prSet/>
      <dgm:spPr/>
      <dgm:t>
        <a:bodyPr/>
        <a:lstStyle/>
        <a:p>
          <a:endParaRPr kumimoji="1" lang="ja-JP" altLang="en-US"/>
        </a:p>
      </dgm:t>
    </dgm:pt>
    <dgm:pt modelId="{E488DA60-6880-4C09-A793-B2C7188F07CD}">
      <dgm:prSet phldrT="[テキスト]" custT="1"/>
      <dgm:spPr>
        <a:solidFill>
          <a:schemeClr val="accent4">
            <a:lumMod val="20000"/>
            <a:lumOff val="80000"/>
          </a:schemeClr>
        </a:solidFill>
      </dgm:spPr>
      <dgm:t>
        <a:bodyPr anchor="t"/>
        <a:lstStyle/>
        <a:p>
          <a:r>
            <a:rPr kumimoji="1" lang="ja-JP" altLang="en-US" sz="2400" dirty="0">
              <a:solidFill>
                <a:schemeClr val="tx1"/>
              </a:solidFill>
            </a:rPr>
            <a:t>できなかったこと</a:t>
          </a:r>
        </a:p>
      </dgm:t>
    </dgm:pt>
    <dgm:pt modelId="{304EE678-4C30-48F9-9B7A-BC11922F748B}" type="parTrans" cxnId="{952165CF-3470-499D-8100-4662FB77766E}">
      <dgm:prSet/>
      <dgm:spPr/>
      <dgm:t>
        <a:bodyPr/>
        <a:lstStyle/>
        <a:p>
          <a:endParaRPr kumimoji="1" lang="ja-JP" altLang="en-US"/>
        </a:p>
      </dgm:t>
    </dgm:pt>
    <dgm:pt modelId="{D45DD7D8-4F5E-48D8-87CE-3DDED59AFBDA}" type="sibTrans" cxnId="{952165CF-3470-499D-8100-4662FB77766E}">
      <dgm:prSet/>
      <dgm:spPr/>
      <dgm:t>
        <a:bodyPr/>
        <a:lstStyle/>
        <a:p>
          <a:endParaRPr kumimoji="1" lang="ja-JP" altLang="en-US"/>
        </a:p>
      </dgm:t>
    </dgm:pt>
    <dgm:pt modelId="{E76E22F5-DCF8-4DDD-A619-89016642B603}">
      <dgm:prSet phldrT="[テキスト]" custT="1"/>
      <dgm:spPr>
        <a:solidFill>
          <a:schemeClr val="accent6">
            <a:lumMod val="20000"/>
            <a:lumOff val="80000"/>
          </a:schemeClr>
        </a:solidFill>
      </dgm:spPr>
      <dgm:t>
        <a:bodyPr anchor="t"/>
        <a:lstStyle/>
        <a:p>
          <a:r>
            <a:rPr kumimoji="1" lang="ja-JP" altLang="en-US" sz="2400" dirty="0">
              <a:solidFill>
                <a:schemeClr val="tx1"/>
              </a:solidFill>
            </a:rPr>
            <a:t>されなかったこと　？</a:t>
          </a:r>
        </a:p>
      </dgm:t>
    </dgm:pt>
    <dgm:pt modelId="{1B8BD5B0-094B-4C3E-801C-C76510536124}" type="parTrans" cxnId="{7962E229-DE1B-4BE8-84BC-714969AF6898}">
      <dgm:prSet/>
      <dgm:spPr/>
      <dgm:t>
        <a:bodyPr/>
        <a:lstStyle/>
        <a:p>
          <a:endParaRPr kumimoji="1" lang="ja-JP" altLang="en-US"/>
        </a:p>
      </dgm:t>
    </dgm:pt>
    <dgm:pt modelId="{175EC744-AD6E-41F4-932C-8F847D636968}" type="sibTrans" cxnId="{7962E229-DE1B-4BE8-84BC-714969AF6898}">
      <dgm:prSet/>
      <dgm:spPr/>
      <dgm:t>
        <a:bodyPr/>
        <a:lstStyle/>
        <a:p>
          <a:endParaRPr kumimoji="1" lang="ja-JP" altLang="en-US"/>
        </a:p>
      </dgm:t>
    </dgm:pt>
    <dgm:pt modelId="{07C25A91-F95C-4FE6-91A9-32CC3355903B}" type="pres">
      <dgm:prSet presAssocID="{F3478EEE-FB57-49D8-81A5-638C49F4A5CA}" presName="diagram" presStyleCnt="0">
        <dgm:presLayoutVars>
          <dgm:chMax val="1"/>
          <dgm:dir/>
          <dgm:animLvl val="ctr"/>
          <dgm:resizeHandles val="exact"/>
        </dgm:presLayoutVars>
      </dgm:prSet>
      <dgm:spPr/>
      <dgm:t>
        <a:bodyPr/>
        <a:lstStyle/>
        <a:p>
          <a:endParaRPr kumimoji="1" lang="ja-JP" altLang="en-US"/>
        </a:p>
      </dgm:t>
    </dgm:pt>
    <dgm:pt modelId="{82AAEA21-DD68-4D60-B79E-1BAC66DD90ED}" type="pres">
      <dgm:prSet presAssocID="{F3478EEE-FB57-49D8-81A5-638C49F4A5CA}" presName="matrix" presStyleCnt="0"/>
      <dgm:spPr/>
    </dgm:pt>
    <dgm:pt modelId="{0AC67158-703A-4F2A-A28C-217A250EDD4A}" type="pres">
      <dgm:prSet presAssocID="{F3478EEE-FB57-49D8-81A5-638C49F4A5CA}" presName="tile1" presStyleLbl="node1" presStyleIdx="0" presStyleCnt="4" custLinFactNeighborX="-4166"/>
      <dgm:spPr/>
      <dgm:t>
        <a:bodyPr/>
        <a:lstStyle/>
        <a:p>
          <a:endParaRPr kumimoji="1" lang="ja-JP" altLang="en-US"/>
        </a:p>
      </dgm:t>
    </dgm:pt>
    <dgm:pt modelId="{07BD404D-FA86-4387-9F5F-0BD64A98A9FE}" type="pres">
      <dgm:prSet presAssocID="{F3478EEE-FB57-49D8-81A5-638C49F4A5CA}" presName="tile1text" presStyleLbl="node1" presStyleIdx="0" presStyleCnt="4">
        <dgm:presLayoutVars>
          <dgm:chMax val="0"/>
          <dgm:chPref val="0"/>
          <dgm:bulletEnabled val="1"/>
        </dgm:presLayoutVars>
      </dgm:prSet>
      <dgm:spPr/>
      <dgm:t>
        <a:bodyPr/>
        <a:lstStyle/>
        <a:p>
          <a:endParaRPr kumimoji="1" lang="ja-JP" altLang="en-US"/>
        </a:p>
      </dgm:t>
    </dgm:pt>
    <dgm:pt modelId="{769CDDC3-E5A7-4529-B580-5CDAB140550D}" type="pres">
      <dgm:prSet presAssocID="{F3478EEE-FB57-49D8-81A5-638C49F4A5CA}" presName="tile2" presStyleLbl="node1" presStyleIdx="1" presStyleCnt="4"/>
      <dgm:spPr/>
      <dgm:t>
        <a:bodyPr/>
        <a:lstStyle/>
        <a:p>
          <a:endParaRPr kumimoji="1" lang="ja-JP" altLang="en-US"/>
        </a:p>
      </dgm:t>
    </dgm:pt>
    <dgm:pt modelId="{179C645B-8B10-40F8-A470-8AD7161D8127}" type="pres">
      <dgm:prSet presAssocID="{F3478EEE-FB57-49D8-81A5-638C49F4A5CA}" presName="tile2text" presStyleLbl="node1" presStyleIdx="1" presStyleCnt="4">
        <dgm:presLayoutVars>
          <dgm:chMax val="0"/>
          <dgm:chPref val="0"/>
          <dgm:bulletEnabled val="1"/>
        </dgm:presLayoutVars>
      </dgm:prSet>
      <dgm:spPr/>
      <dgm:t>
        <a:bodyPr/>
        <a:lstStyle/>
        <a:p>
          <a:endParaRPr kumimoji="1" lang="ja-JP" altLang="en-US"/>
        </a:p>
      </dgm:t>
    </dgm:pt>
    <dgm:pt modelId="{4907AB42-6C56-445C-82D3-BB3045951EA8}" type="pres">
      <dgm:prSet presAssocID="{F3478EEE-FB57-49D8-81A5-638C49F4A5CA}" presName="tile3" presStyleLbl="node1" presStyleIdx="2" presStyleCnt="4"/>
      <dgm:spPr/>
      <dgm:t>
        <a:bodyPr/>
        <a:lstStyle/>
        <a:p>
          <a:endParaRPr kumimoji="1" lang="ja-JP" altLang="en-US"/>
        </a:p>
      </dgm:t>
    </dgm:pt>
    <dgm:pt modelId="{1D4F1C02-E955-4327-B6AC-A630DBCDF596}" type="pres">
      <dgm:prSet presAssocID="{F3478EEE-FB57-49D8-81A5-638C49F4A5CA}" presName="tile3text" presStyleLbl="node1" presStyleIdx="2" presStyleCnt="4">
        <dgm:presLayoutVars>
          <dgm:chMax val="0"/>
          <dgm:chPref val="0"/>
          <dgm:bulletEnabled val="1"/>
        </dgm:presLayoutVars>
      </dgm:prSet>
      <dgm:spPr/>
      <dgm:t>
        <a:bodyPr/>
        <a:lstStyle/>
        <a:p>
          <a:endParaRPr kumimoji="1" lang="ja-JP" altLang="en-US"/>
        </a:p>
      </dgm:t>
    </dgm:pt>
    <dgm:pt modelId="{69AD8BAF-70DB-42BA-A340-62874FE98B19}" type="pres">
      <dgm:prSet presAssocID="{F3478EEE-FB57-49D8-81A5-638C49F4A5CA}" presName="tile4" presStyleLbl="node1" presStyleIdx="3" presStyleCnt="4"/>
      <dgm:spPr/>
      <dgm:t>
        <a:bodyPr/>
        <a:lstStyle/>
        <a:p>
          <a:endParaRPr kumimoji="1" lang="ja-JP" altLang="en-US"/>
        </a:p>
      </dgm:t>
    </dgm:pt>
    <dgm:pt modelId="{D815B90D-1A7D-404A-9BBA-3C4BB9CE5481}" type="pres">
      <dgm:prSet presAssocID="{F3478EEE-FB57-49D8-81A5-638C49F4A5CA}" presName="tile4text" presStyleLbl="node1" presStyleIdx="3" presStyleCnt="4">
        <dgm:presLayoutVars>
          <dgm:chMax val="0"/>
          <dgm:chPref val="0"/>
          <dgm:bulletEnabled val="1"/>
        </dgm:presLayoutVars>
      </dgm:prSet>
      <dgm:spPr/>
      <dgm:t>
        <a:bodyPr/>
        <a:lstStyle/>
        <a:p>
          <a:endParaRPr kumimoji="1" lang="ja-JP" altLang="en-US"/>
        </a:p>
      </dgm:t>
    </dgm:pt>
    <dgm:pt modelId="{92445365-1BB9-4CAE-91A9-0DF92D117854}" type="pres">
      <dgm:prSet presAssocID="{F3478EEE-FB57-49D8-81A5-638C49F4A5CA}" presName="centerTile" presStyleLbl="fgShp" presStyleIdx="0" presStyleCnt="1">
        <dgm:presLayoutVars>
          <dgm:chMax val="0"/>
          <dgm:chPref val="0"/>
        </dgm:presLayoutVars>
      </dgm:prSet>
      <dgm:spPr/>
      <dgm:t>
        <a:bodyPr/>
        <a:lstStyle/>
        <a:p>
          <a:endParaRPr kumimoji="1" lang="ja-JP" altLang="en-US"/>
        </a:p>
      </dgm:t>
    </dgm:pt>
  </dgm:ptLst>
  <dgm:cxnLst>
    <dgm:cxn modelId="{F08C2362-8C68-495D-9910-FD7B3B04E957}" srcId="{EFC5EEAE-9643-440C-868A-15B27B8D6C83}" destId="{EFBAE685-DA4F-4E26-9278-0C86726ED0D8}" srcOrd="0" destOrd="0" parTransId="{924941BE-EFD9-49C0-958C-6464FF32074D}" sibTransId="{667E1DD3-871D-45C0-9C2F-B940B3D10D56}"/>
    <dgm:cxn modelId="{7962E229-DE1B-4BE8-84BC-714969AF6898}" srcId="{EFC5EEAE-9643-440C-868A-15B27B8D6C83}" destId="{E76E22F5-DCF8-4DDD-A619-89016642B603}" srcOrd="3" destOrd="0" parTransId="{1B8BD5B0-094B-4C3E-801C-C76510536124}" sibTransId="{175EC744-AD6E-41F4-932C-8F847D636968}"/>
    <dgm:cxn modelId="{6FEF2692-AE47-4E29-8150-21724FA552BB}" type="presOf" srcId="{E76E22F5-DCF8-4DDD-A619-89016642B603}" destId="{D815B90D-1A7D-404A-9BBA-3C4BB9CE5481}" srcOrd="1" destOrd="0" presId="urn:microsoft.com/office/officeart/2005/8/layout/matrix1"/>
    <dgm:cxn modelId="{1C66DCE2-87E1-452C-A43F-D6DFBDAD8F46}" type="presOf" srcId="{E488DA60-6880-4C09-A793-B2C7188F07CD}" destId="{1D4F1C02-E955-4327-B6AC-A630DBCDF596}" srcOrd="1" destOrd="0" presId="urn:microsoft.com/office/officeart/2005/8/layout/matrix1"/>
    <dgm:cxn modelId="{EF1E4EF2-8243-4B5A-A65E-784D9DE8CC8B}" type="presOf" srcId="{8EF4DB4B-6100-4164-9E0B-EDCA80A59940}" destId="{769CDDC3-E5A7-4529-B580-5CDAB140550D}" srcOrd="0" destOrd="0" presId="urn:microsoft.com/office/officeart/2005/8/layout/matrix1"/>
    <dgm:cxn modelId="{81F7309B-1104-47E3-9BFE-9A6DC495DFF3}" type="presOf" srcId="{EFC5EEAE-9643-440C-868A-15B27B8D6C83}" destId="{92445365-1BB9-4CAE-91A9-0DF92D117854}" srcOrd="0" destOrd="0" presId="urn:microsoft.com/office/officeart/2005/8/layout/matrix1"/>
    <dgm:cxn modelId="{2CF4B4E1-861A-4107-BF13-B4495F7922C1}" type="presOf" srcId="{EFBAE685-DA4F-4E26-9278-0C86726ED0D8}" destId="{0AC67158-703A-4F2A-A28C-217A250EDD4A}" srcOrd="0" destOrd="0" presId="urn:microsoft.com/office/officeart/2005/8/layout/matrix1"/>
    <dgm:cxn modelId="{A1A86D24-6104-40BD-ADFF-91B8072C1674}" srcId="{F3478EEE-FB57-49D8-81A5-638C49F4A5CA}" destId="{EFC5EEAE-9643-440C-868A-15B27B8D6C83}" srcOrd="0" destOrd="0" parTransId="{8E57DAC5-F47C-43E4-8A00-3CD80A562EAD}" sibTransId="{4DBFFA79-4336-42D0-B69E-5A6EF3852A30}"/>
    <dgm:cxn modelId="{952165CF-3470-499D-8100-4662FB77766E}" srcId="{EFC5EEAE-9643-440C-868A-15B27B8D6C83}" destId="{E488DA60-6880-4C09-A793-B2C7188F07CD}" srcOrd="2" destOrd="0" parTransId="{304EE678-4C30-48F9-9B7A-BC11922F748B}" sibTransId="{D45DD7D8-4F5E-48D8-87CE-3DDED59AFBDA}"/>
    <dgm:cxn modelId="{B8E543F1-5065-4BBA-9000-0F6F6610FA57}" type="presOf" srcId="{EFBAE685-DA4F-4E26-9278-0C86726ED0D8}" destId="{07BD404D-FA86-4387-9F5F-0BD64A98A9FE}" srcOrd="1" destOrd="0" presId="urn:microsoft.com/office/officeart/2005/8/layout/matrix1"/>
    <dgm:cxn modelId="{B03DE711-95E5-4A93-A2BF-B597F2EFC97B}" type="presOf" srcId="{8EF4DB4B-6100-4164-9E0B-EDCA80A59940}" destId="{179C645B-8B10-40F8-A470-8AD7161D8127}" srcOrd="1" destOrd="0" presId="urn:microsoft.com/office/officeart/2005/8/layout/matrix1"/>
    <dgm:cxn modelId="{D9A03E85-1B98-4B6A-B369-D052D3BDBBC2}" type="presOf" srcId="{E488DA60-6880-4C09-A793-B2C7188F07CD}" destId="{4907AB42-6C56-445C-82D3-BB3045951EA8}" srcOrd="0" destOrd="0" presId="urn:microsoft.com/office/officeart/2005/8/layout/matrix1"/>
    <dgm:cxn modelId="{329E23AB-FA27-4E8E-9B6D-1F29161DA9A6}" srcId="{EFC5EEAE-9643-440C-868A-15B27B8D6C83}" destId="{8EF4DB4B-6100-4164-9E0B-EDCA80A59940}" srcOrd="1" destOrd="0" parTransId="{2032259C-21CC-4905-B1D3-E187C5BAA148}" sibTransId="{314F9453-85E4-4CF7-8FA6-6639027B8A65}"/>
    <dgm:cxn modelId="{D8EBA625-9ED7-4B98-9812-E3282AA49617}" type="presOf" srcId="{E76E22F5-DCF8-4DDD-A619-89016642B603}" destId="{69AD8BAF-70DB-42BA-A340-62874FE98B19}" srcOrd="0" destOrd="0" presId="urn:microsoft.com/office/officeart/2005/8/layout/matrix1"/>
    <dgm:cxn modelId="{81ACC14D-BEE2-4BA9-91F9-D240CFAC6C70}" type="presOf" srcId="{F3478EEE-FB57-49D8-81A5-638C49F4A5CA}" destId="{07C25A91-F95C-4FE6-91A9-32CC3355903B}" srcOrd="0" destOrd="0" presId="urn:microsoft.com/office/officeart/2005/8/layout/matrix1"/>
    <dgm:cxn modelId="{ABBAD848-5EE6-42F0-975B-39D2F921EBE3}" type="presParOf" srcId="{07C25A91-F95C-4FE6-91A9-32CC3355903B}" destId="{82AAEA21-DD68-4D60-B79E-1BAC66DD90ED}" srcOrd="0" destOrd="0" presId="urn:microsoft.com/office/officeart/2005/8/layout/matrix1"/>
    <dgm:cxn modelId="{18F32E7C-1871-4BAC-9EB5-63506B4EACA7}" type="presParOf" srcId="{82AAEA21-DD68-4D60-B79E-1BAC66DD90ED}" destId="{0AC67158-703A-4F2A-A28C-217A250EDD4A}" srcOrd="0" destOrd="0" presId="urn:microsoft.com/office/officeart/2005/8/layout/matrix1"/>
    <dgm:cxn modelId="{123A99FA-4E91-44DD-B066-11AC5B2F3806}" type="presParOf" srcId="{82AAEA21-DD68-4D60-B79E-1BAC66DD90ED}" destId="{07BD404D-FA86-4387-9F5F-0BD64A98A9FE}" srcOrd="1" destOrd="0" presId="urn:microsoft.com/office/officeart/2005/8/layout/matrix1"/>
    <dgm:cxn modelId="{9FC988DA-6ECA-44F2-A205-BAE9FCF24135}" type="presParOf" srcId="{82AAEA21-DD68-4D60-B79E-1BAC66DD90ED}" destId="{769CDDC3-E5A7-4529-B580-5CDAB140550D}" srcOrd="2" destOrd="0" presId="urn:microsoft.com/office/officeart/2005/8/layout/matrix1"/>
    <dgm:cxn modelId="{8E850766-7AB6-4D9B-B2D1-8C514672462F}" type="presParOf" srcId="{82AAEA21-DD68-4D60-B79E-1BAC66DD90ED}" destId="{179C645B-8B10-40F8-A470-8AD7161D8127}" srcOrd="3" destOrd="0" presId="urn:microsoft.com/office/officeart/2005/8/layout/matrix1"/>
    <dgm:cxn modelId="{C55618FF-61B8-4727-BD7D-68EEC69C0E3A}" type="presParOf" srcId="{82AAEA21-DD68-4D60-B79E-1BAC66DD90ED}" destId="{4907AB42-6C56-445C-82D3-BB3045951EA8}" srcOrd="4" destOrd="0" presId="urn:microsoft.com/office/officeart/2005/8/layout/matrix1"/>
    <dgm:cxn modelId="{2EB972F5-6D52-48CA-AAE8-FEBEA7023E10}" type="presParOf" srcId="{82AAEA21-DD68-4D60-B79E-1BAC66DD90ED}" destId="{1D4F1C02-E955-4327-B6AC-A630DBCDF596}" srcOrd="5" destOrd="0" presId="urn:microsoft.com/office/officeart/2005/8/layout/matrix1"/>
    <dgm:cxn modelId="{9DD8BFAE-54F2-43D4-A1D5-A0E3252A4700}" type="presParOf" srcId="{82AAEA21-DD68-4D60-B79E-1BAC66DD90ED}" destId="{69AD8BAF-70DB-42BA-A340-62874FE98B19}" srcOrd="6" destOrd="0" presId="urn:microsoft.com/office/officeart/2005/8/layout/matrix1"/>
    <dgm:cxn modelId="{3D72AEE1-F045-4D15-B313-0F9EE1C0182E}" type="presParOf" srcId="{82AAEA21-DD68-4D60-B79E-1BAC66DD90ED}" destId="{D815B90D-1A7D-404A-9BBA-3C4BB9CE5481}" srcOrd="7" destOrd="0" presId="urn:microsoft.com/office/officeart/2005/8/layout/matrix1"/>
    <dgm:cxn modelId="{4C45A8D7-5659-4514-B67F-DDA64F301BB3}" type="presParOf" srcId="{07C25A91-F95C-4FE6-91A9-32CC3355903B}" destId="{92445365-1BB9-4CAE-91A9-0DF92D11785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67158-703A-4F2A-A28C-217A250EDD4A}">
      <dsp:nvSpPr>
        <dsp:cNvPr id="0" name=""/>
        <dsp:cNvSpPr/>
      </dsp:nvSpPr>
      <dsp:spPr>
        <a:xfrm rot="16200000">
          <a:off x="1080293" y="-1080293"/>
          <a:ext cx="1296144" cy="3456731"/>
        </a:xfrm>
        <a:prstGeom prst="round1Rect">
          <a:avLst/>
        </a:prstGeom>
        <a:solidFill>
          <a:srgbClr val="FF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288000" rIns="170688" bIns="170688" numCol="1" spcCol="1270" anchor="t" anchorCtr="0">
          <a:noAutofit/>
        </a:bodyPr>
        <a:lstStyle/>
        <a:p>
          <a:pPr lvl="0" algn="ctr" defTabSz="1066800">
            <a:lnSpc>
              <a:spcPct val="90000"/>
            </a:lnSpc>
            <a:spcBef>
              <a:spcPct val="0"/>
            </a:spcBef>
            <a:spcAft>
              <a:spcPct val="35000"/>
            </a:spcAft>
          </a:pPr>
          <a:r>
            <a:rPr kumimoji="1" lang="ja-JP" altLang="en-US" sz="2400" kern="1200" dirty="0">
              <a:solidFill>
                <a:schemeClr val="tx1"/>
              </a:solidFill>
            </a:rPr>
            <a:t>できたこと</a:t>
          </a:r>
        </a:p>
        <a:p>
          <a:pPr lvl="0" algn="ctr" defTabSz="1066800">
            <a:lnSpc>
              <a:spcPct val="90000"/>
            </a:lnSpc>
            <a:spcBef>
              <a:spcPct val="0"/>
            </a:spcBef>
            <a:spcAft>
              <a:spcPct val="35000"/>
            </a:spcAft>
          </a:pPr>
          <a:r>
            <a:rPr kumimoji="1" lang="ja-JP" altLang="en-US" sz="2400" kern="1200" dirty="0">
              <a:solidFill>
                <a:schemeClr val="tx1"/>
              </a:solidFill>
            </a:rPr>
            <a:t>したこと</a:t>
          </a:r>
        </a:p>
      </dsp:txBody>
      <dsp:txXfrm rot="5400000">
        <a:off x="0" y="0"/>
        <a:ext cx="3456731" cy="972108"/>
      </dsp:txXfrm>
    </dsp:sp>
    <dsp:sp modelId="{769CDDC3-E5A7-4529-B580-5CDAB140550D}">
      <dsp:nvSpPr>
        <dsp:cNvPr id="0" name=""/>
        <dsp:cNvSpPr/>
      </dsp:nvSpPr>
      <dsp:spPr>
        <a:xfrm>
          <a:off x="3456731" y="0"/>
          <a:ext cx="3456731" cy="1296144"/>
        </a:xfrm>
        <a:prstGeom prst="round1Rect">
          <a:avLst/>
        </a:prstGeom>
        <a:solidFill>
          <a:srgbClr val="FFD13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kumimoji="1" lang="ja-JP" altLang="en-US" sz="2400" kern="1200" dirty="0">
              <a:solidFill>
                <a:schemeClr val="tx1"/>
              </a:solidFill>
            </a:rPr>
            <a:t>されたこと</a:t>
          </a:r>
        </a:p>
      </dsp:txBody>
      <dsp:txXfrm>
        <a:off x="3456731" y="0"/>
        <a:ext cx="3456731" cy="972108"/>
      </dsp:txXfrm>
    </dsp:sp>
    <dsp:sp modelId="{4907AB42-6C56-445C-82D3-BB3045951EA8}">
      <dsp:nvSpPr>
        <dsp:cNvPr id="0" name=""/>
        <dsp:cNvSpPr/>
      </dsp:nvSpPr>
      <dsp:spPr>
        <a:xfrm rot="10800000">
          <a:off x="0" y="1296144"/>
          <a:ext cx="3456731" cy="1296144"/>
        </a:xfrm>
        <a:prstGeom prst="round1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kumimoji="1" lang="ja-JP" altLang="en-US" sz="2400" kern="1200" dirty="0">
              <a:solidFill>
                <a:schemeClr val="tx1"/>
              </a:solidFill>
            </a:rPr>
            <a:t>できなかったこと</a:t>
          </a:r>
        </a:p>
      </dsp:txBody>
      <dsp:txXfrm rot="10800000">
        <a:off x="0" y="1620179"/>
        <a:ext cx="3456731" cy="972108"/>
      </dsp:txXfrm>
    </dsp:sp>
    <dsp:sp modelId="{69AD8BAF-70DB-42BA-A340-62874FE98B19}">
      <dsp:nvSpPr>
        <dsp:cNvPr id="0" name=""/>
        <dsp:cNvSpPr/>
      </dsp:nvSpPr>
      <dsp:spPr>
        <a:xfrm rot="5400000">
          <a:off x="4537025" y="215850"/>
          <a:ext cx="1296144" cy="3456731"/>
        </a:xfrm>
        <a:prstGeom prst="round1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kumimoji="1" lang="ja-JP" altLang="en-US" sz="2400" kern="1200" dirty="0">
              <a:solidFill>
                <a:schemeClr val="tx1"/>
              </a:solidFill>
            </a:rPr>
            <a:t>されなかったこと　？</a:t>
          </a:r>
        </a:p>
      </dsp:txBody>
      <dsp:txXfrm rot="-5400000">
        <a:off x="3456732" y="1620179"/>
        <a:ext cx="3456731" cy="972108"/>
      </dsp:txXfrm>
    </dsp:sp>
    <dsp:sp modelId="{92445365-1BB9-4CAE-91A9-0DF92D117854}">
      <dsp:nvSpPr>
        <dsp:cNvPr id="0" name=""/>
        <dsp:cNvSpPr/>
      </dsp:nvSpPr>
      <dsp:spPr>
        <a:xfrm>
          <a:off x="2419712" y="972108"/>
          <a:ext cx="2074038" cy="648072"/>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ja-JP" altLang="en-US" sz="2600" kern="1200" dirty="0"/>
            <a:t>自分が</a:t>
          </a:r>
        </a:p>
      </dsp:txBody>
      <dsp:txXfrm>
        <a:off x="2451348" y="1003744"/>
        <a:ext cx="2010766" cy="58480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5688" tIns="47844" rIns="95688" bIns="4784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5688" tIns="47844" rIns="95688" bIns="47844" rtlCol="0"/>
          <a:lstStyle>
            <a:lvl1pPr algn="r">
              <a:defRPr sz="1300"/>
            </a:lvl1pPr>
          </a:lstStyle>
          <a:p>
            <a:r>
              <a:rPr kumimoji="1" lang="en-US" altLang="ja-JP" smtClean="0"/>
              <a:t>2018/12/3</a:t>
            </a:r>
            <a:r>
              <a:rPr kumimoji="1" lang="ja-JP" altLang="en-US" smtClean="0"/>
              <a:t>新任道徳教育推進教師等研　聖徳大学　吉本恒幸教授　資料</a:t>
            </a:r>
            <a:endParaRPr kumimoji="1" lang="ja-JP" altLang="en-US"/>
          </a:p>
        </p:txBody>
      </p:sp>
      <p:sp>
        <p:nvSpPr>
          <p:cNvPr id="4" name="フッター プレースホルダー 3"/>
          <p:cNvSpPr>
            <a:spLocks noGrp="1"/>
          </p:cNvSpPr>
          <p:nvPr>
            <p:ph type="ftr" sz="quarter" idx="2"/>
          </p:nvPr>
        </p:nvSpPr>
        <p:spPr>
          <a:xfrm>
            <a:off x="1" y="9440647"/>
            <a:ext cx="2949787" cy="496967"/>
          </a:xfrm>
          <a:prstGeom prst="rect">
            <a:avLst/>
          </a:prstGeom>
        </p:spPr>
        <p:txBody>
          <a:bodyPr vert="horz" lIns="95688" tIns="47844" rIns="95688" bIns="4784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6967"/>
          </a:xfrm>
          <a:prstGeom prst="rect">
            <a:avLst/>
          </a:prstGeom>
        </p:spPr>
        <p:txBody>
          <a:bodyPr vert="horz" lIns="95688" tIns="47844" rIns="95688" bIns="47844" rtlCol="0" anchor="b"/>
          <a:lstStyle>
            <a:lvl1pPr algn="r">
              <a:defRPr sz="1300"/>
            </a:lvl1pPr>
          </a:lstStyle>
          <a:p>
            <a:fld id="{E804E346-6920-425E-A2E1-C7B67C92D63E}" type="slidenum">
              <a:rPr kumimoji="1" lang="ja-JP" altLang="en-US" smtClean="0"/>
              <a:t>‹#›</a:t>
            </a:fld>
            <a:endParaRPr kumimoji="1" lang="ja-JP" altLang="en-US"/>
          </a:p>
        </p:txBody>
      </p:sp>
    </p:spTree>
    <p:extLst>
      <p:ext uri="{BB962C8B-B14F-4D97-AF65-F5344CB8AC3E}">
        <p14:creationId xmlns:p14="http://schemas.microsoft.com/office/powerpoint/2010/main" val="159166162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5688" tIns="47844" rIns="95688" bIns="4784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5688" tIns="47844" rIns="95688" bIns="47844" rtlCol="0"/>
          <a:lstStyle>
            <a:lvl1pPr algn="r">
              <a:defRPr sz="1300"/>
            </a:lvl1pPr>
          </a:lstStyle>
          <a:p>
            <a:r>
              <a:rPr kumimoji="1" lang="en-US" altLang="ja-JP" smtClean="0"/>
              <a:t>2018/12/3</a:t>
            </a:r>
            <a:r>
              <a:rPr kumimoji="1" lang="ja-JP" altLang="en-US" smtClean="0"/>
              <a:t>新任道徳教育推進教師等研　聖徳大学　吉本恒幸教授　資料</a:t>
            </a:r>
            <a:endParaRPr kumimoji="1" lang="ja-JP" altLang="en-US"/>
          </a:p>
        </p:txBody>
      </p:sp>
      <p:sp>
        <p:nvSpPr>
          <p:cNvPr id="4" name="スライド イメージ プレースホルダー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95688" tIns="47844" rIns="95688" bIns="47844" rtlCol="0" anchor="ctr"/>
          <a:lstStyle/>
          <a:p>
            <a:endParaRPr lang="ja-JP" altLang="en-US"/>
          </a:p>
        </p:txBody>
      </p:sp>
      <p:sp>
        <p:nvSpPr>
          <p:cNvPr id="5" name="ノート プレースホルダー 4"/>
          <p:cNvSpPr>
            <a:spLocks noGrp="1"/>
          </p:cNvSpPr>
          <p:nvPr>
            <p:ph type="body" sz="quarter" idx="3"/>
          </p:nvPr>
        </p:nvSpPr>
        <p:spPr>
          <a:xfrm>
            <a:off x="680720" y="4721187"/>
            <a:ext cx="5445760" cy="4472702"/>
          </a:xfrm>
          <a:prstGeom prst="rect">
            <a:avLst/>
          </a:prstGeom>
        </p:spPr>
        <p:txBody>
          <a:bodyPr vert="horz" lIns="95688" tIns="47844" rIns="95688" bIns="478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5688" tIns="47844" rIns="95688" bIns="4784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6967"/>
          </a:xfrm>
          <a:prstGeom prst="rect">
            <a:avLst/>
          </a:prstGeom>
        </p:spPr>
        <p:txBody>
          <a:bodyPr vert="horz" lIns="95688" tIns="47844" rIns="95688" bIns="47844" rtlCol="0" anchor="b"/>
          <a:lstStyle>
            <a:lvl1pPr algn="r">
              <a:defRPr sz="1300"/>
            </a:lvl1pPr>
          </a:lstStyle>
          <a:p>
            <a:fld id="{C048524F-38AE-4F53-A7B5-6D6B3EE89BFA}" type="slidenum">
              <a:rPr kumimoji="1" lang="ja-JP" altLang="en-US" smtClean="0"/>
              <a:pPr/>
              <a:t>‹#›</a:t>
            </a:fld>
            <a:endParaRPr kumimoji="1" lang="ja-JP" altLang="en-US"/>
          </a:p>
        </p:txBody>
      </p:sp>
    </p:spTree>
    <p:extLst>
      <p:ext uri="{BB962C8B-B14F-4D97-AF65-F5344CB8AC3E}">
        <p14:creationId xmlns:p14="http://schemas.microsoft.com/office/powerpoint/2010/main" val="335205518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048524F-38AE-4F53-A7B5-6D6B3EE89BFA}" type="slidenum">
              <a:rPr kumimoji="1" lang="ja-JP" altLang="en-US" smtClean="0"/>
              <a:pPr/>
              <a:t>1</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2018/12/3</a:t>
            </a:r>
            <a:r>
              <a:rPr kumimoji="1" lang="ja-JP" altLang="en-US" smtClean="0"/>
              <a:t>新任道徳教育推進教師等研　聖徳大学　吉本恒幸教授　資料</a:t>
            </a:r>
            <a:endParaRPr kumimoji="1" lang="ja-JP" altLang="en-US"/>
          </a:p>
        </p:txBody>
      </p:sp>
    </p:spTree>
    <p:extLst>
      <p:ext uri="{BB962C8B-B14F-4D97-AF65-F5344CB8AC3E}">
        <p14:creationId xmlns:p14="http://schemas.microsoft.com/office/powerpoint/2010/main" val="258239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kumimoji="1" lang="en-US" altLang="ja-JP" smtClean="0"/>
              <a:t>2018/12/3</a:t>
            </a:r>
            <a:r>
              <a:rPr kumimoji="1" lang="ja-JP" altLang="en-US" smtClean="0"/>
              <a:t>新任道徳教育推進教師等研　聖徳大学　吉本恒幸教授　資料</a:t>
            </a:r>
            <a:endParaRPr kumimoji="1" lang="ja-JP" altLang="en-US"/>
          </a:p>
        </p:txBody>
      </p:sp>
      <p:sp>
        <p:nvSpPr>
          <p:cNvPr id="5" name="スライド番号プレースホルダー 4"/>
          <p:cNvSpPr>
            <a:spLocks noGrp="1"/>
          </p:cNvSpPr>
          <p:nvPr>
            <p:ph type="sldNum" sz="quarter" idx="11"/>
          </p:nvPr>
        </p:nvSpPr>
        <p:spPr/>
        <p:txBody>
          <a:bodyPr/>
          <a:lstStyle/>
          <a:p>
            <a:fld id="{C048524F-38AE-4F53-A7B5-6D6B3EE89BFA}" type="slidenum">
              <a:rPr kumimoji="1" lang="ja-JP" altLang="en-US" smtClean="0"/>
              <a:pPr/>
              <a:t>124</a:t>
            </a:fld>
            <a:endParaRPr kumimoji="1" lang="ja-JP" altLang="en-US"/>
          </a:p>
        </p:txBody>
      </p:sp>
    </p:spTree>
    <p:extLst>
      <p:ext uri="{BB962C8B-B14F-4D97-AF65-F5344CB8AC3E}">
        <p14:creationId xmlns:p14="http://schemas.microsoft.com/office/powerpoint/2010/main" val="1005679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kumimoji="1" lang="en-US" altLang="ja-JP" smtClean="0"/>
              <a:t>2018/12/3</a:t>
            </a:r>
            <a:r>
              <a:rPr kumimoji="1" lang="ja-JP" altLang="en-US" smtClean="0"/>
              <a:t>新任道徳教育推進教師等研　聖徳大学　吉本恒幸教授　資料</a:t>
            </a:r>
            <a:endParaRPr kumimoji="1" lang="ja-JP" altLang="en-US"/>
          </a:p>
        </p:txBody>
      </p:sp>
      <p:sp>
        <p:nvSpPr>
          <p:cNvPr id="5" name="スライド番号プレースホルダー 4"/>
          <p:cNvSpPr>
            <a:spLocks noGrp="1"/>
          </p:cNvSpPr>
          <p:nvPr>
            <p:ph type="sldNum" sz="quarter" idx="11"/>
          </p:nvPr>
        </p:nvSpPr>
        <p:spPr/>
        <p:txBody>
          <a:bodyPr/>
          <a:lstStyle/>
          <a:p>
            <a:fld id="{C048524F-38AE-4F53-A7B5-6D6B3EE89BFA}" type="slidenum">
              <a:rPr kumimoji="1" lang="ja-JP" altLang="en-US" smtClean="0"/>
              <a:pPr/>
              <a:t>5</a:t>
            </a:fld>
            <a:endParaRPr kumimoji="1" lang="ja-JP" altLang="en-US"/>
          </a:p>
        </p:txBody>
      </p:sp>
    </p:spTree>
    <p:extLst>
      <p:ext uri="{BB962C8B-B14F-4D97-AF65-F5344CB8AC3E}">
        <p14:creationId xmlns:p14="http://schemas.microsoft.com/office/powerpoint/2010/main" val="273837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r>
              <a:rPr lang="en-US" altLang="ja-JP" smtClean="0">
                <a:solidFill>
                  <a:prstClr val="black"/>
                </a:solidFill>
              </a:rPr>
              <a:t>2018/12/3</a:t>
            </a:r>
            <a:r>
              <a:rPr lang="ja-JP" altLang="en-US" smtClean="0">
                <a:solidFill>
                  <a:prstClr val="black"/>
                </a:solidFill>
              </a:rPr>
              <a:t>新任道徳教育推進教師等研　聖徳大学　吉本恒幸教授　資料</a:t>
            </a:r>
            <a:endParaRPr lang="ja-JP" altLang="en-US">
              <a:solidFill>
                <a:prstClr val="black"/>
              </a:solidFill>
            </a:endParaRPr>
          </a:p>
        </p:txBody>
      </p:sp>
      <p:sp>
        <p:nvSpPr>
          <p:cNvPr id="5" name="スライド番号プレースホルダ 4"/>
          <p:cNvSpPr>
            <a:spLocks noGrp="1"/>
          </p:cNvSpPr>
          <p:nvPr>
            <p:ph type="sldNum" sz="quarter" idx="11"/>
          </p:nvPr>
        </p:nvSpPr>
        <p:spPr/>
        <p:txBody>
          <a:bodyPr/>
          <a:lstStyle/>
          <a:p>
            <a:fld id="{67147B7F-11F4-43D9-B2D7-632C66FD7CE4}"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202557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kumimoji="1" lang="en-US" altLang="ja-JP" smtClean="0"/>
              <a:t>2018/12/3</a:t>
            </a:r>
            <a:r>
              <a:rPr kumimoji="1" lang="ja-JP" altLang="en-US" smtClean="0"/>
              <a:t>新任道徳教育推進教師等研　聖徳大学　吉本恒幸教授　資料</a:t>
            </a:r>
            <a:endParaRPr kumimoji="1" lang="ja-JP" altLang="en-US"/>
          </a:p>
        </p:txBody>
      </p:sp>
      <p:sp>
        <p:nvSpPr>
          <p:cNvPr id="5" name="スライド番号プレースホルダー 4"/>
          <p:cNvSpPr>
            <a:spLocks noGrp="1"/>
          </p:cNvSpPr>
          <p:nvPr>
            <p:ph type="sldNum" sz="quarter" idx="11"/>
          </p:nvPr>
        </p:nvSpPr>
        <p:spPr/>
        <p:txBody>
          <a:bodyPr/>
          <a:lstStyle/>
          <a:p>
            <a:fld id="{C048524F-38AE-4F53-A7B5-6D6B3EE89BFA}" type="slidenum">
              <a:rPr kumimoji="1" lang="ja-JP" altLang="en-US" smtClean="0"/>
              <a:pPr/>
              <a:t>33</a:t>
            </a:fld>
            <a:endParaRPr kumimoji="1" lang="ja-JP" altLang="en-US"/>
          </a:p>
        </p:txBody>
      </p:sp>
    </p:spTree>
    <p:extLst>
      <p:ext uri="{BB962C8B-B14F-4D97-AF65-F5344CB8AC3E}">
        <p14:creationId xmlns:p14="http://schemas.microsoft.com/office/powerpoint/2010/main" val="242861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kumimoji="1" lang="en-US" altLang="ja-JP" smtClean="0"/>
              <a:t>2018/12/3</a:t>
            </a:r>
            <a:r>
              <a:rPr kumimoji="1" lang="ja-JP" altLang="en-US" smtClean="0"/>
              <a:t>新任道徳教育推進教師等研　聖徳大学　吉本恒幸教授　資料</a:t>
            </a:r>
            <a:endParaRPr kumimoji="1" lang="ja-JP" altLang="en-US"/>
          </a:p>
        </p:txBody>
      </p:sp>
      <p:sp>
        <p:nvSpPr>
          <p:cNvPr id="5" name="スライド番号プレースホルダー 4"/>
          <p:cNvSpPr>
            <a:spLocks noGrp="1"/>
          </p:cNvSpPr>
          <p:nvPr>
            <p:ph type="sldNum" sz="quarter" idx="11"/>
          </p:nvPr>
        </p:nvSpPr>
        <p:spPr/>
        <p:txBody>
          <a:bodyPr/>
          <a:lstStyle/>
          <a:p>
            <a:fld id="{C048524F-38AE-4F53-A7B5-6D6B3EE89BFA}" type="slidenum">
              <a:rPr kumimoji="1" lang="ja-JP" altLang="en-US" smtClean="0"/>
              <a:pPr/>
              <a:t>46</a:t>
            </a:fld>
            <a:endParaRPr kumimoji="1" lang="ja-JP" altLang="en-US"/>
          </a:p>
        </p:txBody>
      </p:sp>
    </p:spTree>
    <p:extLst>
      <p:ext uri="{BB962C8B-B14F-4D97-AF65-F5344CB8AC3E}">
        <p14:creationId xmlns:p14="http://schemas.microsoft.com/office/powerpoint/2010/main" val="1845793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smtClean="0"/>
              <a:t>2018/12/3</a:t>
            </a:r>
            <a:r>
              <a:rPr kumimoji="1" lang="ja-JP" altLang="en-US" smtClean="0"/>
              <a:t>新任道徳教育推進教師等研　聖徳大学　吉本恒幸教授　資料</a:t>
            </a:r>
            <a:endParaRPr kumimoji="1" lang="ja-JP" altLang="en-US"/>
          </a:p>
        </p:txBody>
      </p:sp>
      <p:sp>
        <p:nvSpPr>
          <p:cNvPr id="5" name="スライド番号プレースホルダー 4"/>
          <p:cNvSpPr>
            <a:spLocks noGrp="1"/>
          </p:cNvSpPr>
          <p:nvPr>
            <p:ph type="sldNum" sz="quarter" idx="11"/>
          </p:nvPr>
        </p:nvSpPr>
        <p:spPr/>
        <p:txBody>
          <a:bodyPr/>
          <a:lstStyle/>
          <a:p>
            <a:fld id="{67147B7F-11F4-43D9-B2D7-632C66FD7CE4}" type="slidenum">
              <a:rPr kumimoji="1" lang="ja-JP" altLang="en-US" smtClean="0"/>
              <a:pPr/>
              <a:t>51</a:t>
            </a:fld>
            <a:endParaRPr kumimoji="1" lang="ja-JP" altLang="en-US"/>
          </a:p>
        </p:txBody>
      </p:sp>
    </p:spTree>
    <p:extLst>
      <p:ext uri="{BB962C8B-B14F-4D97-AF65-F5344CB8AC3E}">
        <p14:creationId xmlns:p14="http://schemas.microsoft.com/office/powerpoint/2010/main" val="169398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kumimoji="1" lang="en-US" altLang="ja-JP" smtClean="0"/>
              <a:t>2018/12/3</a:t>
            </a:r>
            <a:r>
              <a:rPr kumimoji="1" lang="ja-JP" altLang="en-US" smtClean="0"/>
              <a:t>新任道徳教育推進教師等研　聖徳大学　吉本恒幸教授　資料</a:t>
            </a:r>
            <a:endParaRPr kumimoji="1" lang="ja-JP" altLang="en-US"/>
          </a:p>
        </p:txBody>
      </p:sp>
      <p:sp>
        <p:nvSpPr>
          <p:cNvPr id="5" name="スライド番号プレースホルダー 4"/>
          <p:cNvSpPr>
            <a:spLocks noGrp="1"/>
          </p:cNvSpPr>
          <p:nvPr>
            <p:ph type="sldNum" sz="quarter" idx="11"/>
          </p:nvPr>
        </p:nvSpPr>
        <p:spPr/>
        <p:txBody>
          <a:bodyPr/>
          <a:lstStyle/>
          <a:p>
            <a:fld id="{C048524F-38AE-4F53-A7B5-6D6B3EE89BFA}" type="slidenum">
              <a:rPr kumimoji="1" lang="ja-JP" altLang="en-US" smtClean="0"/>
              <a:pPr/>
              <a:t>91</a:t>
            </a:fld>
            <a:endParaRPr kumimoji="1" lang="ja-JP" altLang="en-US"/>
          </a:p>
        </p:txBody>
      </p:sp>
    </p:spTree>
    <p:extLst>
      <p:ext uri="{BB962C8B-B14F-4D97-AF65-F5344CB8AC3E}">
        <p14:creationId xmlns:p14="http://schemas.microsoft.com/office/powerpoint/2010/main" val="1845793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kumimoji="1" lang="en-US" altLang="ja-JP" smtClean="0"/>
              <a:t>2018/12/3</a:t>
            </a:r>
            <a:r>
              <a:rPr kumimoji="1" lang="ja-JP" altLang="en-US" smtClean="0"/>
              <a:t>新任道徳教育推進教師等研　聖徳大学　吉本恒幸教授　資料</a:t>
            </a:r>
            <a:endParaRPr kumimoji="1" lang="ja-JP" altLang="en-US"/>
          </a:p>
        </p:txBody>
      </p:sp>
      <p:sp>
        <p:nvSpPr>
          <p:cNvPr id="5" name="スライド番号プレースホルダー 4"/>
          <p:cNvSpPr>
            <a:spLocks noGrp="1"/>
          </p:cNvSpPr>
          <p:nvPr>
            <p:ph type="sldNum" sz="quarter" idx="11"/>
          </p:nvPr>
        </p:nvSpPr>
        <p:spPr/>
        <p:txBody>
          <a:bodyPr/>
          <a:lstStyle/>
          <a:p>
            <a:fld id="{C048524F-38AE-4F53-A7B5-6D6B3EE89BFA}" type="slidenum">
              <a:rPr kumimoji="1" lang="ja-JP" altLang="en-US" smtClean="0"/>
              <a:pPr/>
              <a:t>105</a:t>
            </a:fld>
            <a:endParaRPr kumimoji="1" lang="ja-JP" altLang="en-US"/>
          </a:p>
        </p:txBody>
      </p:sp>
    </p:spTree>
    <p:extLst>
      <p:ext uri="{BB962C8B-B14F-4D97-AF65-F5344CB8AC3E}">
        <p14:creationId xmlns:p14="http://schemas.microsoft.com/office/powerpoint/2010/main" val="184579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048524F-38AE-4F53-A7B5-6D6B3EE89BFA}" type="slidenum">
              <a:rPr kumimoji="1" lang="ja-JP" altLang="en-US" smtClean="0"/>
              <a:pPr/>
              <a:t>106</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2018/12/3</a:t>
            </a:r>
            <a:r>
              <a:rPr kumimoji="1" lang="ja-JP" altLang="en-US" smtClean="0"/>
              <a:t>新任道徳教育推進教師等研　聖徳大学　吉本恒幸教授　資料</a:t>
            </a:r>
            <a:endParaRPr kumimoji="1" lang="ja-JP" altLang="en-US"/>
          </a:p>
        </p:txBody>
      </p:sp>
    </p:spTree>
    <p:extLst>
      <p:ext uri="{BB962C8B-B14F-4D97-AF65-F5344CB8AC3E}">
        <p14:creationId xmlns:p14="http://schemas.microsoft.com/office/powerpoint/2010/main" val="3676649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30" name="Date Placeholder 29"/>
          <p:cNvSpPr>
            <a:spLocks noGrp="1"/>
          </p:cNvSpPr>
          <p:nvPr>
            <p:ph type="dt" sz="half" idx="10"/>
          </p:nvPr>
        </p:nvSpPr>
        <p:spPr/>
        <p:txBody>
          <a:bodyPr/>
          <a:lstStyle/>
          <a:p>
            <a:fld id="{0D8AE291-7E29-4113-8A8A-9ECB2451503D}" type="datetimeFigureOut">
              <a:rPr kumimoji="1" lang="ja-JP" altLang="en-US" smtClean="0"/>
              <a:pPr/>
              <a:t>2019/1/15</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0D8AE291-7E29-4113-8A8A-9ECB2451503D}" type="datetimeFigureOut">
              <a:rPr kumimoji="1" lang="ja-JP" altLang="en-US" smtClean="0"/>
              <a:pPr/>
              <a:t>2019/1/15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0D8AE291-7E29-4113-8A8A-9ECB2451503D}" type="datetimeFigureOut">
              <a:rPr kumimoji="1" lang="ja-JP" altLang="en-US" smtClean="0"/>
              <a:pPr/>
              <a:t>2019/1/15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0D8AE291-7E29-4113-8A8A-9ECB2451503D}" type="datetimeFigureOut">
              <a:rPr kumimoji="1" lang="ja-JP" altLang="en-US" smtClean="0"/>
              <a:pPr/>
              <a:t>2019/1/15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Date Placeholder 3"/>
          <p:cNvSpPr>
            <a:spLocks noGrp="1"/>
          </p:cNvSpPr>
          <p:nvPr>
            <p:ph type="dt" sz="half" idx="10"/>
          </p:nvPr>
        </p:nvSpPr>
        <p:spPr/>
        <p:txBody>
          <a:bodyPr/>
          <a:lstStyle/>
          <a:p>
            <a:fld id="{0D8AE291-7E29-4113-8A8A-9ECB2451503D}" type="datetimeFigureOut">
              <a:rPr kumimoji="1" lang="ja-JP" altLang="en-US" smtClean="0"/>
              <a:pPr/>
              <a:t>2019/1/15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0D8AE291-7E29-4113-8A8A-9ECB2451503D}" type="datetimeFigureOut">
              <a:rPr kumimoji="1" lang="ja-JP" altLang="en-US" smtClean="0"/>
              <a:pPr/>
              <a:t>2019/1/15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Date Placeholder 6"/>
          <p:cNvSpPr>
            <a:spLocks noGrp="1"/>
          </p:cNvSpPr>
          <p:nvPr>
            <p:ph type="dt" sz="half" idx="10"/>
          </p:nvPr>
        </p:nvSpPr>
        <p:spPr/>
        <p:txBody>
          <a:bodyPr/>
          <a:lstStyle/>
          <a:p>
            <a:fld id="{0D8AE291-7E29-4113-8A8A-9ECB2451503D}" type="datetimeFigureOut">
              <a:rPr kumimoji="1" lang="ja-JP" altLang="en-US" smtClean="0"/>
              <a:pPr/>
              <a:t>2019/1/15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Date Placeholder 2"/>
          <p:cNvSpPr>
            <a:spLocks noGrp="1"/>
          </p:cNvSpPr>
          <p:nvPr>
            <p:ph type="dt" sz="half" idx="10"/>
          </p:nvPr>
        </p:nvSpPr>
        <p:spPr/>
        <p:txBody>
          <a:bodyPr/>
          <a:lstStyle/>
          <a:p>
            <a:fld id="{0D8AE291-7E29-4113-8A8A-9ECB2451503D}" type="datetimeFigureOut">
              <a:rPr kumimoji="1" lang="ja-JP" altLang="en-US" smtClean="0"/>
              <a:pPr/>
              <a:t>2019/1/15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AE291-7E29-4113-8A8A-9ECB2451503D}" type="datetimeFigureOut">
              <a:rPr kumimoji="1" lang="ja-JP" altLang="en-US" smtClean="0"/>
              <a:pPr/>
              <a:t>2019/1/15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0D8AE291-7E29-4113-8A8A-9ECB2451503D}" type="datetimeFigureOut">
              <a:rPr kumimoji="1" lang="ja-JP" altLang="en-US" smtClean="0"/>
              <a:pPr/>
              <a:t>2019/1/15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Date Placeholder 4"/>
          <p:cNvSpPr>
            <a:spLocks noGrp="1"/>
          </p:cNvSpPr>
          <p:nvPr>
            <p:ph type="dt" sz="half" idx="10"/>
          </p:nvPr>
        </p:nvSpPr>
        <p:spPr/>
        <p:txBody>
          <a:bodyPr/>
          <a:lstStyle/>
          <a:p>
            <a:fld id="{0D8AE291-7E29-4113-8A8A-9ECB2451503D}" type="datetimeFigureOut">
              <a:rPr kumimoji="1" lang="ja-JP" altLang="en-US" smtClean="0"/>
              <a:pPr/>
              <a:t>2019/1/15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AC87CC6D-18DB-4B59-BC4D-5C228D8E51DB}" type="slidenum">
              <a:rPr kumimoji="1" lang="ja-JP" altLang="en-US" smtClean="0"/>
              <a:pPr/>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D8AE291-7E29-4113-8A8A-9ECB2451503D}" type="datetimeFigureOut">
              <a:rPr kumimoji="1" lang="ja-JP" altLang="en-US" smtClean="0"/>
              <a:pPr/>
              <a:t>2019/1/15</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C87CC6D-18DB-4B59-BC4D-5C228D8E51DB}" type="slidenum">
              <a:rPr kumimoji="1" lang="ja-JP" altLang="en-US" smtClean="0"/>
              <a:pPr/>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2.xml"/><Relationship Id="rId4" Type="http://schemas.openxmlformats.org/officeDocument/2006/relationships/image" Target="../media/image128.jpeg"/></Relationships>
</file>

<file path=ppt/slides/_rels/slide101.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2.xml"/><Relationship Id="rId4" Type="http://schemas.openxmlformats.org/officeDocument/2006/relationships/image" Target="../media/image131.jpeg"/></Relationships>
</file>

<file path=ppt/slides/_rels/slide102.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2.xml"/><Relationship Id="rId4" Type="http://schemas.openxmlformats.org/officeDocument/2006/relationships/image" Target="../media/image134.jpeg"/></Relationships>
</file>

<file path=ppt/slides/_rels/slide103.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2.xml"/><Relationship Id="rId4" Type="http://schemas.openxmlformats.org/officeDocument/2006/relationships/image" Target="../media/image137.jpeg"/></Relationships>
</file>

<file path=ppt/slides/_rels/slide10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153.jpeg"/><Relationship Id="rId1" Type="http://schemas.openxmlformats.org/officeDocument/2006/relationships/slideLayout" Target="../slideLayouts/slideLayout2.xml"/><Relationship Id="rId4" Type="http://schemas.openxmlformats.org/officeDocument/2006/relationships/image" Target="../media/image155.jpe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6.jpeg"/><Relationship Id="rId1" Type="http://schemas.openxmlformats.org/officeDocument/2006/relationships/slideLayout" Target="../slideLayouts/slideLayout2.xml"/><Relationship Id="rId4" Type="http://schemas.openxmlformats.org/officeDocument/2006/relationships/image" Target="../media/image158.jpeg"/></Relationships>
</file>

<file path=ppt/slides/_rels/slide134.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image" Target="../media/image159.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image" Target="../media/image161.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63.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6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66.jpeg"/><Relationship Id="rId7" Type="http://schemas.openxmlformats.org/officeDocument/2006/relationships/image" Target="../media/image170.jpeg"/><Relationship Id="rId2" Type="http://schemas.openxmlformats.org/officeDocument/2006/relationships/image" Target="../media/image165.jpeg"/><Relationship Id="rId1" Type="http://schemas.openxmlformats.org/officeDocument/2006/relationships/slideLayout" Target="../slideLayouts/slideLayout2.xml"/><Relationship Id="rId6" Type="http://schemas.openxmlformats.org/officeDocument/2006/relationships/image" Target="../media/image169.jpeg"/><Relationship Id="rId5" Type="http://schemas.openxmlformats.org/officeDocument/2006/relationships/image" Target="../media/image168.jpeg"/><Relationship Id="rId4" Type="http://schemas.openxmlformats.org/officeDocument/2006/relationships/image" Target="../media/image167.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image" Target="../media/image171.jpeg"/><Relationship Id="rId1" Type="http://schemas.openxmlformats.org/officeDocument/2006/relationships/slideLayout" Target="../slideLayouts/slideLayout2.xml"/><Relationship Id="rId4" Type="http://schemas.openxmlformats.org/officeDocument/2006/relationships/image" Target="../media/image173.jpeg"/></Relationships>
</file>

<file path=ppt/slides/_rels/slide146.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75.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76.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7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79.jpeg"/><Relationship Id="rId2" Type="http://schemas.openxmlformats.org/officeDocument/2006/relationships/image" Target="../media/image178.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8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7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7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8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97.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2.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s>
</file>

<file path=ppt/slides/_rels/slide98.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2.xml"/><Relationship Id="rId4" Type="http://schemas.openxmlformats.org/officeDocument/2006/relationships/image" Target="../media/image1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51520" y="836712"/>
            <a:ext cx="8568952" cy="5256584"/>
          </a:xfrm>
        </p:spPr>
        <p:txBody>
          <a:bodyPr>
            <a:normAutofit/>
          </a:bodyPr>
          <a:lstStyle/>
          <a:p>
            <a:pPr algn="ctr"/>
            <a:endParaRPr kumimoji="1" lang="ja-JP" altLang="en-US" sz="4200" dirty="0"/>
          </a:p>
          <a:p>
            <a:pPr algn="ctr"/>
            <a:r>
              <a:rPr lang="ja-JP" altLang="en-US" sz="3200" dirty="0" smtClean="0"/>
              <a:t>新任道徳教育推進教師等研修</a:t>
            </a:r>
            <a:endParaRPr lang="ja-JP" altLang="en-US" sz="3200" dirty="0"/>
          </a:p>
          <a:p>
            <a:pPr algn="ctr"/>
            <a:endParaRPr lang="ja-JP" altLang="en-US" sz="3200" dirty="0"/>
          </a:p>
          <a:p>
            <a:pPr algn="ctr"/>
            <a:r>
              <a:rPr lang="ja-JP" altLang="en-US" sz="3400" dirty="0" smtClean="0"/>
              <a:t>道徳教育の充実と道徳科の指導・評価の工夫</a:t>
            </a:r>
            <a:r>
              <a:rPr lang="ja-JP" altLang="en-US" sz="3200" dirty="0"/>
              <a:t>　　　　　　　　　　　　　　</a:t>
            </a:r>
            <a:endParaRPr lang="en-US" altLang="ja-JP" sz="3600" dirty="0"/>
          </a:p>
          <a:p>
            <a:endParaRPr lang="ja-JP" altLang="en-US" sz="3600" dirty="0"/>
          </a:p>
          <a:p>
            <a:endParaRPr kumimoji="1" lang="ja-JP" altLang="en-US" sz="3200" dirty="0"/>
          </a:p>
          <a:p>
            <a:endParaRPr kumimoji="1" lang="ja-JP" altLang="en-US" sz="3200" dirty="0"/>
          </a:p>
          <a:p>
            <a:r>
              <a:rPr kumimoji="1" lang="ja-JP" altLang="en-US" sz="2800" dirty="0"/>
              <a:t>聖徳大学大学院  吉本恒幸</a:t>
            </a:r>
          </a:p>
        </p:txBody>
      </p:sp>
    </p:spTree>
    <p:extLst>
      <p:ext uri="{BB962C8B-B14F-4D97-AF65-F5344CB8AC3E}">
        <p14:creationId xmlns:p14="http://schemas.microsoft.com/office/powerpoint/2010/main" val="3369207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980728"/>
            <a:ext cx="8229600" cy="5472608"/>
          </a:xfrm>
        </p:spPr>
        <p:txBody>
          <a:bodyPr>
            <a:normAutofit/>
          </a:bodyPr>
          <a:lstStyle/>
          <a:p>
            <a:pPr>
              <a:buNone/>
            </a:pPr>
            <a:endParaRPr kumimoji="1" lang="ja-JP" altLang="en-US" dirty="0" smtClean="0"/>
          </a:p>
          <a:p>
            <a:pPr>
              <a:buNone/>
            </a:pPr>
            <a:endParaRPr lang="ja-JP" altLang="en-US" dirty="0"/>
          </a:p>
          <a:p>
            <a:pPr>
              <a:buNone/>
            </a:pPr>
            <a:r>
              <a:rPr kumimoji="1" lang="ja-JP" altLang="en-US" sz="3200" dirty="0" smtClean="0"/>
              <a:t>  </a:t>
            </a:r>
            <a:r>
              <a:rPr kumimoji="1" lang="ja-JP" altLang="en-US" sz="2400" dirty="0" smtClean="0"/>
              <a:t>道徳教育の要である「道徳科」の指導が、</a:t>
            </a:r>
            <a:r>
              <a:rPr lang="en-US" altLang="ja-JP" sz="2400" dirty="0" smtClean="0"/>
              <a:t> </a:t>
            </a:r>
            <a:r>
              <a:rPr kumimoji="1" lang="ja-JP" altLang="en-US" sz="2400" dirty="0" smtClean="0"/>
              <a:t>計画的・発展的に</a:t>
            </a:r>
          </a:p>
          <a:p>
            <a:pPr>
              <a:buNone/>
            </a:pPr>
            <a:r>
              <a:rPr lang="ja-JP" altLang="en-US" sz="2400" dirty="0"/>
              <a:t>　</a:t>
            </a:r>
            <a:r>
              <a:rPr kumimoji="1" lang="ja-JP" altLang="en-US" sz="2400" dirty="0" smtClean="0"/>
              <a:t>行われるよう組織された全学年にわたる年間の指導計画。</a:t>
            </a:r>
          </a:p>
          <a:p>
            <a:pPr>
              <a:buNone/>
            </a:pPr>
            <a:r>
              <a:rPr lang="ja-JP" altLang="en-US" sz="2400" dirty="0" smtClean="0"/>
              <a:t>　　◆使用する主たる教材　「教科書」</a:t>
            </a:r>
          </a:p>
          <a:p>
            <a:pPr>
              <a:buNone/>
            </a:pPr>
            <a:r>
              <a:rPr kumimoji="1" lang="ja-JP" altLang="en-US" sz="2400" dirty="0" smtClean="0"/>
              <a:t>        </a:t>
            </a:r>
            <a:r>
              <a:rPr kumimoji="1" lang="ja-JP" altLang="en-US" sz="2400" dirty="0" smtClean="0">
                <a:solidFill>
                  <a:srgbClr val="C00000"/>
                </a:solidFill>
              </a:rPr>
              <a:t>小学校　平成３０（２０１８）年</a:t>
            </a:r>
            <a:r>
              <a:rPr lang="ja-JP" altLang="en-US" sz="2400" dirty="0" smtClean="0">
                <a:solidFill>
                  <a:srgbClr val="C00000"/>
                </a:solidFill>
              </a:rPr>
              <a:t>４</a:t>
            </a:r>
            <a:r>
              <a:rPr kumimoji="1" lang="ja-JP" altLang="en-US" sz="2400" dirty="0" smtClean="0">
                <a:solidFill>
                  <a:srgbClr val="C00000"/>
                </a:solidFill>
              </a:rPr>
              <a:t>月から使用義務</a:t>
            </a:r>
          </a:p>
          <a:p>
            <a:pPr>
              <a:buNone/>
            </a:pPr>
            <a:r>
              <a:rPr lang="ja-JP" altLang="en-US" sz="2400" dirty="0" smtClean="0">
                <a:solidFill>
                  <a:srgbClr val="C00000"/>
                </a:solidFill>
              </a:rPr>
              <a:t>        中学校　平成３０（２０１８）年</a:t>
            </a:r>
            <a:r>
              <a:rPr lang="en-US" altLang="ja-JP" sz="2400" dirty="0">
                <a:solidFill>
                  <a:srgbClr val="C00000"/>
                </a:solidFill>
              </a:rPr>
              <a:t>8</a:t>
            </a:r>
            <a:r>
              <a:rPr lang="ja-JP" altLang="en-US" sz="2400" dirty="0">
                <a:solidFill>
                  <a:srgbClr val="C00000"/>
                </a:solidFill>
              </a:rPr>
              <a:t>月</a:t>
            </a:r>
            <a:r>
              <a:rPr lang="ja-JP" altLang="en-US" sz="2400" dirty="0" smtClean="0">
                <a:solidFill>
                  <a:srgbClr val="C00000"/>
                </a:solidFill>
              </a:rPr>
              <a:t>に</a:t>
            </a:r>
            <a:r>
              <a:rPr lang="ja-JP" altLang="en-US" sz="2400" dirty="0">
                <a:solidFill>
                  <a:srgbClr val="C00000"/>
                </a:solidFill>
              </a:rPr>
              <a:t>教科書</a:t>
            </a:r>
            <a:r>
              <a:rPr lang="ja-JP" altLang="en-US" sz="2400" dirty="0" smtClean="0">
                <a:solidFill>
                  <a:srgbClr val="C00000"/>
                </a:solidFill>
              </a:rPr>
              <a:t>採択　 残り</a:t>
            </a:r>
            <a:r>
              <a:rPr lang="ja-JP" altLang="en-US" sz="2400" dirty="0">
                <a:solidFill>
                  <a:srgbClr val="C00000"/>
                </a:solidFill>
              </a:rPr>
              <a:t>４</a:t>
            </a:r>
            <a:r>
              <a:rPr lang="ja-JP" altLang="en-US" sz="2400" dirty="0" smtClean="0">
                <a:solidFill>
                  <a:srgbClr val="C00000"/>
                </a:solidFill>
              </a:rPr>
              <a:t>ヶ月</a:t>
            </a:r>
          </a:p>
          <a:p>
            <a:pPr>
              <a:buNone/>
            </a:pPr>
            <a:endParaRPr lang="ja-JP" altLang="en-US" sz="2400" dirty="0" smtClean="0"/>
          </a:p>
          <a:p>
            <a:pPr>
              <a:buNone/>
            </a:pPr>
            <a:r>
              <a:rPr lang="en-US" altLang="ja-JP" sz="2400" dirty="0" smtClean="0"/>
              <a:t>※</a:t>
            </a:r>
            <a:r>
              <a:rPr lang="ja-JP" altLang="en-US" sz="2400" dirty="0" smtClean="0"/>
              <a:t>「教科書に配列されている教材を順に扱えばいい。年間指導</a:t>
            </a:r>
            <a:br>
              <a:rPr lang="ja-JP" altLang="en-US" sz="2400" dirty="0" smtClean="0"/>
            </a:br>
            <a:r>
              <a:rPr lang="ja-JP" altLang="en-US" sz="2400" dirty="0" smtClean="0"/>
              <a:t>計画は教科書会社が作成したものでよい。」</a:t>
            </a:r>
            <a:br>
              <a:rPr lang="ja-JP" altLang="en-US" sz="2400" dirty="0" smtClean="0"/>
            </a:br>
            <a:r>
              <a:rPr lang="ja-JP" altLang="en-US" sz="2400" dirty="0" smtClean="0"/>
              <a:t>で本当にいいのか。</a:t>
            </a:r>
            <a:r>
              <a:rPr lang="ja-JP" altLang="en-US" sz="3200" dirty="0" smtClean="0">
                <a:solidFill>
                  <a:srgbClr val="FF0000"/>
                </a:solidFill>
              </a:rPr>
              <a:t>　</a:t>
            </a:r>
            <a:endParaRPr lang="ja-JP" altLang="en-US" sz="3200" dirty="0">
              <a:solidFill>
                <a:srgbClr val="C00000"/>
              </a:solidFill>
            </a:endParaRPr>
          </a:p>
        </p:txBody>
      </p:sp>
      <p:sp>
        <p:nvSpPr>
          <p:cNvPr id="4" name="正方形/長方形 3"/>
          <p:cNvSpPr/>
          <p:nvPr/>
        </p:nvSpPr>
        <p:spPr>
          <a:xfrm>
            <a:off x="651353" y="1124744"/>
            <a:ext cx="3920648" cy="57606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道徳科の年間指導計画</a:t>
            </a:r>
            <a:endParaRPr kumimoji="1" lang="ja-JP" altLang="en-US" sz="2400" dirty="0">
              <a:solidFill>
                <a:schemeClr val="tx1"/>
              </a:solidFill>
            </a:endParaRPr>
          </a:p>
        </p:txBody>
      </p:sp>
      <p:pic>
        <p:nvPicPr>
          <p:cNvPr id="1026" name="Picture 2" descr="C:\Users\Owner\AppData\Local\Microsoft\Windows\Temporary Internet Files\Content.IE5\EKEGS3QK\Books-3[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04248" y="5229200"/>
            <a:ext cx="1691680" cy="119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81882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508104" y="4941168"/>
            <a:ext cx="3096344" cy="1296144"/>
          </a:xfrm>
          <a:prstGeom prst="roundRect">
            <a:avLst/>
          </a:pr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６</a:t>
            </a:r>
            <a:r>
              <a:rPr kumimoji="1" lang="ja-JP" altLang="en-US" sz="2400" dirty="0">
                <a:solidFill>
                  <a:schemeClr val="tx1"/>
                </a:solidFill>
              </a:rPr>
              <a:t>年生　Ｂ 友情、信頼</a:t>
            </a:r>
            <a:endParaRPr kumimoji="1" lang="en-US" altLang="ja-JP" sz="2400" dirty="0">
              <a:solidFill>
                <a:schemeClr val="tx1"/>
              </a:solidFill>
            </a:endParaRPr>
          </a:p>
          <a:p>
            <a:pPr algn="ctr"/>
            <a:r>
              <a:rPr lang="ja-JP" altLang="en-US" sz="2400" dirty="0">
                <a:solidFill>
                  <a:schemeClr val="tx1"/>
                </a:solidFill>
              </a:rPr>
              <a:t>「ひとみと厚」</a:t>
            </a:r>
            <a:endParaRPr kumimoji="1" lang="ja-JP" altLang="en-US" sz="2400" dirty="0">
              <a:solidFill>
                <a:schemeClr val="tx1"/>
              </a:solidFill>
            </a:endParaRPr>
          </a:p>
        </p:txBody>
      </p:sp>
      <p:sp>
        <p:nvSpPr>
          <p:cNvPr id="6" name="コンテンツ プレースホルダー 5"/>
          <p:cNvSpPr>
            <a:spLocks noGrp="1"/>
          </p:cNvSpPr>
          <p:nvPr>
            <p:ph idx="1"/>
          </p:nvPr>
        </p:nvSpPr>
        <p:spPr>
          <a:xfrm>
            <a:off x="457200" y="1124744"/>
            <a:ext cx="8229600" cy="5328592"/>
          </a:xfrm>
        </p:spPr>
        <p:txBody>
          <a:bodyPr/>
          <a:lstStyle/>
          <a:p>
            <a:endParaRPr kumimoji="1" lang="ja-JP" altLang="en-US" dirty="0"/>
          </a:p>
        </p:txBody>
      </p:sp>
      <p:pic>
        <p:nvPicPr>
          <p:cNvPr id="6146" name="Picture 2" descr="C:\Users\Owner\Pictures\2018_11_02\IMG_866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6202" y="1052736"/>
            <a:ext cx="3535424" cy="265156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Owner\Pictures\2018_11_02\IMG_867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0091" y="3845471"/>
            <a:ext cx="3765185" cy="282388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Owner\Pictures\2018_11_02\IMG_8673.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28879" y="231029"/>
            <a:ext cx="4392488" cy="329436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53718" y="390813"/>
            <a:ext cx="4040391" cy="461665"/>
          </a:xfrm>
          <a:prstGeom prst="rect">
            <a:avLst/>
          </a:prstGeom>
          <a:solidFill>
            <a:srgbClr val="FFFF00"/>
          </a:solidFill>
          <a:ln w="12700">
            <a:solidFill>
              <a:schemeClr val="tx1"/>
            </a:solidFill>
          </a:ln>
        </p:spPr>
        <p:txBody>
          <a:bodyPr wrap="square" rtlCol="0">
            <a:spAutoFit/>
          </a:bodyPr>
          <a:lstStyle/>
          <a:p>
            <a:r>
              <a:rPr kumimoji="1" lang="ja-JP" altLang="en-US" sz="2400" dirty="0"/>
              <a:t>男女の友情には何が大切か。</a:t>
            </a:r>
          </a:p>
        </p:txBody>
      </p:sp>
    </p:spTree>
    <p:extLst>
      <p:ext uri="{BB962C8B-B14F-4D97-AF65-F5344CB8AC3E}">
        <p14:creationId xmlns:p14="http://schemas.microsoft.com/office/powerpoint/2010/main" val="37108407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5122" name="Picture 2" descr="C:\Users\Owner\Pictures\2018_11_08\IMG_879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36" y="260648"/>
            <a:ext cx="3347864" cy="251089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Owner\Pictures\2018_11_08\IMG_880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16016" y="433027"/>
            <a:ext cx="2808312" cy="21062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Owner\Pictures\2018_11_08\IMG_8807.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27984" y="2752971"/>
            <a:ext cx="4608512"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971600" y="5013176"/>
            <a:ext cx="3096344" cy="1227754"/>
          </a:xfrm>
          <a:prstGeom prst="rect">
            <a:avLst/>
          </a:prstGeom>
          <a:solidFill>
            <a:srgbClr val="FEFEA8"/>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dirty="0" smtClean="0">
                <a:solidFill>
                  <a:schemeClr val="tx1"/>
                </a:solidFill>
              </a:rPr>
              <a:t>中学校</a:t>
            </a:r>
          </a:p>
          <a:p>
            <a:pPr algn="ctr"/>
            <a:r>
              <a:rPr kumimoji="1" lang="ja-JP" altLang="en-US" sz="2400" dirty="0" smtClean="0">
                <a:solidFill>
                  <a:schemeClr val="tx1"/>
                </a:solidFill>
              </a:rPr>
              <a:t>「黒ちゃんの憂鬱」</a:t>
            </a:r>
          </a:p>
          <a:p>
            <a:pPr algn="ctr"/>
            <a:r>
              <a:rPr lang="ja-JP" altLang="en-US" sz="2400" dirty="0" smtClean="0">
                <a:solidFill>
                  <a:schemeClr val="tx1"/>
                </a:solidFill>
              </a:rPr>
              <a:t>公正、公平、社会正義</a:t>
            </a:r>
            <a:endParaRPr kumimoji="1" lang="ja-JP" altLang="en-US" sz="2400" dirty="0" smtClean="0">
              <a:solidFill>
                <a:schemeClr val="tx1"/>
              </a:solidFill>
            </a:endParaRPr>
          </a:p>
          <a:p>
            <a:pPr algn="ctr"/>
            <a:endParaRPr kumimoji="1" lang="ja-JP" altLang="en-US" dirty="0"/>
          </a:p>
        </p:txBody>
      </p:sp>
      <p:sp>
        <p:nvSpPr>
          <p:cNvPr id="5" name="テキスト ボックス 4"/>
          <p:cNvSpPr txBox="1"/>
          <p:nvPr/>
        </p:nvSpPr>
        <p:spPr>
          <a:xfrm>
            <a:off x="357266" y="3284984"/>
            <a:ext cx="3960440" cy="830997"/>
          </a:xfrm>
          <a:prstGeom prst="rect">
            <a:avLst/>
          </a:prstGeom>
          <a:solidFill>
            <a:srgbClr val="FFFF00"/>
          </a:solidFill>
          <a:ln w="12700">
            <a:solidFill>
              <a:schemeClr val="tx1"/>
            </a:solidFill>
          </a:ln>
        </p:spPr>
        <p:txBody>
          <a:bodyPr wrap="square" rtlCol="0">
            <a:spAutoFit/>
          </a:bodyPr>
          <a:lstStyle/>
          <a:p>
            <a:r>
              <a:rPr kumimoji="1" lang="ja-JP" altLang="en-US" sz="2400" dirty="0" smtClean="0"/>
              <a:t>いじめや不正をなくすために大切なことは何だろう。</a:t>
            </a:r>
            <a:endParaRPr kumimoji="1" lang="ja-JP" altLang="en-US" sz="2400" dirty="0"/>
          </a:p>
        </p:txBody>
      </p:sp>
    </p:spTree>
    <p:extLst>
      <p:ext uri="{BB962C8B-B14F-4D97-AF65-F5344CB8AC3E}">
        <p14:creationId xmlns:p14="http://schemas.microsoft.com/office/powerpoint/2010/main" val="97628450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4098" name="Picture 2" descr="C:\Users\Owner\Pictures\2018_11_08\IMG_878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476672"/>
            <a:ext cx="3851920" cy="28889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Owner\Pictures\2018_11_08\IMG_878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7544" y="3645024"/>
            <a:ext cx="3227851" cy="24208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Owner\Pictures\2018_11_08\IMG_8797.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27984" y="692696"/>
            <a:ext cx="4283968" cy="321297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4744752" y="5301208"/>
            <a:ext cx="2736304" cy="1296144"/>
          </a:xfrm>
          <a:prstGeom prst="rect">
            <a:avLst/>
          </a:prstGeom>
          <a:solidFill>
            <a:srgbClr val="FEFE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中学校</a:t>
            </a:r>
          </a:p>
          <a:p>
            <a:pPr algn="ctr"/>
            <a:r>
              <a:rPr kumimoji="1" lang="ja-JP" altLang="en-US" sz="2400" dirty="0" smtClean="0">
                <a:solidFill>
                  <a:schemeClr val="tx1"/>
                </a:solidFill>
              </a:rPr>
              <a:t>「コトコの涙」</a:t>
            </a:r>
          </a:p>
          <a:p>
            <a:pPr algn="ctr"/>
            <a:r>
              <a:rPr lang="ja-JP" altLang="en-US" sz="2400" dirty="0">
                <a:solidFill>
                  <a:schemeClr val="tx1"/>
                </a:solidFill>
              </a:rPr>
              <a:t>相互</a:t>
            </a:r>
            <a:r>
              <a:rPr lang="ja-JP" altLang="en-US" sz="2400" dirty="0" smtClean="0">
                <a:solidFill>
                  <a:schemeClr val="tx1"/>
                </a:solidFill>
              </a:rPr>
              <a:t>理解　寛容</a:t>
            </a:r>
            <a:endParaRPr kumimoji="1" lang="ja-JP" altLang="en-US" sz="2400" dirty="0">
              <a:solidFill>
                <a:schemeClr val="tx1"/>
              </a:solidFill>
            </a:endParaRPr>
          </a:p>
        </p:txBody>
      </p:sp>
      <p:sp>
        <p:nvSpPr>
          <p:cNvPr id="5" name="テキスト ボックス 4"/>
          <p:cNvSpPr txBox="1"/>
          <p:nvPr/>
        </p:nvSpPr>
        <p:spPr>
          <a:xfrm>
            <a:off x="4415678" y="4149080"/>
            <a:ext cx="3828729" cy="830997"/>
          </a:xfrm>
          <a:prstGeom prst="rect">
            <a:avLst/>
          </a:prstGeom>
          <a:solidFill>
            <a:srgbClr val="FFFF00"/>
          </a:solidFill>
          <a:ln w="12700">
            <a:solidFill>
              <a:schemeClr val="tx1"/>
            </a:solidFill>
          </a:ln>
        </p:spPr>
        <p:txBody>
          <a:bodyPr wrap="square" rtlCol="0">
            <a:spAutoFit/>
          </a:bodyPr>
          <a:lstStyle/>
          <a:p>
            <a:r>
              <a:rPr kumimoji="1" lang="ja-JP" altLang="en-US" sz="2400" dirty="0" smtClean="0"/>
              <a:t>色々な人と接していくうえで大切なこととは何だろう。</a:t>
            </a:r>
            <a:endParaRPr kumimoji="1" lang="ja-JP" altLang="en-US" sz="2400" dirty="0"/>
          </a:p>
        </p:txBody>
      </p:sp>
    </p:spTree>
    <p:extLst>
      <p:ext uri="{BB962C8B-B14F-4D97-AF65-F5344CB8AC3E}">
        <p14:creationId xmlns:p14="http://schemas.microsoft.com/office/powerpoint/2010/main" val="38119233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正方形/長方形 3"/>
          <p:cNvSpPr/>
          <p:nvPr/>
        </p:nvSpPr>
        <p:spPr>
          <a:xfrm>
            <a:off x="611560" y="5301208"/>
            <a:ext cx="3312368" cy="1257349"/>
          </a:xfrm>
          <a:prstGeom prst="rect">
            <a:avLst/>
          </a:pr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中学校：３年生</a:t>
            </a:r>
          </a:p>
          <a:p>
            <a:pPr algn="ctr"/>
            <a:r>
              <a:rPr kumimoji="1" lang="ja-JP" altLang="en-US" sz="2000" dirty="0">
                <a:solidFill>
                  <a:schemeClr val="tx1"/>
                </a:solidFill>
              </a:rPr>
              <a:t>「手のひらの小さな世界」</a:t>
            </a:r>
          </a:p>
          <a:p>
            <a:pPr algn="ctr"/>
            <a:r>
              <a:rPr kumimoji="1" lang="ja-JP" altLang="en-US" sz="2000" dirty="0">
                <a:solidFill>
                  <a:schemeClr val="tx1"/>
                </a:solidFill>
              </a:rPr>
              <a:t>友情、信頼</a:t>
            </a:r>
          </a:p>
        </p:txBody>
      </p:sp>
      <p:pic>
        <p:nvPicPr>
          <p:cNvPr id="7" name="Picture 3" descr="C:\Users\Owner\Pictures\2018_11_22\IMG_8980.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2890044" y="29254"/>
            <a:ext cx="6192688" cy="407241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31192" y="4221088"/>
            <a:ext cx="4248472" cy="830997"/>
          </a:xfrm>
          <a:prstGeom prst="rect">
            <a:avLst/>
          </a:prstGeom>
          <a:solidFill>
            <a:srgbClr val="FFFF00"/>
          </a:solidFill>
          <a:ln w="12700">
            <a:solidFill>
              <a:schemeClr val="tx1"/>
            </a:solidFill>
          </a:ln>
        </p:spPr>
        <p:txBody>
          <a:bodyPr wrap="square" rtlCol="0">
            <a:spAutoFit/>
          </a:bodyPr>
          <a:lstStyle/>
          <a:p>
            <a:r>
              <a:rPr kumimoji="1" lang="ja-JP" altLang="en-US" sz="2400" dirty="0"/>
              <a:t>　ＳＮＳで人と関わるとき、</a:t>
            </a:r>
          </a:p>
          <a:p>
            <a:r>
              <a:rPr kumimoji="1" lang="ja-JP" altLang="en-US" sz="2400" dirty="0"/>
              <a:t>　大切にすることは何だろうか。</a:t>
            </a:r>
          </a:p>
        </p:txBody>
      </p:sp>
      <p:pic>
        <p:nvPicPr>
          <p:cNvPr id="8" name="Picture 2" descr="C:\Users\Owner\Pictures\2018_11_22\IMG_897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86199" y="4221088"/>
            <a:ext cx="3275856" cy="24568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Owner\Pictures\2018_11_22\IMG_8983.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19" y="980727"/>
            <a:ext cx="3090281" cy="231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0422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2343944"/>
            <a:ext cx="4762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Owner\Pictures\看板.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648"/>
            <a:ext cx="8568950" cy="642671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007354" y="1700808"/>
            <a:ext cx="5040560" cy="1673663"/>
          </a:xfrm>
          <a:prstGeom prst="rect">
            <a:avLst/>
          </a:prstGeom>
          <a:noFill/>
        </p:spPr>
        <p:txBody>
          <a:bodyPr wrap="square" rtlCol="0">
            <a:spAutoFit/>
          </a:bodyPr>
          <a:lstStyle/>
          <a:p>
            <a:pPr algn="ctr">
              <a:lnSpc>
                <a:spcPct val="150000"/>
              </a:lnSpc>
            </a:pPr>
            <a:r>
              <a:rPr kumimoji="1" lang="ja-JP" altLang="en-US" sz="3600" b="1" dirty="0">
                <a:ea typeface="ＤＨＰ平成ゴシックW5" panose="02010601000101010101" pitchFamily="2" charset="-128"/>
              </a:rPr>
              <a:t>道徳科の</a:t>
            </a:r>
          </a:p>
          <a:p>
            <a:pPr algn="ctr">
              <a:lnSpc>
                <a:spcPct val="150000"/>
              </a:lnSpc>
            </a:pPr>
            <a:r>
              <a:rPr lang="ja-JP" altLang="en-US" sz="3600" b="1" dirty="0">
                <a:ea typeface="ＤＨＰ平成ゴシックW5" panose="02010601000101010101" pitchFamily="2" charset="-128"/>
              </a:rPr>
              <a:t>質の高い</a:t>
            </a:r>
            <a:r>
              <a:rPr kumimoji="1" lang="ja-JP" altLang="en-US" sz="3600" b="1" dirty="0">
                <a:ea typeface="ＤＨＰ平成ゴシックW5" panose="02010601000101010101" pitchFamily="2" charset="-128"/>
              </a:rPr>
              <a:t>授業 ②</a:t>
            </a:r>
          </a:p>
        </p:txBody>
      </p:sp>
    </p:spTree>
    <p:extLst>
      <p:ext uri="{BB962C8B-B14F-4D97-AF65-F5344CB8AC3E}">
        <p14:creationId xmlns:p14="http://schemas.microsoft.com/office/powerpoint/2010/main" val="132068077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648072"/>
          </a:xfrm>
        </p:spPr>
        <p:txBody>
          <a:bodyPr>
            <a:normAutofit/>
          </a:bodyPr>
          <a:lstStyle/>
          <a:p>
            <a:r>
              <a:rPr kumimoji="1" lang="ja-JP" altLang="en-US" sz="3200" dirty="0"/>
              <a:t>道徳科で求められる質の高い学習指導過程② </a:t>
            </a:r>
          </a:p>
        </p:txBody>
      </p:sp>
      <p:sp>
        <p:nvSpPr>
          <p:cNvPr id="3" name="コンテンツ プレースホルダ 2"/>
          <p:cNvSpPr>
            <a:spLocks noGrp="1"/>
          </p:cNvSpPr>
          <p:nvPr>
            <p:ph idx="1"/>
          </p:nvPr>
        </p:nvSpPr>
        <p:spPr>
          <a:xfrm>
            <a:off x="457200" y="1052736"/>
            <a:ext cx="8229600" cy="5073427"/>
          </a:xfrm>
        </p:spPr>
        <p:txBody>
          <a:bodyPr/>
          <a:lstStyle/>
          <a:p>
            <a:pPr>
              <a:buNone/>
            </a:pPr>
            <a:endParaRPr kumimoji="1" lang="ja-JP" altLang="en-US" dirty="0"/>
          </a:p>
        </p:txBody>
      </p:sp>
      <p:sp>
        <p:nvSpPr>
          <p:cNvPr id="4" name="正方形/長方形 3"/>
          <p:cNvSpPr/>
          <p:nvPr/>
        </p:nvSpPr>
        <p:spPr>
          <a:xfrm>
            <a:off x="503548" y="1268760"/>
            <a:ext cx="1044116" cy="576064"/>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導入</a:t>
            </a:r>
          </a:p>
        </p:txBody>
      </p:sp>
      <p:sp>
        <p:nvSpPr>
          <p:cNvPr id="5" name="正方形/長方形 4"/>
          <p:cNvSpPr/>
          <p:nvPr/>
        </p:nvSpPr>
        <p:spPr>
          <a:xfrm>
            <a:off x="503548" y="2060848"/>
            <a:ext cx="8172908" cy="33123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503548" y="5589240"/>
            <a:ext cx="1044116" cy="576064"/>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終末</a:t>
            </a:r>
          </a:p>
        </p:txBody>
      </p:sp>
      <p:sp>
        <p:nvSpPr>
          <p:cNvPr id="7" name="正方形/長方形 6"/>
          <p:cNvSpPr/>
          <p:nvPr/>
        </p:nvSpPr>
        <p:spPr>
          <a:xfrm>
            <a:off x="647564" y="2865601"/>
            <a:ext cx="504056" cy="151216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prstClr val="black"/>
                </a:solidFill>
              </a:rPr>
              <a:t>展開</a:t>
            </a:r>
          </a:p>
        </p:txBody>
      </p:sp>
      <p:sp>
        <p:nvSpPr>
          <p:cNvPr id="8" name="角丸四角形 7"/>
          <p:cNvSpPr/>
          <p:nvPr/>
        </p:nvSpPr>
        <p:spPr>
          <a:xfrm>
            <a:off x="1403648" y="2348880"/>
            <a:ext cx="6984776" cy="1224136"/>
          </a:xfrm>
          <a:prstGeom prst="roundRect">
            <a:avLst/>
          </a:prstGeom>
          <a:solidFill>
            <a:srgbClr val="BEFEAC"/>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dirty="0">
                <a:solidFill>
                  <a:prstClr val="white"/>
                </a:solidFill>
              </a:rPr>
              <a:t>　</a:t>
            </a:r>
            <a:r>
              <a:rPr lang="ja-JP" altLang="en-US" sz="2400" dirty="0">
                <a:solidFill>
                  <a:schemeClr val="tx1"/>
                </a:solidFill>
              </a:rPr>
              <a:t>教材によって道徳的価値の理解を図る</a:t>
            </a:r>
          </a:p>
        </p:txBody>
      </p:sp>
      <p:sp>
        <p:nvSpPr>
          <p:cNvPr id="9" name="角丸四角形 8"/>
          <p:cNvSpPr/>
          <p:nvPr/>
        </p:nvSpPr>
        <p:spPr>
          <a:xfrm>
            <a:off x="1403648" y="3970249"/>
            <a:ext cx="6984776" cy="1186943"/>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dirty="0">
                <a:solidFill>
                  <a:prstClr val="white"/>
                </a:solidFill>
              </a:rPr>
              <a:t>  </a:t>
            </a:r>
            <a:r>
              <a:rPr lang="ja-JP" altLang="en-US" sz="2400" dirty="0">
                <a:solidFill>
                  <a:schemeClr val="tx1"/>
                </a:solidFill>
              </a:rPr>
              <a:t>道徳的価値を自分のこととして捉える</a:t>
            </a:r>
          </a:p>
        </p:txBody>
      </p:sp>
      <p:sp>
        <p:nvSpPr>
          <p:cNvPr id="14" name="正方形/長方形 13"/>
          <p:cNvSpPr/>
          <p:nvPr/>
        </p:nvSpPr>
        <p:spPr>
          <a:xfrm>
            <a:off x="2087724" y="2951375"/>
            <a:ext cx="525658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道徳的価値の意味や大切さを理解する</a:t>
            </a:r>
          </a:p>
        </p:txBody>
      </p:sp>
      <p:sp>
        <p:nvSpPr>
          <p:cNvPr id="15" name="正方形/長方形 14"/>
          <p:cNvSpPr/>
          <p:nvPr/>
        </p:nvSpPr>
        <p:spPr>
          <a:xfrm>
            <a:off x="2087724" y="4653136"/>
            <a:ext cx="5940660"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これまでの自分の状況を見つめ、課題を培う</a:t>
            </a:r>
          </a:p>
        </p:txBody>
      </p:sp>
      <p:sp>
        <p:nvSpPr>
          <p:cNvPr id="17" name="正方形/長方形 16"/>
          <p:cNvSpPr/>
          <p:nvPr/>
        </p:nvSpPr>
        <p:spPr>
          <a:xfrm>
            <a:off x="7055118" y="2140999"/>
            <a:ext cx="1621338" cy="4320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価値理解</a:t>
            </a:r>
          </a:p>
        </p:txBody>
      </p:sp>
      <p:sp>
        <p:nvSpPr>
          <p:cNvPr id="18" name="正方形/長方形 17"/>
          <p:cNvSpPr/>
          <p:nvPr/>
        </p:nvSpPr>
        <p:spPr>
          <a:xfrm>
            <a:off x="7020272" y="3797989"/>
            <a:ext cx="1656184" cy="43204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自己理解</a:t>
            </a:r>
          </a:p>
        </p:txBody>
      </p:sp>
      <p:sp>
        <p:nvSpPr>
          <p:cNvPr id="20" name="角丸四角形吹き出し 19"/>
          <p:cNvSpPr/>
          <p:nvPr/>
        </p:nvSpPr>
        <p:spPr>
          <a:xfrm>
            <a:off x="5058054" y="5589240"/>
            <a:ext cx="3474385" cy="576064"/>
          </a:xfrm>
          <a:prstGeom prst="wedgeRoundRectCallout">
            <a:avLst>
              <a:gd name="adj1" fmla="val -57218"/>
              <a:gd name="adj2" fmla="val -25799"/>
              <a:gd name="adj3" fmla="val 16667"/>
            </a:avLst>
          </a:prstGeom>
          <a:solidFill>
            <a:srgbClr val="FFE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自己（人間）の生き方を考える</a:t>
            </a:r>
          </a:p>
        </p:txBody>
      </p:sp>
      <p:sp>
        <p:nvSpPr>
          <p:cNvPr id="10" name="角丸四角形 9"/>
          <p:cNvSpPr/>
          <p:nvPr/>
        </p:nvSpPr>
        <p:spPr>
          <a:xfrm>
            <a:off x="1727684" y="1268760"/>
            <a:ext cx="6948772" cy="57606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schemeClr val="tx1"/>
                </a:solidFill>
              </a:rPr>
              <a:t>主題に対する興味・関心を高める　　動機付けを図る</a:t>
            </a:r>
          </a:p>
        </p:txBody>
      </p:sp>
      <p:sp>
        <p:nvSpPr>
          <p:cNvPr id="16" name="角丸四角形 15"/>
          <p:cNvSpPr/>
          <p:nvPr/>
        </p:nvSpPr>
        <p:spPr>
          <a:xfrm>
            <a:off x="1728588" y="5589240"/>
            <a:ext cx="2861414" cy="576064"/>
          </a:xfrm>
          <a:prstGeom prst="roundRect">
            <a:avLst/>
          </a:prstGeom>
          <a:solidFill>
            <a:srgbClr val="BFFC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schemeClr val="tx1"/>
                </a:solidFill>
              </a:rPr>
              <a:t>思いや考えをまとめる</a:t>
            </a:r>
          </a:p>
        </p:txBody>
      </p:sp>
      <p:sp>
        <p:nvSpPr>
          <p:cNvPr id="11" name="四角形吹き出し 10"/>
          <p:cNvSpPr/>
          <p:nvPr/>
        </p:nvSpPr>
        <p:spPr>
          <a:xfrm>
            <a:off x="1475657" y="3518415"/>
            <a:ext cx="5544615" cy="397234"/>
          </a:xfrm>
          <a:prstGeom prst="wedgeRectCallout">
            <a:avLst>
              <a:gd name="adj1" fmla="val -20833"/>
              <a:gd name="adj2" fmla="val -698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考え、議論する道徳＝主体的・対話的で深い学び</a:t>
            </a:r>
          </a:p>
        </p:txBody>
      </p:sp>
      <p:sp>
        <p:nvSpPr>
          <p:cNvPr id="13" name="四角形吹き出し 12"/>
          <p:cNvSpPr/>
          <p:nvPr/>
        </p:nvSpPr>
        <p:spPr>
          <a:xfrm>
            <a:off x="1429543" y="5157192"/>
            <a:ext cx="4500500" cy="360040"/>
          </a:xfrm>
          <a:prstGeom prst="wedgeRectCallout">
            <a:avLst>
              <a:gd name="adj1" fmla="val -22291"/>
              <a:gd name="adj2" fmla="val -7000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自己との対話を多様にする</a:t>
            </a:r>
            <a:endParaRPr kumimoji="1" lang="ja-JP" altLang="en-US" sz="2000" dirty="0">
              <a:solidFill>
                <a:schemeClr val="tx1"/>
              </a:solidFill>
            </a:endParaRPr>
          </a:p>
        </p:txBody>
      </p:sp>
    </p:spTree>
    <p:extLst>
      <p:ext uri="{BB962C8B-B14F-4D97-AF65-F5344CB8AC3E}">
        <p14:creationId xmlns:p14="http://schemas.microsoft.com/office/powerpoint/2010/main" val="184563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996720"/>
          </a:xfrm>
        </p:spPr>
        <p:txBody>
          <a:bodyPr>
            <a:normAutofit/>
          </a:bodyPr>
          <a:lstStyle/>
          <a:p>
            <a:r>
              <a:rPr lang="ja-JP" altLang="en-US" sz="3600" dirty="0"/>
              <a:t>道徳科の授業が大切にしていくこと</a:t>
            </a:r>
            <a:endParaRPr kumimoji="1" lang="ja-JP" altLang="en-US" sz="3600" dirty="0"/>
          </a:p>
        </p:txBody>
      </p:sp>
      <p:sp>
        <p:nvSpPr>
          <p:cNvPr id="3" name="コンテンツ プレースホルダ 2"/>
          <p:cNvSpPr>
            <a:spLocks noGrp="1"/>
          </p:cNvSpPr>
          <p:nvPr>
            <p:ph idx="1"/>
          </p:nvPr>
        </p:nvSpPr>
        <p:spPr/>
        <p:txBody>
          <a:bodyPr/>
          <a:lstStyle/>
          <a:p>
            <a:pPr marL="0" lvl="0" indent="0">
              <a:spcBef>
                <a:spcPts val="0"/>
              </a:spcBef>
              <a:buClrTx/>
              <a:buSzTx/>
              <a:buNone/>
            </a:pPr>
            <a:endParaRPr lang="ja-JP" altLang="en-US" sz="1800" kern="0" dirty="0">
              <a:solidFill>
                <a:sysClr val="windowText" lastClr="000000"/>
              </a:solidFill>
            </a:endParaRPr>
          </a:p>
          <a:p>
            <a:pPr>
              <a:buNone/>
            </a:pPr>
            <a:endParaRPr lang="ja-JP" altLang="en-US" dirty="0"/>
          </a:p>
          <a:p>
            <a:pPr lvl="0">
              <a:buNone/>
            </a:pPr>
            <a:endParaRPr lang="ja-JP" altLang="en-US" dirty="0"/>
          </a:p>
        </p:txBody>
      </p:sp>
      <p:grpSp>
        <p:nvGrpSpPr>
          <p:cNvPr id="4" name="グループ化 3"/>
          <p:cNvGrpSpPr/>
          <p:nvPr/>
        </p:nvGrpSpPr>
        <p:grpSpPr>
          <a:xfrm>
            <a:off x="611561" y="2024844"/>
            <a:ext cx="2088232" cy="1944216"/>
            <a:chOff x="442387" y="0"/>
            <a:chExt cx="2636764" cy="1804096"/>
          </a:xfrm>
          <a:solidFill>
            <a:srgbClr val="66FF66"/>
          </a:solidFill>
          <a:scene3d>
            <a:camera prst="orthographicFront"/>
            <a:lightRig rig="flat" dir="t"/>
          </a:scene3d>
        </p:grpSpPr>
        <p:sp>
          <p:nvSpPr>
            <p:cNvPr id="5" name="円/楕円 4"/>
            <p:cNvSpPr/>
            <p:nvPr/>
          </p:nvSpPr>
          <p:spPr>
            <a:xfrm>
              <a:off x="442387" y="0"/>
              <a:ext cx="2636764" cy="1804096"/>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6" name="円/楕円 4"/>
            <p:cNvSpPr/>
            <p:nvPr/>
          </p:nvSpPr>
          <p:spPr>
            <a:xfrm>
              <a:off x="828532" y="264204"/>
              <a:ext cx="1864474" cy="127568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kumimoji="1" lang="ja-JP" altLang="en-US" sz="3200" kern="1200" dirty="0">
                  <a:solidFill>
                    <a:schemeClr val="tx1"/>
                  </a:solidFill>
                </a:rPr>
                <a:t>想像力</a:t>
              </a:r>
            </a:p>
          </p:txBody>
        </p:sp>
      </p:grpSp>
      <p:grpSp>
        <p:nvGrpSpPr>
          <p:cNvPr id="7" name="グループ化 6"/>
          <p:cNvGrpSpPr/>
          <p:nvPr/>
        </p:nvGrpSpPr>
        <p:grpSpPr>
          <a:xfrm>
            <a:off x="611561" y="4509120"/>
            <a:ext cx="2160239" cy="1800200"/>
            <a:chOff x="370388" y="2501951"/>
            <a:chExt cx="2780787" cy="1692117"/>
          </a:xfrm>
          <a:solidFill>
            <a:srgbClr val="FFCCFF"/>
          </a:solidFill>
          <a:scene3d>
            <a:camera prst="orthographicFront"/>
            <a:lightRig rig="flat" dir="t"/>
          </a:scene3d>
        </p:grpSpPr>
        <p:sp>
          <p:nvSpPr>
            <p:cNvPr id="8" name="円/楕円 7"/>
            <p:cNvSpPr/>
            <p:nvPr/>
          </p:nvSpPr>
          <p:spPr>
            <a:xfrm>
              <a:off x="370388" y="2501951"/>
              <a:ext cx="2780787" cy="1692117"/>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円/楕円 4"/>
            <p:cNvSpPr/>
            <p:nvPr/>
          </p:nvSpPr>
          <p:spPr>
            <a:xfrm>
              <a:off x="777625" y="2749756"/>
              <a:ext cx="1966313" cy="119650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kumimoji="1" lang="ja-JP" altLang="en-US" sz="3200" kern="1200" dirty="0">
                  <a:solidFill>
                    <a:schemeClr val="tx1"/>
                  </a:solidFill>
                </a:rPr>
                <a:t>共感力</a:t>
              </a:r>
            </a:p>
          </p:txBody>
        </p:sp>
      </p:grpSp>
      <p:grpSp>
        <p:nvGrpSpPr>
          <p:cNvPr id="10" name="グループ化 9"/>
          <p:cNvGrpSpPr/>
          <p:nvPr/>
        </p:nvGrpSpPr>
        <p:grpSpPr>
          <a:xfrm>
            <a:off x="3707904" y="2996952"/>
            <a:ext cx="2736304" cy="2258962"/>
            <a:chOff x="3826768" y="989792"/>
            <a:chExt cx="3987142" cy="2402978"/>
          </a:xfrm>
          <a:scene3d>
            <a:camera prst="orthographicFront"/>
            <a:lightRig rig="flat" dir="t"/>
          </a:scene3d>
        </p:grpSpPr>
        <p:sp>
          <p:nvSpPr>
            <p:cNvPr id="11" name="円/楕円 10"/>
            <p:cNvSpPr/>
            <p:nvPr/>
          </p:nvSpPr>
          <p:spPr>
            <a:xfrm>
              <a:off x="3826768" y="989792"/>
              <a:ext cx="3987142" cy="2402978"/>
            </a:xfrm>
            <a:prstGeom prst="ellipse">
              <a:avLst/>
            </a:prstGeom>
            <a:solidFill>
              <a:schemeClr val="accent4">
                <a:lumMod val="40000"/>
                <a:lumOff val="6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円/楕円 4"/>
            <p:cNvSpPr/>
            <p:nvPr/>
          </p:nvSpPr>
          <p:spPr>
            <a:xfrm>
              <a:off x="4159030" y="1341700"/>
              <a:ext cx="3571815" cy="16991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r>
                <a:rPr kumimoji="1" lang="ja-JP" altLang="en-US" sz="3200" kern="1200" dirty="0">
                  <a:solidFill>
                    <a:schemeClr val="tx1"/>
                  </a:solidFill>
                </a:rPr>
                <a:t>自己内省力</a:t>
              </a:r>
            </a:p>
          </p:txBody>
        </p:sp>
      </p:grpSp>
      <p:sp>
        <p:nvSpPr>
          <p:cNvPr id="13" name="角丸四角形 12"/>
          <p:cNvSpPr/>
          <p:nvPr/>
        </p:nvSpPr>
        <p:spPr>
          <a:xfrm>
            <a:off x="6804248" y="2708920"/>
            <a:ext cx="1008112" cy="3024336"/>
          </a:xfrm>
          <a:prstGeom prst="roundRect">
            <a:avLst/>
          </a:prstGeom>
          <a:solidFill>
            <a:srgbClr val="FEFEA8"/>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783343" y="2924944"/>
            <a:ext cx="1046440" cy="3168352"/>
          </a:xfrm>
          <a:prstGeom prst="rect">
            <a:avLst/>
          </a:prstGeom>
          <a:noFill/>
        </p:spPr>
        <p:txBody>
          <a:bodyPr vert="eaVert" wrap="square" rtlCol="0">
            <a:spAutoFit/>
          </a:bodyPr>
          <a:lstStyle/>
          <a:p>
            <a:r>
              <a:rPr lang="ja-JP" altLang="en-US" sz="2800" dirty="0"/>
              <a:t>自己デザイン力</a:t>
            </a:r>
          </a:p>
          <a:p>
            <a:r>
              <a:rPr kumimoji="1" lang="ja-JP" altLang="en-US" sz="2800" dirty="0"/>
              <a:t>自己管理力</a:t>
            </a:r>
          </a:p>
        </p:txBody>
      </p:sp>
      <p:sp>
        <p:nvSpPr>
          <p:cNvPr id="15" name="角丸四角形 14"/>
          <p:cNvSpPr/>
          <p:nvPr/>
        </p:nvSpPr>
        <p:spPr>
          <a:xfrm>
            <a:off x="8244408" y="2420888"/>
            <a:ext cx="720080" cy="3600400"/>
          </a:xfrm>
          <a:prstGeom prst="roundRect">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6" name="テキスト ボックス 15"/>
          <p:cNvSpPr txBox="1"/>
          <p:nvPr/>
        </p:nvSpPr>
        <p:spPr>
          <a:xfrm>
            <a:off x="8215373" y="2780928"/>
            <a:ext cx="677108" cy="2880320"/>
          </a:xfrm>
          <a:prstGeom prst="rect">
            <a:avLst/>
          </a:prstGeom>
          <a:noFill/>
        </p:spPr>
        <p:txBody>
          <a:bodyPr vert="eaVert" wrap="square" rtlCol="0">
            <a:spAutoFit/>
          </a:bodyPr>
          <a:lstStyle/>
          <a:p>
            <a:r>
              <a:rPr kumimoji="1" lang="ja-JP" altLang="en-US" sz="3200" dirty="0"/>
              <a:t>よりよい生き方</a:t>
            </a:r>
          </a:p>
        </p:txBody>
      </p:sp>
      <p:sp>
        <p:nvSpPr>
          <p:cNvPr id="17" name="角丸四角形 16"/>
          <p:cNvSpPr/>
          <p:nvPr/>
        </p:nvSpPr>
        <p:spPr>
          <a:xfrm>
            <a:off x="2889394" y="2636912"/>
            <a:ext cx="432048" cy="3312368"/>
          </a:xfrm>
          <a:prstGeom prst="roundRect">
            <a:avLst/>
          </a:prstGeom>
          <a:solidFill>
            <a:srgbClr val="FFDF7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843808" y="2636912"/>
            <a:ext cx="523220" cy="3240360"/>
          </a:xfrm>
          <a:prstGeom prst="rect">
            <a:avLst/>
          </a:prstGeom>
          <a:noFill/>
        </p:spPr>
        <p:txBody>
          <a:bodyPr vert="eaVert" wrap="square" rtlCol="0">
            <a:spAutoFit/>
          </a:bodyPr>
          <a:lstStyle/>
          <a:p>
            <a:r>
              <a:rPr kumimoji="1" lang="ja-JP" altLang="en-US" sz="2000" dirty="0"/>
              <a:t>　</a:t>
            </a:r>
            <a:r>
              <a:rPr kumimoji="1" lang="ja-JP" altLang="en-US" sz="2200" dirty="0"/>
              <a:t>道 徳 的 価 値 の 理 解</a:t>
            </a:r>
          </a:p>
        </p:txBody>
      </p:sp>
      <p:sp>
        <p:nvSpPr>
          <p:cNvPr id="19" name="三方向矢印 18"/>
          <p:cNvSpPr/>
          <p:nvPr/>
        </p:nvSpPr>
        <p:spPr>
          <a:xfrm rot="5400000">
            <a:off x="1619672" y="4005064"/>
            <a:ext cx="432048" cy="576064"/>
          </a:xfrm>
          <a:prstGeom prst="leftRightUpArrow">
            <a:avLst>
              <a:gd name="adj1" fmla="val 25000"/>
              <a:gd name="adj2" fmla="val 28848"/>
              <a:gd name="adj3" fmla="val 25000"/>
            </a:avLst>
          </a:prstGeom>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3419872" y="414908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6516216" y="4077072"/>
            <a:ext cx="14401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7956376" y="4077072"/>
            <a:ext cx="14401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吹き出し 23"/>
          <p:cNvSpPr/>
          <p:nvPr/>
        </p:nvSpPr>
        <p:spPr>
          <a:xfrm>
            <a:off x="4139952" y="5589240"/>
            <a:ext cx="2160240" cy="504056"/>
          </a:xfrm>
          <a:prstGeom prst="wedgeRoundRectCallout">
            <a:avLst>
              <a:gd name="adj1" fmla="val -24740"/>
              <a:gd name="adj2" fmla="val -105512"/>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自己との対話</a:t>
            </a:r>
          </a:p>
        </p:txBody>
      </p:sp>
    </p:spTree>
    <p:extLst>
      <p:ext uri="{BB962C8B-B14F-4D97-AF65-F5344CB8AC3E}">
        <p14:creationId xmlns:p14="http://schemas.microsoft.com/office/powerpoint/2010/main" val="212202254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18434" name="Picture 2" descr="C:\Users\Owner\Pictures\2017_11_08\IMG_689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78628"/>
            <a:ext cx="8532469" cy="6399352"/>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923942" y="3622458"/>
            <a:ext cx="432048" cy="27363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3" descr="C:\Users\Owner\Pictures\2017_11_08\IMG_687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95326" y="4869160"/>
            <a:ext cx="1986136" cy="1489602"/>
          </a:xfrm>
          <a:prstGeom prst="rect">
            <a:avLst/>
          </a:prstGeom>
          <a:noFill/>
          <a:extLst>
            <a:ext uri="{909E8E84-426E-40DD-AFC4-6F175D3DCCD1}">
              <a14:hiddenFill xmlns:a14="http://schemas.microsoft.com/office/drawing/2010/main">
                <a:solidFill>
                  <a:srgbClr val="FFFFFF"/>
                </a:solidFill>
              </a14:hiddenFill>
            </a:ext>
          </a:extLst>
        </p:spPr>
      </p:pic>
      <p:sp>
        <p:nvSpPr>
          <p:cNvPr id="5" name="下カーブ矢印 4"/>
          <p:cNvSpPr/>
          <p:nvPr/>
        </p:nvSpPr>
        <p:spPr>
          <a:xfrm flipH="1">
            <a:off x="2502038" y="116632"/>
            <a:ext cx="3528392" cy="686907"/>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p:cNvSpPr txBox="1"/>
          <p:nvPr/>
        </p:nvSpPr>
        <p:spPr>
          <a:xfrm>
            <a:off x="576006" y="5949280"/>
            <a:ext cx="3347922" cy="461665"/>
          </a:xfrm>
          <a:prstGeom prst="rect">
            <a:avLst/>
          </a:prstGeom>
          <a:solidFill>
            <a:schemeClr val="bg1"/>
          </a:solidFill>
          <a:ln w="12700">
            <a:solidFill>
              <a:schemeClr val="tx1"/>
            </a:solidFill>
          </a:ln>
        </p:spPr>
        <p:txBody>
          <a:bodyPr wrap="square" rtlCol="0">
            <a:spAutoFit/>
          </a:bodyPr>
          <a:lstStyle/>
          <a:p>
            <a:r>
              <a:rPr kumimoji="1" lang="ja-JP" altLang="en-US" sz="2400" dirty="0"/>
              <a:t>① 自由に振り返る方法</a:t>
            </a:r>
          </a:p>
        </p:txBody>
      </p:sp>
    </p:spTree>
    <p:extLst>
      <p:ext uri="{BB962C8B-B14F-4D97-AF65-F5344CB8AC3E}">
        <p14:creationId xmlns:p14="http://schemas.microsoft.com/office/powerpoint/2010/main" val="371741624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Picture 3" descr="C:\Users\Owner\Pictures\2016_02_17\IMG_4216.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188640"/>
            <a:ext cx="8634587" cy="6984776"/>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788024" y="980728"/>
            <a:ext cx="201622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467544" y="548680"/>
            <a:ext cx="5184576"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② 振り返りの</a:t>
            </a:r>
            <a:r>
              <a:rPr kumimoji="1" lang="ja-JP" altLang="en-US" sz="2400" dirty="0">
                <a:solidFill>
                  <a:schemeClr val="tx1"/>
                </a:solidFill>
              </a:rPr>
              <a:t>場面を多様にする方法</a:t>
            </a:r>
          </a:p>
        </p:txBody>
      </p:sp>
    </p:spTree>
    <p:extLst>
      <p:ext uri="{BB962C8B-B14F-4D97-AF65-F5344CB8AC3E}">
        <p14:creationId xmlns:p14="http://schemas.microsoft.com/office/powerpoint/2010/main" val="7103572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8244" y="404664"/>
            <a:ext cx="8229600" cy="850106"/>
          </a:xfrm>
          <a:noFill/>
        </p:spPr>
        <p:txBody>
          <a:bodyPr>
            <a:normAutofit/>
          </a:bodyPr>
          <a:lstStyle/>
          <a:p>
            <a:r>
              <a:rPr lang="ja-JP" altLang="en-US" sz="2800" dirty="0">
                <a:solidFill>
                  <a:schemeClr val="tx1"/>
                </a:solidFill>
              </a:rPr>
              <a:t>③</a:t>
            </a:r>
            <a:r>
              <a:rPr kumimoji="1" lang="ja-JP" altLang="en-US" sz="2800" dirty="0">
                <a:solidFill>
                  <a:schemeClr val="tx1"/>
                </a:solidFill>
              </a:rPr>
              <a:t>振り返りの観点を多様にする方法</a:t>
            </a:r>
          </a:p>
        </p:txBody>
      </p:sp>
      <p:graphicFrame>
        <p:nvGraphicFramePr>
          <p:cNvPr id="5" name="コンテンツ プレースホルダ 4"/>
          <p:cNvGraphicFramePr>
            <a:graphicFrameLocks noGrp="1"/>
          </p:cNvGraphicFramePr>
          <p:nvPr>
            <p:ph idx="1"/>
          </p:nvPr>
        </p:nvGraphicFramePr>
        <p:xfrm>
          <a:off x="1187624" y="1988840"/>
          <a:ext cx="6913463"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descr="教える教師（女性）"/>
          <p:cNvPicPr>
            <a:picLocks noChangeAspect="1" noChangeArrowheads="1"/>
          </p:cNvPicPr>
          <p:nvPr/>
        </p:nvPicPr>
        <p:blipFill>
          <a:blip r:embed="rId7" cstate="print"/>
          <a:srcRect/>
          <a:stretch>
            <a:fillRect/>
          </a:stretch>
        </p:blipFill>
        <p:spPr bwMode="auto">
          <a:xfrm>
            <a:off x="7452320" y="5301208"/>
            <a:ext cx="1440160" cy="1080120"/>
          </a:xfrm>
          <a:prstGeom prst="rect">
            <a:avLst/>
          </a:prstGeom>
          <a:noFill/>
        </p:spPr>
      </p:pic>
      <p:sp>
        <p:nvSpPr>
          <p:cNvPr id="7" name="テキスト ボックス 6"/>
          <p:cNvSpPr txBox="1"/>
          <p:nvPr/>
        </p:nvSpPr>
        <p:spPr>
          <a:xfrm>
            <a:off x="395536" y="1988840"/>
            <a:ext cx="553998" cy="2592288"/>
          </a:xfrm>
          <a:prstGeom prst="rect">
            <a:avLst/>
          </a:prstGeom>
          <a:solidFill>
            <a:srgbClr val="99FF66"/>
          </a:solidFill>
          <a:ln w="28575">
            <a:solidFill>
              <a:schemeClr val="tx1"/>
            </a:solidFill>
          </a:ln>
        </p:spPr>
        <p:txBody>
          <a:bodyPr vert="eaVert" wrap="square" rtlCol="0">
            <a:spAutoFit/>
          </a:bodyPr>
          <a:lstStyle/>
          <a:p>
            <a:r>
              <a:rPr lang="ja-JP" altLang="en-US" sz="2400" dirty="0">
                <a:solidFill>
                  <a:prstClr val="black"/>
                </a:solidFill>
              </a:rPr>
              <a:t>　直　 接 　経　 験</a:t>
            </a:r>
          </a:p>
        </p:txBody>
      </p:sp>
      <p:sp>
        <p:nvSpPr>
          <p:cNvPr id="8" name="テキスト ボックス 7"/>
          <p:cNvSpPr txBox="1"/>
          <p:nvPr/>
        </p:nvSpPr>
        <p:spPr>
          <a:xfrm>
            <a:off x="8244408" y="2132856"/>
            <a:ext cx="553998" cy="1008112"/>
          </a:xfrm>
          <a:prstGeom prst="rect">
            <a:avLst/>
          </a:prstGeom>
          <a:solidFill>
            <a:srgbClr val="FF99FF"/>
          </a:solidFill>
          <a:ln w="12700">
            <a:solidFill>
              <a:schemeClr val="tx1"/>
            </a:solidFill>
          </a:ln>
        </p:spPr>
        <p:txBody>
          <a:bodyPr vert="eaVert" wrap="square" rtlCol="0">
            <a:spAutoFit/>
          </a:bodyPr>
          <a:lstStyle/>
          <a:p>
            <a:pPr algn="ctr"/>
            <a:r>
              <a:rPr lang="ja-JP" altLang="en-US" sz="2400" dirty="0">
                <a:solidFill>
                  <a:prstClr val="black"/>
                </a:solidFill>
              </a:rPr>
              <a:t>肯定的</a:t>
            </a:r>
          </a:p>
        </p:txBody>
      </p:sp>
      <p:sp>
        <p:nvSpPr>
          <p:cNvPr id="9" name="テキスト ボックス 8"/>
          <p:cNvSpPr txBox="1"/>
          <p:nvPr/>
        </p:nvSpPr>
        <p:spPr>
          <a:xfrm>
            <a:off x="8244408" y="3429000"/>
            <a:ext cx="553998" cy="1008112"/>
          </a:xfrm>
          <a:prstGeom prst="rect">
            <a:avLst/>
          </a:prstGeom>
          <a:solidFill>
            <a:srgbClr val="CC99FF"/>
          </a:solidFill>
          <a:ln w="12700">
            <a:solidFill>
              <a:schemeClr val="tx1"/>
            </a:solidFill>
          </a:ln>
        </p:spPr>
        <p:txBody>
          <a:bodyPr vert="eaVert" wrap="square" rtlCol="0">
            <a:spAutoFit/>
          </a:bodyPr>
          <a:lstStyle/>
          <a:p>
            <a:pPr algn="ctr"/>
            <a:r>
              <a:rPr lang="ja-JP" altLang="en-US" sz="2400" dirty="0">
                <a:solidFill>
                  <a:prstClr val="black"/>
                </a:solidFill>
              </a:rPr>
              <a:t>否定的</a:t>
            </a:r>
          </a:p>
        </p:txBody>
      </p:sp>
      <p:sp>
        <p:nvSpPr>
          <p:cNvPr id="10" name="テキスト ボックス 9"/>
          <p:cNvSpPr txBox="1"/>
          <p:nvPr/>
        </p:nvSpPr>
        <p:spPr>
          <a:xfrm>
            <a:off x="1259632" y="4853191"/>
            <a:ext cx="6768752" cy="400110"/>
          </a:xfrm>
          <a:prstGeom prst="rect">
            <a:avLst/>
          </a:prstGeom>
          <a:solidFill>
            <a:srgbClr val="FFFFCC"/>
          </a:solidFill>
          <a:ln w="28575">
            <a:solidFill>
              <a:schemeClr val="tx1"/>
            </a:solidFill>
          </a:ln>
        </p:spPr>
        <p:txBody>
          <a:bodyPr wrap="square" rtlCol="0">
            <a:spAutoFit/>
          </a:bodyPr>
          <a:lstStyle/>
          <a:p>
            <a:pPr algn="ctr"/>
            <a:r>
              <a:rPr lang="ja-JP" altLang="en-US" sz="2000" dirty="0">
                <a:solidFill>
                  <a:prstClr val="black"/>
                </a:solidFill>
              </a:rPr>
              <a:t>できた自分もあれば、やろうとしたができなかった自分もある　</a:t>
            </a:r>
          </a:p>
        </p:txBody>
      </p:sp>
      <p:sp>
        <p:nvSpPr>
          <p:cNvPr id="13" name="テキスト ボックス 12"/>
          <p:cNvSpPr txBox="1"/>
          <p:nvPr/>
        </p:nvSpPr>
        <p:spPr>
          <a:xfrm>
            <a:off x="5724128" y="1412776"/>
            <a:ext cx="1584176" cy="461665"/>
          </a:xfrm>
          <a:prstGeom prst="rect">
            <a:avLst/>
          </a:prstGeom>
          <a:solidFill>
            <a:srgbClr val="FFFFCC"/>
          </a:solidFill>
          <a:ln w="19050">
            <a:solidFill>
              <a:schemeClr val="tx1"/>
            </a:solidFill>
          </a:ln>
        </p:spPr>
        <p:txBody>
          <a:bodyPr wrap="square" rtlCol="0">
            <a:spAutoFit/>
          </a:bodyPr>
          <a:lstStyle/>
          <a:p>
            <a:pPr algn="ctr"/>
            <a:r>
              <a:rPr lang="ja-JP" altLang="en-US" sz="2400" dirty="0">
                <a:solidFill>
                  <a:prstClr val="black"/>
                </a:solidFill>
              </a:rPr>
              <a:t>受動的</a:t>
            </a:r>
          </a:p>
        </p:txBody>
      </p:sp>
      <p:sp>
        <p:nvSpPr>
          <p:cNvPr id="14" name="テキスト ボックス 13"/>
          <p:cNvSpPr txBox="1"/>
          <p:nvPr/>
        </p:nvSpPr>
        <p:spPr>
          <a:xfrm>
            <a:off x="2339752" y="1412776"/>
            <a:ext cx="1656184" cy="461665"/>
          </a:xfrm>
          <a:prstGeom prst="rect">
            <a:avLst/>
          </a:prstGeom>
          <a:solidFill>
            <a:srgbClr val="E7F4D8"/>
          </a:solidFill>
          <a:ln w="19050">
            <a:solidFill>
              <a:schemeClr val="tx1"/>
            </a:solidFill>
          </a:ln>
        </p:spPr>
        <p:txBody>
          <a:bodyPr wrap="square" rtlCol="0">
            <a:spAutoFit/>
          </a:bodyPr>
          <a:lstStyle/>
          <a:p>
            <a:pPr algn="ctr"/>
            <a:r>
              <a:rPr lang="ja-JP" altLang="en-US" sz="2400" dirty="0">
                <a:solidFill>
                  <a:prstClr val="black"/>
                </a:solidFill>
              </a:rPr>
              <a:t>能動的</a:t>
            </a:r>
          </a:p>
        </p:txBody>
      </p:sp>
      <p:sp>
        <p:nvSpPr>
          <p:cNvPr id="15" name="テキスト ボックス 14"/>
          <p:cNvSpPr txBox="1"/>
          <p:nvPr/>
        </p:nvSpPr>
        <p:spPr>
          <a:xfrm>
            <a:off x="2195736" y="5373216"/>
            <a:ext cx="5112568" cy="769441"/>
          </a:xfrm>
          <a:prstGeom prst="rect">
            <a:avLst/>
          </a:prstGeom>
          <a:noFill/>
        </p:spPr>
        <p:txBody>
          <a:bodyPr wrap="square" rtlCol="0">
            <a:spAutoFit/>
          </a:bodyPr>
          <a:lstStyle/>
          <a:p>
            <a:r>
              <a:rPr lang="ja-JP" altLang="en-US" sz="2200" dirty="0">
                <a:solidFill>
                  <a:prstClr val="black"/>
                </a:solidFill>
              </a:rPr>
              <a:t>　</a:t>
            </a:r>
            <a:r>
              <a:rPr lang="ja-JP" altLang="en-US" sz="2200" dirty="0">
                <a:solidFill>
                  <a:srgbClr val="FF0000"/>
                </a:solidFill>
              </a:rPr>
              <a:t>どのようなことでもいいですから、</a:t>
            </a:r>
          </a:p>
          <a:p>
            <a:r>
              <a:rPr lang="ja-JP" altLang="en-US" sz="2200" dirty="0">
                <a:solidFill>
                  <a:srgbClr val="FF0000"/>
                </a:solidFill>
              </a:rPr>
              <a:t>　　　　　自分を振り返ってみてください・・・</a:t>
            </a:r>
          </a:p>
        </p:txBody>
      </p:sp>
      <p:sp>
        <p:nvSpPr>
          <p:cNvPr id="17" name="角丸四角形吹き出し 16"/>
          <p:cNvSpPr/>
          <p:nvPr/>
        </p:nvSpPr>
        <p:spPr>
          <a:xfrm>
            <a:off x="4283968" y="6237312"/>
            <a:ext cx="3240360" cy="432048"/>
          </a:xfrm>
          <a:prstGeom prst="wedgeRoundRectCallout">
            <a:avLst>
              <a:gd name="adj1" fmla="val -22873"/>
              <a:gd name="adj2" fmla="val -69983"/>
              <a:gd name="adj3" fmla="val 16667"/>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全員が振り返られる</a:t>
            </a:r>
          </a:p>
        </p:txBody>
      </p:sp>
      <p:cxnSp>
        <p:nvCxnSpPr>
          <p:cNvPr id="19" name="直線コネクタ 18"/>
          <p:cNvCxnSpPr/>
          <p:nvPr/>
        </p:nvCxnSpPr>
        <p:spPr>
          <a:xfrm>
            <a:off x="5076056" y="3933056"/>
            <a:ext cx="2304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367052" y="6142657"/>
            <a:ext cx="3168352" cy="504056"/>
          </a:xfrm>
          <a:prstGeom prst="roundRect">
            <a:avLst/>
          </a:prstGeom>
          <a:solidFill>
            <a:srgbClr val="FFF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rPr>
              <a:t>自己肯定感につな</a:t>
            </a:r>
            <a:r>
              <a:rPr lang="ja-JP" altLang="en-US" sz="2200" dirty="0">
                <a:solidFill>
                  <a:schemeClr val="tx1"/>
                </a:solidFill>
              </a:rPr>
              <a:t>げる</a:t>
            </a:r>
            <a:endParaRPr kumimoji="1" lang="ja-JP" altLang="en-US" sz="2200" dirty="0">
              <a:solidFill>
                <a:schemeClr val="tx1"/>
              </a:solidFill>
            </a:endParaRPr>
          </a:p>
        </p:txBody>
      </p:sp>
    </p:spTree>
    <p:extLst>
      <p:ext uri="{BB962C8B-B14F-4D97-AF65-F5344CB8AC3E}">
        <p14:creationId xmlns:p14="http://schemas.microsoft.com/office/powerpoint/2010/main" val="1245131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564672"/>
          </a:xfrm>
        </p:spPr>
        <p:txBody>
          <a:bodyPr>
            <a:noAutofit/>
          </a:bodyPr>
          <a:lstStyle/>
          <a:p>
            <a:r>
              <a:rPr kumimoji="1" lang="ja-JP" altLang="en-US" sz="2800" dirty="0" smtClean="0"/>
              <a:t>教科書の位置付け：教材の選定</a:t>
            </a:r>
            <a:endParaRPr kumimoji="1" lang="ja-JP" altLang="en-US" sz="2800" dirty="0"/>
          </a:p>
        </p:txBody>
      </p:sp>
      <p:sp>
        <p:nvSpPr>
          <p:cNvPr id="3" name="コンテンツ プレースホルダー 2"/>
          <p:cNvSpPr>
            <a:spLocks noGrp="1"/>
          </p:cNvSpPr>
          <p:nvPr>
            <p:ph idx="1"/>
          </p:nvPr>
        </p:nvSpPr>
        <p:spPr>
          <a:xfrm>
            <a:off x="457200" y="1556792"/>
            <a:ext cx="8229600" cy="4767808"/>
          </a:xfrm>
        </p:spPr>
        <p:txBody>
          <a:bodyPr/>
          <a:lstStyle/>
          <a:p>
            <a:pPr marL="0" indent="0">
              <a:buNone/>
            </a:pPr>
            <a:endParaRPr kumimoji="1" lang="ja-JP" altLang="en-US" dirty="0" smtClean="0"/>
          </a:p>
          <a:p>
            <a:pPr marL="0" indent="0">
              <a:buNone/>
            </a:pPr>
            <a:endParaRPr lang="ja-JP" altLang="en-US" dirty="0"/>
          </a:p>
          <a:p>
            <a:pPr marL="0" indent="0">
              <a:buNone/>
            </a:pPr>
            <a:endParaRPr kumimoji="1" lang="ja-JP" altLang="en-US" dirty="0" smtClean="0"/>
          </a:p>
          <a:p>
            <a:pPr marL="0" indent="0">
              <a:buNone/>
            </a:pPr>
            <a:endParaRPr lang="ja-JP" altLang="en-US" dirty="0"/>
          </a:p>
          <a:p>
            <a:pPr marL="0" indent="0">
              <a:buNone/>
            </a:pPr>
            <a:endParaRPr kumimoji="1" lang="ja-JP" altLang="en-US" dirty="0" smtClean="0"/>
          </a:p>
          <a:p>
            <a:pPr marL="0" indent="0">
              <a:buNone/>
            </a:pPr>
            <a:r>
              <a:rPr kumimoji="1" lang="ja-JP" altLang="en-US" dirty="0" smtClean="0">
                <a:solidFill>
                  <a:srgbClr val="C00000"/>
                </a:solidFill>
              </a:rPr>
              <a:t>　　</a:t>
            </a:r>
          </a:p>
          <a:p>
            <a:pPr marL="0" indent="0">
              <a:buNone/>
            </a:pPr>
            <a:endParaRPr kumimoji="1" lang="ja-JP" altLang="en-US" dirty="0" smtClean="0">
              <a:solidFill>
                <a:srgbClr val="C00000"/>
              </a:solidFill>
            </a:endParaRPr>
          </a:p>
          <a:p>
            <a:pPr marL="0" indent="0">
              <a:buNone/>
            </a:pPr>
            <a:endParaRPr lang="ja-JP" altLang="en-US" dirty="0">
              <a:solidFill>
                <a:srgbClr val="C00000"/>
              </a:solidFill>
            </a:endParaRPr>
          </a:p>
          <a:p>
            <a:pPr marL="0" indent="0">
              <a:buNone/>
            </a:pPr>
            <a:endParaRPr kumimoji="1" lang="ja-JP" altLang="en-US" dirty="0" smtClean="0">
              <a:solidFill>
                <a:srgbClr val="C00000"/>
              </a:solidFill>
            </a:endParaRPr>
          </a:p>
          <a:p>
            <a:pPr marL="0" indent="0">
              <a:buNone/>
            </a:pPr>
            <a:r>
              <a:rPr kumimoji="1" lang="ja-JP" altLang="en-US" dirty="0" smtClean="0">
                <a:solidFill>
                  <a:srgbClr val="C00000"/>
                </a:solidFill>
              </a:rPr>
              <a:t>◆年間指導計画には、「地域教材」を位置付けること。</a:t>
            </a:r>
            <a:endParaRPr kumimoji="1" lang="ja-JP" altLang="en-US" dirty="0">
              <a:solidFill>
                <a:srgbClr val="C00000"/>
              </a:solidFill>
            </a:endParaRPr>
          </a:p>
        </p:txBody>
      </p:sp>
      <p:sp>
        <p:nvSpPr>
          <p:cNvPr id="6" name="メモ 5"/>
          <p:cNvSpPr/>
          <p:nvPr/>
        </p:nvSpPr>
        <p:spPr>
          <a:xfrm>
            <a:off x="566043" y="1412776"/>
            <a:ext cx="8136904" cy="4320480"/>
          </a:xfrm>
          <a:prstGeom prst="foldedCorner">
            <a:avLst/>
          </a:prstGeom>
          <a:solidFill>
            <a:srgbClr val="E9FD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2400" dirty="0" smtClean="0">
              <a:solidFill>
                <a:prstClr val="black"/>
              </a:solidFill>
            </a:endParaRPr>
          </a:p>
          <a:p>
            <a:pPr>
              <a:lnSpc>
                <a:spcPct val="150000"/>
              </a:lnSpc>
            </a:pPr>
            <a:r>
              <a:rPr lang="ja-JP" altLang="en-US" sz="2400" dirty="0" smtClean="0">
                <a:solidFill>
                  <a:prstClr val="black"/>
                </a:solidFill>
              </a:rPr>
              <a:t>道徳科においても、主たる教材として教科用図書を使用しなければならないことは言うまでもないが、道徳教育の特性に鑑みれば、各地域に根ざした地域教材など、多様な教材を併せて活用することが重要となる。郷土の特色が生かせる教材は、児童生徒にとって特に身近なものに感じられ、教材に親しみながら、ねらいとする道徳的価値について考えを深めることができるため、地域教材の開発や活用にも努めることが望ましい。</a:t>
            </a:r>
            <a:endParaRPr lang="ja-JP" altLang="en-US" sz="2400" dirty="0">
              <a:solidFill>
                <a:prstClr val="black"/>
              </a:solidFill>
            </a:endParaRPr>
          </a:p>
        </p:txBody>
      </p:sp>
      <p:sp>
        <p:nvSpPr>
          <p:cNvPr id="7" name="角丸四角形吹き出し 6"/>
          <p:cNvSpPr/>
          <p:nvPr/>
        </p:nvSpPr>
        <p:spPr>
          <a:xfrm>
            <a:off x="7308304" y="1052736"/>
            <a:ext cx="1033402" cy="360040"/>
          </a:xfrm>
          <a:prstGeom prst="wedgeRoundRectCallout">
            <a:avLst/>
          </a:pr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解説</a:t>
            </a:r>
            <a:endParaRPr kumimoji="1" lang="ja-JP" altLang="en-US" dirty="0">
              <a:solidFill>
                <a:schemeClr val="tx1"/>
              </a:solidFill>
            </a:endParaRPr>
          </a:p>
        </p:txBody>
      </p:sp>
    </p:spTree>
    <p:extLst>
      <p:ext uri="{BB962C8B-B14F-4D97-AF65-F5344CB8AC3E}">
        <p14:creationId xmlns:p14="http://schemas.microsoft.com/office/powerpoint/2010/main" val="4120515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08688"/>
          </a:xfrm>
        </p:spPr>
        <p:txBody>
          <a:bodyPr/>
          <a:lstStyle/>
          <a:p>
            <a:r>
              <a:rPr lang="ja-JP" altLang="en-US" sz="3200" dirty="0">
                <a:solidFill>
                  <a:srgbClr val="04617B"/>
                </a:solidFill>
              </a:rPr>
              <a:t>振り返りの視点を多様にする発問の実際例</a:t>
            </a:r>
            <a:endParaRPr kumimoji="1" lang="ja-JP" altLang="en-US" dirty="0"/>
          </a:p>
        </p:txBody>
      </p:sp>
      <p:sp>
        <p:nvSpPr>
          <p:cNvPr id="3" name="コンテンツ プレースホルダー 2"/>
          <p:cNvSpPr>
            <a:spLocks noGrp="1"/>
          </p:cNvSpPr>
          <p:nvPr>
            <p:ph idx="1"/>
          </p:nvPr>
        </p:nvSpPr>
        <p:spPr>
          <a:xfrm>
            <a:off x="457200" y="1556792"/>
            <a:ext cx="8229600" cy="4767808"/>
          </a:xfrm>
        </p:spPr>
        <p:txBody>
          <a:bodyPr/>
          <a:lstStyle/>
          <a:p>
            <a:pPr marL="0" indent="0">
              <a:buNone/>
            </a:pPr>
            <a:r>
              <a:rPr kumimoji="1" lang="ja-JP" altLang="en-US" dirty="0"/>
              <a:t>友達の言葉や態度で、心が温かくなったりうれしくなったりしたことはありますか。また、大切な友達の心を言葉や態度で傷つけてしまったことはありませんか。</a:t>
            </a:r>
          </a:p>
        </p:txBody>
      </p:sp>
      <p:pic>
        <p:nvPicPr>
          <p:cNvPr id="4" name="Picture 2" descr="C:\Users\吉本　恒幸\Pictures\2011_06_22\IMG_0100.JPG"/>
          <p:cNvPicPr>
            <a:picLocks noChangeAspect="1" noChangeArrowheads="1"/>
          </p:cNvPicPr>
          <p:nvPr/>
        </p:nvPicPr>
        <p:blipFill>
          <a:blip r:embed="rId2" cstate="print"/>
          <a:srcRect/>
          <a:stretch>
            <a:fillRect/>
          </a:stretch>
        </p:blipFill>
        <p:spPr bwMode="auto">
          <a:xfrm>
            <a:off x="2843808" y="2852936"/>
            <a:ext cx="5112568" cy="3834426"/>
          </a:xfrm>
          <a:prstGeom prst="rect">
            <a:avLst/>
          </a:prstGeom>
          <a:noFill/>
        </p:spPr>
      </p:pic>
      <p:sp>
        <p:nvSpPr>
          <p:cNvPr id="5" name="正方形/長方形 4"/>
          <p:cNvSpPr/>
          <p:nvPr/>
        </p:nvSpPr>
        <p:spPr>
          <a:xfrm>
            <a:off x="939595" y="3183988"/>
            <a:ext cx="615553"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 name="テキスト ボックス 5"/>
          <p:cNvSpPr txBox="1"/>
          <p:nvPr/>
        </p:nvSpPr>
        <p:spPr>
          <a:xfrm>
            <a:off x="939596" y="3383995"/>
            <a:ext cx="615553" cy="2736304"/>
          </a:xfrm>
          <a:prstGeom prst="rect">
            <a:avLst/>
          </a:prstGeom>
          <a:noFill/>
        </p:spPr>
        <p:txBody>
          <a:bodyPr vert="eaVert" wrap="square" rtlCol="0">
            <a:spAutoFit/>
          </a:bodyPr>
          <a:lstStyle/>
          <a:p>
            <a:r>
              <a:rPr lang="ja-JP" altLang="en-US" sz="2800" dirty="0">
                <a:solidFill>
                  <a:prstClr val="white"/>
                </a:solidFill>
              </a:rPr>
              <a:t>「幸せコアラ」</a:t>
            </a:r>
          </a:p>
        </p:txBody>
      </p:sp>
      <p:sp>
        <p:nvSpPr>
          <p:cNvPr id="7" name="円/楕円 6"/>
          <p:cNvSpPr/>
          <p:nvPr/>
        </p:nvSpPr>
        <p:spPr>
          <a:xfrm>
            <a:off x="4676940" y="4352880"/>
            <a:ext cx="216024" cy="23364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190489" y="4405457"/>
            <a:ext cx="288032" cy="380027"/>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064575" y="5308224"/>
            <a:ext cx="410577" cy="50405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585192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52736"/>
            <a:ext cx="8229600" cy="5271864"/>
          </a:xfrm>
        </p:spPr>
        <p:txBody>
          <a:bodyPr/>
          <a:lstStyle/>
          <a:p>
            <a:pPr marL="0" indent="0">
              <a:buNone/>
            </a:pPr>
            <a:endParaRPr kumimoji="1" lang="ja-JP" altLang="en-US" dirty="0"/>
          </a:p>
        </p:txBody>
      </p:sp>
      <p:sp>
        <p:nvSpPr>
          <p:cNvPr id="4" name="正方形/長方形 3"/>
          <p:cNvSpPr/>
          <p:nvPr/>
        </p:nvSpPr>
        <p:spPr>
          <a:xfrm>
            <a:off x="6156176" y="5517232"/>
            <a:ext cx="19442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7" name="Picture 3" descr="C:\Users\Owner\Pictures\2018_11_16\IMG_884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63888" y="2681299"/>
            <a:ext cx="5566860" cy="417514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Owner\Pictures\2018_11_16\IMG_884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313" y="308923"/>
            <a:ext cx="4499992" cy="337499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84313" y="4221088"/>
            <a:ext cx="3479575" cy="830997"/>
          </a:xfrm>
          <a:prstGeom prst="rect">
            <a:avLst/>
          </a:prstGeom>
          <a:noFill/>
        </p:spPr>
        <p:txBody>
          <a:bodyPr wrap="square" rtlCol="0">
            <a:spAutoFit/>
          </a:bodyPr>
          <a:lstStyle/>
          <a:p>
            <a:r>
              <a:rPr kumimoji="1" lang="ja-JP" altLang="en-US" sz="2400" dirty="0" smtClean="0"/>
              <a:t>道徳的価値の理解を基に</a:t>
            </a:r>
          </a:p>
          <a:p>
            <a:r>
              <a:rPr lang="ja-JP" altLang="en-US" sz="2400" dirty="0" smtClean="0"/>
              <a:t>自己を見つめる</a:t>
            </a:r>
            <a:endParaRPr kumimoji="1" lang="ja-JP" altLang="en-US" sz="2400" dirty="0"/>
          </a:p>
        </p:txBody>
      </p:sp>
      <p:sp>
        <p:nvSpPr>
          <p:cNvPr id="5" name="下カーブ矢印 4"/>
          <p:cNvSpPr/>
          <p:nvPr/>
        </p:nvSpPr>
        <p:spPr>
          <a:xfrm flipH="1">
            <a:off x="1817270" y="116632"/>
            <a:ext cx="1080120" cy="555441"/>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p:nvSpPr>
        <p:spPr>
          <a:xfrm>
            <a:off x="467544" y="5805264"/>
            <a:ext cx="21602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dirty="0" smtClean="0"/>
              <a:t>「なしの実」</a:t>
            </a:r>
          </a:p>
          <a:p>
            <a:pPr algn="ctr"/>
            <a:endParaRPr kumimoji="1" lang="ja-JP" altLang="en-US" dirty="0"/>
          </a:p>
        </p:txBody>
      </p:sp>
      <p:sp>
        <p:nvSpPr>
          <p:cNvPr id="7" name="テキスト ボックス 6"/>
          <p:cNvSpPr txBox="1"/>
          <p:nvPr/>
        </p:nvSpPr>
        <p:spPr>
          <a:xfrm>
            <a:off x="4932040" y="2011106"/>
            <a:ext cx="4104456" cy="461665"/>
          </a:xfrm>
          <a:prstGeom prst="rect">
            <a:avLst/>
          </a:prstGeom>
          <a:noFill/>
        </p:spPr>
        <p:txBody>
          <a:bodyPr wrap="square" rtlCol="0">
            <a:spAutoFit/>
          </a:bodyPr>
          <a:lstStyle/>
          <a:p>
            <a:r>
              <a:rPr kumimoji="1" lang="ja-JP" altLang="en-US" sz="2400" dirty="0" smtClean="0"/>
              <a:t>子供が書いた内容を紹介する。</a:t>
            </a:r>
            <a:endParaRPr kumimoji="1" lang="ja-JP" altLang="en-US" sz="2400" dirty="0"/>
          </a:p>
        </p:txBody>
      </p:sp>
    </p:spTree>
    <p:extLst>
      <p:ext uri="{BB962C8B-B14F-4D97-AF65-F5344CB8AC3E}">
        <p14:creationId xmlns:p14="http://schemas.microsoft.com/office/powerpoint/2010/main" val="1379140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836712"/>
            <a:ext cx="8229600" cy="5487888"/>
          </a:xfrm>
        </p:spPr>
        <p:txBody>
          <a:bodyPr/>
          <a:lstStyle/>
          <a:p>
            <a:pPr marL="0" indent="0">
              <a:buNone/>
            </a:pPr>
            <a:endParaRPr kumimoji="1" lang="ja-JP" altLang="en-US" dirty="0"/>
          </a:p>
        </p:txBody>
      </p:sp>
      <p:pic>
        <p:nvPicPr>
          <p:cNvPr id="2050" name="Picture 2" descr="C:\Users\Owner\Pictures\2015_06_05\IMG_332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212571"/>
            <a:ext cx="8279904" cy="620992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wner\Pictures\2015_06_05\IMG_33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3528" y="382352"/>
            <a:ext cx="3774166" cy="2830624"/>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6456156" y="5733256"/>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展開の中での実践</a:t>
            </a:r>
          </a:p>
          <a:p>
            <a:pPr algn="ctr"/>
            <a:r>
              <a:rPr kumimoji="1" lang="ja-JP" altLang="en-US" sz="2000" dirty="0"/>
              <a:t>マインドマップの活用</a:t>
            </a:r>
          </a:p>
        </p:txBody>
      </p:sp>
    </p:spTree>
    <p:extLst>
      <p:ext uri="{BB962C8B-B14F-4D97-AF65-F5344CB8AC3E}">
        <p14:creationId xmlns:p14="http://schemas.microsoft.com/office/powerpoint/2010/main" val="422551479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027" name="Picture 3" descr="C:\Users\吉本恒幸\Pictures\2015_06_12\IMG_3386.JPG"/>
          <p:cNvPicPr>
            <a:picLocks noChangeAspect="1" noChangeArrowheads="1"/>
          </p:cNvPicPr>
          <p:nvPr/>
        </p:nvPicPr>
        <p:blipFill>
          <a:blip r:embed="rId2" cstate="print"/>
          <a:srcRect/>
          <a:stretch>
            <a:fillRect/>
          </a:stretch>
        </p:blipFill>
        <p:spPr bwMode="auto">
          <a:xfrm>
            <a:off x="1820404" y="548680"/>
            <a:ext cx="5370664" cy="4027998"/>
          </a:xfrm>
          <a:prstGeom prst="rect">
            <a:avLst/>
          </a:prstGeom>
          <a:noFill/>
        </p:spPr>
      </p:pic>
      <p:sp>
        <p:nvSpPr>
          <p:cNvPr id="6" name="正方形/長方形 5"/>
          <p:cNvSpPr/>
          <p:nvPr/>
        </p:nvSpPr>
        <p:spPr>
          <a:xfrm>
            <a:off x="539550" y="4728809"/>
            <a:ext cx="7932373" cy="122047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100"/>
              </a:lnSpc>
            </a:pPr>
            <a:r>
              <a:rPr kumimoji="1" lang="ja-JP" altLang="en-US" sz="2200" dirty="0">
                <a:solidFill>
                  <a:schemeClr val="tx1"/>
                </a:solidFill>
              </a:rPr>
              <a:t>中学校　３年生</a:t>
            </a:r>
          </a:p>
          <a:p>
            <a:pPr algn="ctr">
              <a:lnSpc>
                <a:spcPts val="3100"/>
              </a:lnSpc>
            </a:pPr>
            <a:r>
              <a:rPr lang="ja-JP" altLang="en-US" sz="2200" dirty="0">
                <a:solidFill>
                  <a:schemeClr val="tx1"/>
                </a:solidFill>
              </a:rPr>
              <a:t>「名城信男選手の葛藤」　Ａ 希望と勇気　克己と強い意志</a:t>
            </a:r>
          </a:p>
          <a:p>
            <a:pPr algn="ctr">
              <a:lnSpc>
                <a:spcPts val="3100"/>
              </a:lnSpc>
            </a:pPr>
            <a:r>
              <a:rPr lang="en-US" altLang="ja-JP" sz="2200" b="1" dirty="0">
                <a:solidFill>
                  <a:schemeClr val="tx1"/>
                </a:solidFill>
              </a:rPr>
              <a:t>『</a:t>
            </a:r>
            <a:r>
              <a:rPr lang="ja-JP" altLang="en-US" sz="2200" b="1" dirty="0">
                <a:solidFill>
                  <a:schemeClr val="tx1"/>
                </a:solidFill>
              </a:rPr>
              <a:t>これまでの自分、そしてこれからの自分へのメッセージを書こう</a:t>
            </a:r>
            <a:r>
              <a:rPr lang="en-US" altLang="ja-JP" sz="2200" b="1" dirty="0">
                <a:solidFill>
                  <a:schemeClr val="tx1"/>
                </a:solidFill>
              </a:rPr>
              <a:t>』</a:t>
            </a:r>
            <a:endParaRPr lang="ja-JP" altLang="en-US" sz="2200" b="1" dirty="0">
              <a:solidFill>
                <a:schemeClr val="tx1"/>
              </a:solidFill>
            </a:endParaRPr>
          </a:p>
        </p:txBody>
      </p:sp>
      <p:sp>
        <p:nvSpPr>
          <p:cNvPr id="3" name="コンテンツ プレースホルダー 2"/>
          <p:cNvSpPr>
            <a:spLocks noGrp="1"/>
          </p:cNvSpPr>
          <p:nvPr>
            <p:ph idx="1"/>
          </p:nvPr>
        </p:nvSpPr>
        <p:spPr>
          <a:xfrm>
            <a:off x="457200" y="1935480"/>
            <a:ext cx="8229600" cy="2641198"/>
          </a:xfrm>
        </p:spPr>
        <p:txBody>
          <a:bodyPr/>
          <a:lstStyle/>
          <a:p>
            <a:endParaRPr kumimoji="1" lang="ja-JP" altLang="en-US" dirty="0"/>
          </a:p>
        </p:txBody>
      </p:sp>
      <p:sp>
        <p:nvSpPr>
          <p:cNvPr id="4" name="角丸四角形吹き出し 3"/>
          <p:cNvSpPr/>
          <p:nvPr/>
        </p:nvSpPr>
        <p:spPr>
          <a:xfrm>
            <a:off x="1907704" y="6165304"/>
            <a:ext cx="3456384" cy="360040"/>
          </a:xfrm>
          <a:prstGeom prst="wedgeRoundRectCallout">
            <a:avLst>
              <a:gd name="adj1" fmla="val -22123"/>
              <a:gd name="adj2" fmla="val -89883"/>
              <a:gd name="adj3" fmla="val 16667"/>
            </a:avLst>
          </a:prstGeom>
          <a:solidFill>
            <a:srgbClr val="FEFE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「何について」を明確にして</a:t>
            </a:r>
          </a:p>
        </p:txBody>
      </p:sp>
    </p:spTree>
    <p:extLst>
      <p:ext uri="{BB962C8B-B14F-4D97-AF65-F5344CB8AC3E}">
        <p14:creationId xmlns:p14="http://schemas.microsoft.com/office/powerpoint/2010/main" val="222209976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80696"/>
          </a:xfrm>
        </p:spPr>
        <p:txBody>
          <a:bodyPr>
            <a:normAutofit/>
          </a:bodyPr>
          <a:lstStyle/>
          <a:p>
            <a:r>
              <a:rPr kumimoji="1" lang="ja-JP" altLang="en-US" sz="3200" dirty="0"/>
              <a:t>中学校：「自己を見つめる」（内省化）発問例</a:t>
            </a:r>
          </a:p>
        </p:txBody>
      </p:sp>
      <p:sp>
        <p:nvSpPr>
          <p:cNvPr id="3" name="コンテンツ プレースホルダー 2"/>
          <p:cNvSpPr>
            <a:spLocks noGrp="1"/>
          </p:cNvSpPr>
          <p:nvPr>
            <p:ph idx="1"/>
          </p:nvPr>
        </p:nvSpPr>
        <p:spPr>
          <a:xfrm>
            <a:off x="395536" y="1556792"/>
            <a:ext cx="8229600" cy="4896544"/>
          </a:xfrm>
        </p:spPr>
        <p:txBody>
          <a:bodyPr/>
          <a:lstStyle/>
          <a:p>
            <a:pPr marL="0" indent="0">
              <a:lnSpc>
                <a:spcPts val="3400"/>
              </a:lnSpc>
              <a:buNone/>
            </a:pPr>
            <a:r>
              <a:rPr kumimoji="1" lang="ja-JP" altLang="en-US" dirty="0"/>
              <a:t>今日の学習を通して理解したことに関わって、自らの経験を振り返りながら考えてみよう。</a:t>
            </a:r>
          </a:p>
          <a:p>
            <a:pPr marL="0" indent="0">
              <a:lnSpc>
                <a:spcPts val="3400"/>
              </a:lnSpc>
              <a:buNone/>
            </a:pPr>
            <a:r>
              <a:rPr lang="ja-JP" altLang="en-US" dirty="0"/>
              <a:t>　① これまで自分はどのような行動をとってきたか。</a:t>
            </a:r>
          </a:p>
          <a:p>
            <a:pPr marL="0" indent="0">
              <a:lnSpc>
                <a:spcPts val="3400"/>
              </a:lnSpc>
              <a:buNone/>
            </a:pPr>
            <a:r>
              <a:rPr lang="ja-JP" altLang="en-US" dirty="0"/>
              <a:t>　② 自分にはどのような課題があるか。</a:t>
            </a:r>
          </a:p>
          <a:p>
            <a:pPr marL="0" indent="0">
              <a:lnSpc>
                <a:spcPts val="3400"/>
              </a:lnSpc>
              <a:buNone/>
            </a:pPr>
            <a:r>
              <a:rPr lang="ja-JP" altLang="en-US" dirty="0"/>
              <a:t>　③ 今まで、〇〇についてどのように考えてきたか。</a:t>
            </a:r>
          </a:p>
          <a:p>
            <a:pPr marL="0" indent="0">
              <a:lnSpc>
                <a:spcPts val="3400"/>
              </a:lnSpc>
              <a:buNone/>
            </a:pPr>
            <a:r>
              <a:rPr lang="ja-JP" altLang="en-US" dirty="0"/>
              <a:t>　④ どのような人間であったか。</a:t>
            </a:r>
          </a:p>
          <a:p>
            <a:pPr marL="0" indent="0">
              <a:lnSpc>
                <a:spcPts val="3400"/>
              </a:lnSpc>
              <a:buNone/>
            </a:pPr>
            <a:r>
              <a:rPr lang="ja-JP" altLang="en-US" dirty="0"/>
              <a:t>　⑤ 大切であることが分かっていても実行できない自分で</a:t>
            </a:r>
            <a:br>
              <a:rPr lang="ja-JP" altLang="en-US" dirty="0"/>
            </a:br>
            <a:r>
              <a:rPr lang="ja-JP" altLang="en-US" dirty="0"/>
              <a:t>　 　 あったのは、自分のどのようなところに原因があるのか。</a:t>
            </a:r>
          </a:p>
          <a:p>
            <a:pPr marL="0" indent="0">
              <a:buNone/>
            </a:pPr>
            <a:endParaRPr kumimoji="1" lang="ja-JP" altLang="en-US" dirty="0"/>
          </a:p>
          <a:p>
            <a:pPr marL="0" indent="0">
              <a:buNone/>
            </a:pPr>
            <a:endParaRPr kumimoji="1" lang="ja-JP" altLang="en-US" dirty="0"/>
          </a:p>
        </p:txBody>
      </p:sp>
      <p:sp>
        <p:nvSpPr>
          <p:cNvPr id="4" name="正方形/長方形 3"/>
          <p:cNvSpPr/>
          <p:nvPr/>
        </p:nvSpPr>
        <p:spPr>
          <a:xfrm>
            <a:off x="709294" y="5775775"/>
            <a:ext cx="7632848" cy="576064"/>
          </a:xfrm>
          <a:prstGeom prst="rect">
            <a:avLst/>
          </a:prstGeom>
          <a:solidFill>
            <a:srgbClr val="FEFE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rPr>
              <a:t>授業に際しては、生徒の実態や教材の内容に応じて選択する。</a:t>
            </a:r>
          </a:p>
        </p:txBody>
      </p:sp>
    </p:spTree>
    <p:extLst>
      <p:ext uri="{BB962C8B-B14F-4D97-AF65-F5344CB8AC3E}">
        <p14:creationId xmlns:p14="http://schemas.microsoft.com/office/powerpoint/2010/main" val="117232503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5536" y="2708920"/>
            <a:ext cx="8352928" cy="17281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rPr>
              <a:t>　　　型</a:t>
            </a:r>
            <a:r>
              <a:rPr lang="ja-JP" altLang="en-US" sz="3200" dirty="0">
                <a:solidFill>
                  <a:schemeClr val="tx1"/>
                </a:solidFill>
              </a:rPr>
              <a:t>破りな演技は、型を知らずにはできない。</a:t>
            </a:r>
          </a:p>
          <a:p>
            <a:pPr algn="ctr"/>
            <a:r>
              <a:rPr kumimoji="1" lang="ja-JP" altLang="en-US" sz="3200" dirty="0">
                <a:solidFill>
                  <a:schemeClr val="tx1"/>
                </a:solidFill>
              </a:rPr>
              <a:t>型を知らずにやるのは</a:t>
            </a:r>
            <a:r>
              <a:rPr kumimoji="1" lang="ja-JP" altLang="en-US" sz="3200" b="1" dirty="0">
                <a:solidFill>
                  <a:schemeClr val="tx1"/>
                </a:solidFill>
              </a:rPr>
              <a:t>「かたなし」</a:t>
            </a:r>
            <a:r>
              <a:rPr kumimoji="1" lang="ja-JP" altLang="en-US" sz="3200" dirty="0">
                <a:solidFill>
                  <a:schemeClr val="tx1"/>
                </a:solidFill>
              </a:rPr>
              <a:t>というのだ</a:t>
            </a:r>
            <a:r>
              <a:rPr lang="ja-JP" altLang="en-US" sz="3200" dirty="0" err="1">
                <a:solidFill>
                  <a:schemeClr val="tx1"/>
                </a:solidFill>
              </a:rPr>
              <a:t>。</a:t>
            </a:r>
            <a:r>
              <a:rPr kumimoji="1" lang="ja-JP" altLang="en-US" sz="2400" dirty="0" err="1"/>
              <a:t>。</a:t>
            </a:r>
            <a:endParaRPr kumimoji="1" lang="ja-JP" altLang="en-US" sz="2400" dirty="0"/>
          </a:p>
        </p:txBody>
      </p:sp>
    </p:spTree>
    <p:extLst>
      <p:ext uri="{BB962C8B-B14F-4D97-AF65-F5344CB8AC3E}">
        <p14:creationId xmlns:p14="http://schemas.microsoft.com/office/powerpoint/2010/main" val="428185964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2343944"/>
            <a:ext cx="4762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Owner\Pictures\看板.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648"/>
            <a:ext cx="8568950" cy="642671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007354" y="2060848"/>
            <a:ext cx="5372958" cy="1765740"/>
          </a:xfrm>
          <a:prstGeom prst="rect">
            <a:avLst/>
          </a:prstGeom>
          <a:noFill/>
        </p:spPr>
        <p:txBody>
          <a:bodyPr wrap="square" rtlCol="0">
            <a:spAutoFit/>
          </a:bodyPr>
          <a:lstStyle/>
          <a:p>
            <a:pPr algn="ctr">
              <a:lnSpc>
                <a:spcPct val="150000"/>
              </a:lnSpc>
            </a:pPr>
            <a:r>
              <a:rPr kumimoji="1" lang="ja-JP" altLang="en-US" sz="3600" b="1" dirty="0">
                <a:ea typeface="ＤＨＰ平成ゴシックW5" panose="02010601000101010101" pitchFamily="2" charset="-128"/>
              </a:rPr>
              <a:t>道徳科の</a:t>
            </a:r>
          </a:p>
          <a:p>
            <a:pPr algn="ctr">
              <a:lnSpc>
                <a:spcPct val="150000"/>
              </a:lnSpc>
            </a:pPr>
            <a:r>
              <a:rPr kumimoji="1" lang="ja-JP" altLang="en-US" sz="4000" b="1" dirty="0">
                <a:ea typeface="ＤＨＰ平成ゴシックW5" panose="02010601000101010101" pitchFamily="2" charset="-128"/>
              </a:rPr>
              <a:t>評価の在り方</a:t>
            </a:r>
          </a:p>
        </p:txBody>
      </p:sp>
    </p:spTree>
    <p:extLst>
      <p:ext uri="{BB962C8B-B14F-4D97-AF65-F5344CB8AC3E}">
        <p14:creationId xmlns:p14="http://schemas.microsoft.com/office/powerpoint/2010/main" val="15565921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吉本恒幸\Pictures\img008.jpg"/>
          <p:cNvPicPr>
            <a:picLocks noChangeAspect="1" noChangeArrowheads="1"/>
          </p:cNvPicPr>
          <p:nvPr/>
        </p:nvPicPr>
        <p:blipFill>
          <a:blip r:embed="rId2" cstate="print"/>
          <a:srcRect/>
          <a:stretch>
            <a:fillRect/>
          </a:stretch>
        </p:blipFill>
        <p:spPr bwMode="auto">
          <a:xfrm>
            <a:off x="4499992" y="989521"/>
            <a:ext cx="4898027" cy="6920677"/>
          </a:xfrm>
          <a:prstGeom prst="rect">
            <a:avLst/>
          </a:prstGeom>
          <a:noFill/>
        </p:spPr>
      </p:pic>
      <p:pic>
        <p:nvPicPr>
          <p:cNvPr id="1026" name="Picture 2" descr="C:\Users\吉本恒幸\Pictures\img007.jpg"/>
          <p:cNvPicPr>
            <a:picLocks noChangeAspect="1" noChangeArrowheads="1"/>
          </p:cNvPicPr>
          <p:nvPr/>
        </p:nvPicPr>
        <p:blipFill>
          <a:blip r:embed="rId3" cstate="print"/>
          <a:srcRect/>
          <a:stretch>
            <a:fillRect/>
          </a:stretch>
        </p:blipFill>
        <p:spPr bwMode="auto">
          <a:xfrm>
            <a:off x="-218530" y="1039666"/>
            <a:ext cx="4862538" cy="6870532"/>
          </a:xfrm>
          <a:prstGeom prst="rect">
            <a:avLst/>
          </a:prstGeom>
          <a:noFill/>
        </p:spPr>
      </p:pic>
    </p:spTree>
    <p:extLst>
      <p:ext uri="{BB962C8B-B14F-4D97-AF65-F5344CB8AC3E}">
        <p14:creationId xmlns:p14="http://schemas.microsoft.com/office/powerpoint/2010/main" val="155968133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64F1EF-06C6-41B7-AA13-CCCB2E6120B0}"/>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5931EDC8-BFBD-4C7D-ACAE-1E2A89122E30}"/>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10800000">
            <a:off x="611560" y="0"/>
            <a:ext cx="5688631" cy="6876736"/>
          </a:xfrm>
        </p:spPr>
      </p:pic>
      <p:sp>
        <p:nvSpPr>
          <p:cNvPr id="3" name="テキスト ボックス 2"/>
          <p:cNvSpPr txBox="1"/>
          <p:nvPr/>
        </p:nvSpPr>
        <p:spPr>
          <a:xfrm>
            <a:off x="6804248" y="3645024"/>
            <a:ext cx="1944216" cy="1631216"/>
          </a:xfrm>
          <a:prstGeom prst="rect">
            <a:avLst/>
          </a:prstGeom>
          <a:solidFill>
            <a:schemeClr val="accent5">
              <a:lumMod val="20000"/>
              <a:lumOff val="80000"/>
            </a:schemeClr>
          </a:solidFill>
          <a:ln>
            <a:solidFill>
              <a:schemeClr val="tx1"/>
            </a:solidFill>
          </a:ln>
        </p:spPr>
        <p:txBody>
          <a:bodyPr wrap="square" rtlCol="0">
            <a:spAutoFit/>
          </a:bodyPr>
          <a:lstStyle/>
          <a:p>
            <a:r>
              <a:rPr kumimoji="1" lang="ja-JP" altLang="en-US" sz="2000" dirty="0"/>
              <a:t>通知表においても、総合所見と道徳科の所見との書き分けが必要です。</a:t>
            </a:r>
          </a:p>
        </p:txBody>
      </p:sp>
      <p:cxnSp>
        <p:nvCxnSpPr>
          <p:cNvPr id="6" name="直線矢印コネクタ 5"/>
          <p:cNvCxnSpPr/>
          <p:nvPr/>
        </p:nvCxnSpPr>
        <p:spPr>
          <a:xfrm flipH="1">
            <a:off x="5868144" y="4460632"/>
            <a:ext cx="72008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H="1">
            <a:off x="3347864" y="4639996"/>
            <a:ext cx="3244265" cy="15973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37606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92696"/>
            <a:ext cx="8229600" cy="576064"/>
          </a:xfrm>
        </p:spPr>
        <p:txBody>
          <a:bodyPr>
            <a:normAutofit/>
          </a:bodyPr>
          <a:lstStyle/>
          <a:p>
            <a:r>
              <a:rPr kumimoji="1" lang="ja-JP" altLang="en-US" sz="3200" dirty="0"/>
              <a:t>　通知表について時々受ける質問</a:t>
            </a:r>
          </a:p>
        </p:txBody>
      </p:sp>
      <p:sp>
        <p:nvSpPr>
          <p:cNvPr id="3" name="コンテンツ プレースホルダー 2"/>
          <p:cNvSpPr>
            <a:spLocks noGrp="1"/>
          </p:cNvSpPr>
          <p:nvPr>
            <p:ph idx="1"/>
          </p:nvPr>
        </p:nvSpPr>
        <p:spPr>
          <a:xfrm>
            <a:off x="457200" y="1268760"/>
            <a:ext cx="8229600" cy="5055840"/>
          </a:xfrm>
        </p:spPr>
        <p:txBody>
          <a:bodyPr>
            <a:normAutofit/>
          </a:bodyPr>
          <a:lstStyle/>
          <a:p>
            <a:pPr marL="0" indent="0">
              <a:buNone/>
            </a:pPr>
            <a:r>
              <a:rPr kumimoji="1" lang="ja-JP" altLang="en-US" dirty="0">
                <a:solidFill>
                  <a:srgbClr val="0057D6"/>
                </a:solidFill>
              </a:rPr>
              <a:t>「通知表は、指導要録と同じように三学期（後期）のみでの</a:t>
            </a:r>
            <a:br>
              <a:rPr kumimoji="1" lang="ja-JP" altLang="en-US" dirty="0">
                <a:solidFill>
                  <a:srgbClr val="0057D6"/>
                </a:solidFill>
              </a:rPr>
            </a:br>
            <a:r>
              <a:rPr kumimoji="1" lang="ja-JP" altLang="en-US" dirty="0">
                <a:solidFill>
                  <a:srgbClr val="0057D6"/>
                </a:solidFill>
              </a:rPr>
              <a:t>　評価ではいけないのでしょうか。」</a:t>
            </a:r>
          </a:p>
          <a:p>
            <a:pPr marL="0" indent="0">
              <a:buNone/>
            </a:pPr>
            <a:r>
              <a:rPr lang="en-US" altLang="ja-JP" dirty="0"/>
              <a:t>【</a:t>
            </a:r>
            <a:r>
              <a:rPr lang="ja-JP" altLang="en-US" dirty="0"/>
              <a:t>吉本の見解</a:t>
            </a:r>
            <a:r>
              <a:rPr lang="en-US" altLang="ja-JP" dirty="0" smtClean="0"/>
              <a:t>】※</a:t>
            </a:r>
            <a:r>
              <a:rPr lang="ja-JP" altLang="en-US" dirty="0" smtClean="0"/>
              <a:t>通知表は何のためにあるかを考えること。</a:t>
            </a:r>
            <a:endParaRPr lang="ja-JP" altLang="en-US" dirty="0"/>
          </a:p>
          <a:p>
            <a:pPr marL="0" indent="0">
              <a:buNone/>
            </a:pPr>
            <a:r>
              <a:rPr lang="ja-JP" altLang="en-US" dirty="0"/>
              <a:t>①通知表は、子供たちが学習し生活している様子を伝え、</a:t>
            </a:r>
            <a:br>
              <a:rPr lang="ja-JP" altLang="en-US" dirty="0"/>
            </a:br>
            <a:r>
              <a:rPr lang="ja-JP" altLang="en-US" dirty="0"/>
              <a:t>　</a:t>
            </a:r>
            <a:r>
              <a:rPr lang="ja-JP" altLang="en-US" dirty="0" smtClean="0"/>
              <a:t>子供と保護者</a:t>
            </a:r>
            <a:r>
              <a:rPr lang="ja-JP" altLang="en-US" dirty="0"/>
              <a:t>との</a:t>
            </a:r>
            <a:r>
              <a:rPr lang="ja-JP" altLang="en-US" dirty="0">
                <a:solidFill>
                  <a:srgbClr val="FF0000"/>
                </a:solidFill>
              </a:rPr>
              <a:t>信頼関係を築く大切な手段</a:t>
            </a:r>
            <a:r>
              <a:rPr lang="ja-JP" altLang="en-US" dirty="0"/>
              <a:t>である。</a:t>
            </a:r>
          </a:p>
          <a:p>
            <a:pPr marL="0" indent="0">
              <a:buNone/>
            </a:pPr>
            <a:r>
              <a:rPr lang="ja-JP" altLang="en-US" dirty="0"/>
              <a:t>②通知表の所見は、</a:t>
            </a:r>
            <a:r>
              <a:rPr lang="ja-JP" altLang="en-US" dirty="0">
                <a:solidFill>
                  <a:srgbClr val="FF0000"/>
                </a:solidFill>
              </a:rPr>
              <a:t>子供を認め励ます教育的効果</a:t>
            </a:r>
            <a:r>
              <a:rPr lang="ja-JP" altLang="en-US" dirty="0"/>
              <a:t>がある。</a:t>
            </a:r>
          </a:p>
          <a:p>
            <a:pPr marL="0" indent="0">
              <a:buNone/>
            </a:pPr>
            <a:r>
              <a:rPr lang="ja-JP" altLang="en-US" dirty="0"/>
              <a:t>③</a:t>
            </a:r>
            <a:r>
              <a:rPr lang="ja-JP" altLang="en-US" dirty="0">
                <a:solidFill>
                  <a:srgbClr val="FF0000"/>
                </a:solidFill>
              </a:rPr>
              <a:t>子供も保護者も学期ごとの心温まる所見を期待</a:t>
            </a:r>
            <a:r>
              <a:rPr lang="ja-JP" altLang="en-US" dirty="0"/>
              <a:t>している。</a:t>
            </a:r>
          </a:p>
          <a:p>
            <a:pPr marL="0" indent="0">
              <a:buNone/>
            </a:pPr>
            <a:r>
              <a:rPr lang="ja-JP" altLang="en-US" dirty="0"/>
              <a:t>④</a:t>
            </a:r>
            <a:r>
              <a:rPr kumimoji="1" lang="ja-JP" altLang="en-US" dirty="0"/>
              <a:t>道徳科は一年間を通して行われているのであるから、</a:t>
            </a:r>
            <a:br>
              <a:rPr kumimoji="1" lang="ja-JP" altLang="en-US" dirty="0"/>
            </a:br>
            <a:r>
              <a:rPr kumimoji="1" lang="ja-JP" altLang="en-US" dirty="0"/>
              <a:t>　他の教科等と同じく、</a:t>
            </a:r>
            <a:r>
              <a:rPr kumimoji="1" lang="ja-JP" altLang="en-US" dirty="0">
                <a:solidFill>
                  <a:srgbClr val="FF0000"/>
                </a:solidFill>
              </a:rPr>
              <a:t>学期ごとに説明する責任</a:t>
            </a:r>
            <a:r>
              <a:rPr kumimoji="1" lang="ja-JP" altLang="en-US" dirty="0"/>
              <a:t>がある。</a:t>
            </a:r>
            <a:endParaRPr kumimoji="1" lang="en-US" altLang="ja-JP" dirty="0"/>
          </a:p>
          <a:p>
            <a:pPr marL="0" indent="0">
              <a:buNone/>
            </a:pPr>
            <a:r>
              <a:rPr kumimoji="1" lang="ja-JP" altLang="en-US" dirty="0"/>
              <a:t>　</a:t>
            </a:r>
            <a:endParaRPr kumimoji="1" lang="ja-JP" altLang="en-US" dirty="0">
              <a:solidFill>
                <a:srgbClr val="0070C0"/>
              </a:solidFill>
            </a:endParaRPr>
          </a:p>
        </p:txBody>
      </p:sp>
      <p:sp>
        <p:nvSpPr>
          <p:cNvPr id="4" name="正方形/長方形 3"/>
          <p:cNvSpPr/>
          <p:nvPr/>
        </p:nvSpPr>
        <p:spPr>
          <a:xfrm>
            <a:off x="539552" y="5445224"/>
            <a:ext cx="8064896" cy="1030290"/>
          </a:xfrm>
          <a:prstGeom prst="rect">
            <a:avLst/>
          </a:prstGeom>
          <a:solidFill>
            <a:srgbClr val="FFFF89"/>
          </a:solidFill>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r>
              <a:rPr kumimoji="1" lang="ja-JP" altLang="en-US" sz="2400" dirty="0" smtClean="0">
                <a:solidFill>
                  <a:schemeClr val="tx1"/>
                </a:solidFill>
              </a:rPr>
              <a:t>　年度末に所見を示すだけで励ましになるのか。</a:t>
            </a:r>
          </a:p>
          <a:p>
            <a:pPr algn="ctr"/>
            <a:r>
              <a:rPr lang="ja-JP" altLang="en-US" sz="2400" dirty="0" smtClean="0">
                <a:solidFill>
                  <a:schemeClr val="tx1"/>
                </a:solidFill>
              </a:rPr>
              <a:t>「学期ごとに書くのは大変</a:t>
            </a:r>
            <a:r>
              <a:rPr lang="ja-JP" altLang="en-US" sz="2400" dirty="0">
                <a:solidFill>
                  <a:schemeClr val="tx1"/>
                </a:solidFill>
              </a:rPr>
              <a:t>だから」というのは理由にならない</a:t>
            </a:r>
            <a:r>
              <a:rPr lang="ja-JP" altLang="en-US" sz="2400" dirty="0" smtClean="0">
                <a:solidFill>
                  <a:schemeClr val="tx1"/>
                </a:solidFill>
              </a:rPr>
              <a:t>。</a:t>
            </a:r>
            <a:endParaRPr kumimoji="1" lang="ja-JP" altLang="en-US" sz="2200" dirty="0">
              <a:solidFill>
                <a:schemeClr val="tx1"/>
              </a:solidFill>
            </a:endParaRPr>
          </a:p>
        </p:txBody>
      </p:sp>
    </p:spTree>
    <p:extLst>
      <p:ext uri="{BB962C8B-B14F-4D97-AF65-F5344CB8AC3E}">
        <p14:creationId xmlns:p14="http://schemas.microsoft.com/office/powerpoint/2010/main" val="3713797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6" name="Picture 2" descr="C:\Users\Owner\Pictures\img003.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95536" y="442292"/>
            <a:ext cx="4669590" cy="65973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Pictures\img00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87742" y="442292"/>
            <a:ext cx="4713488" cy="665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2649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08688"/>
          </a:xfrm>
        </p:spPr>
        <p:txBody>
          <a:bodyPr>
            <a:normAutofit/>
          </a:bodyPr>
          <a:lstStyle/>
          <a:p>
            <a:r>
              <a:rPr kumimoji="1" lang="ja-JP" altLang="en-US" sz="3600" dirty="0"/>
              <a:t>道徳教育と道徳科の評価</a:t>
            </a:r>
          </a:p>
        </p:txBody>
      </p:sp>
      <p:sp>
        <p:nvSpPr>
          <p:cNvPr id="3" name="コンテンツ プレースホルダー 2"/>
          <p:cNvSpPr>
            <a:spLocks noGrp="1"/>
          </p:cNvSpPr>
          <p:nvPr>
            <p:ph idx="1"/>
          </p:nvPr>
        </p:nvSpPr>
        <p:spPr>
          <a:xfrm>
            <a:off x="457200" y="1556792"/>
            <a:ext cx="8229600" cy="4767808"/>
          </a:xfrm>
        </p:spPr>
        <p:txBody>
          <a:bodyPr/>
          <a:lstStyle/>
          <a:p>
            <a:pPr marL="0" indent="0">
              <a:buNone/>
            </a:pPr>
            <a:endParaRPr kumimoji="1" lang="ja-JP" altLang="en-US" dirty="0"/>
          </a:p>
        </p:txBody>
      </p:sp>
      <p:sp>
        <p:nvSpPr>
          <p:cNvPr id="4" name="円/楕円 3"/>
          <p:cNvSpPr/>
          <p:nvPr/>
        </p:nvSpPr>
        <p:spPr>
          <a:xfrm>
            <a:off x="611560" y="1556792"/>
            <a:ext cx="7848872" cy="475252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rPr>
              <a:t>道徳教育</a:t>
            </a:r>
          </a:p>
          <a:p>
            <a:r>
              <a:rPr lang="ja-JP" altLang="en-US" sz="2400" dirty="0">
                <a:solidFill>
                  <a:schemeClr val="tx1"/>
                </a:solidFill>
              </a:rPr>
              <a:t>教育活動全体で見られた児童生徒の</a:t>
            </a:r>
          </a:p>
          <a:p>
            <a:r>
              <a:rPr lang="ja-JP" altLang="en-US" sz="2400" dirty="0">
                <a:solidFill>
                  <a:schemeClr val="tx1"/>
                </a:solidFill>
              </a:rPr>
              <a:t>道徳的な行為</a:t>
            </a:r>
          </a:p>
          <a:p>
            <a:endParaRPr lang="ja-JP" altLang="en-US" sz="2400" dirty="0"/>
          </a:p>
          <a:p>
            <a:endParaRPr lang="ja-JP" altLang="en-US" sz="2400" dirty="0"/>
          </a:p>
          <a:p>
            <a:pPr algn="ctr"/>
            <a:endParaRPr kumimoji="1" lang="ja-JP" altLang="en-US" dirty="0"/>
          </a:p>
          <a:p>
            <a:pPr algn="ctr"/>
            <a:endParaRPr lang="ja-JP" altLang="en-US" dirty="0"/>
          </a:p>
          <a:p>
            <a:pPr algn="ctr"/>
            <a:endParaRPr kumimoji="1" lang="ja-JP" altLang="en-US" dirty="0"/>
          </a:p>
          <a:p>
            <a:pPr algn="ctr"/>
            <a:endParaRPr lang="ja-JP" altLang="en-US" dirty="0"/>
          </a:p>
          <a:p>
            <a:pPr algn="ctr"/>
            <a:endParaRPr kumimoji="1" lang="ja-JP" altLang="en-US" dirty="0"/>
          </a:p>
          <a:p>
            <a:pPr algn="ctr"/>
            <a:endParaRPr kumimoji="1" lang="ja-JP" altLang="en-US" dirty="0"/>
          </a:p>
        </p:txBody>
      </p:sp>
      <p:sp>
        <p:nvSpPr>
          <p:cNvPr id="5" name="円/楕円 4"/>
          <p:cNvSpPr/>
          <p:nvPr/>
        </p:nvSpPr>
        <p:spPr>
          <a:xfrm>
            <a:off x="2123728" y="4293096"/>
            <a:ext cx="5112568" cy="2016224"/>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道徳科</a:t>
            </a:r>
          </a:p>
          <a:p>
            <a:pPr algn="ctr"/>
            <a:r>
              <a:rPr lang="ja-JP" altLang="en-US" sz="2400" dirty="0">
                <a:solidFill>
                  <a:schemeClr val="tx1"/>
                </a:solidFill>
              </a:rPr>
              <a:t>児童生徒の学習状況及びその成長の様子</a:t>
            </a:r>
          </a:p>
          <a:p>
            <a:pPr algn="ctr"/>
            <a:endParaRPr kumimoji="1" lang="ja-JP" altLang="en-US" dirty="0"/>
          </a:p>
          <a:p>
            <a:pPr algn="ctr"/>
            <a:endParaRPr kumimoji="1" lang="ja-JP" altLang="en-US" dirty="0"/>
          </a:p>
        </p:txBody>
      </p:sp>
      <p:sp>
        <p:nvSpPr>
          <p:cNvPr id="6" name="正方形/長方形 5"/>
          <p:cNvSpPr/>
          <p:nvPr/>
        </p:nvSpPr>
        <p:spPr>
          <a:xfrm>
            <a:off x="3491880" y="3456958"/>
            <a:ext cx="216024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行動の記録</a:t>
            </a:r>
          </a:p>
        </p:txBody>
      </p:sp>
      <p:sp>
        <p:nvSpPr>
          <p:cNvPr id="7" name="正方形/長方形 6"/>
          <p:cNvSpPr/>
          <p:nvPr/>
        </p:nvSpPr>
        <p:spPr>
          <a:xfrm>
            <a:off x="2267744" y="3861048"/>
            <a:ext cx="482453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総合所見及び指導上参考となる諸事項</a:t>
            </a:r>
          </a:p>
        </p:txBody>
      </p:sp>
      <p:sp>
        <p:nvSpPr>
          <p:cNvPr id="8" name="正方形/長方形 7"/>
          <p:cNvSpPr/>
          <p:nvPr/>
        </p:nvSpPr>
        <p:spPr>
          <a:xfrm>
            <a:off x="3743908" y="5733256"/>
            <a:ext cx="187220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新たな記入欄</a:t>
            </a:r>
          </a:p>
        </p:txBody>
      </p:sp>
    </p:spTree>
    <p:extLst>
      <p:ext uri="{BB962C8B-B14F-4D97-AF65-F5344CB8AC3E}">
        <p14:creationId xmlns:p14="http://schemas.microsoft.com/office/powerpoint/2010/main" val="272346780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08688"/>
          </a:xfrm>
        </p:spPr>
        <p:txBody>
          <a:bodyPr>
            <a:normAutofit/>
          </a:bodyPr>
          <a:lstStyle/>
          <a:p>
            <a:r>
              <a:rPr kumimoji="1" lang="ja-JP" altLang="en-US" sz="3600" dirty="0"/>
              <a:t>評価・・通知表の所見としてどうか</a:t>
            </a:r>
          </a:p>
        </p:txBody>
      </p:sp>
      <p:sp>
        <p:nvSpPr>
          <p:cNvPr id="3" name="コンテンツ プレースホルダー 2"/>
          <p:cNvSpPr>
            <a:spLocks noGrp="1"/>
          </p:cNvSpPr>
          <p:nvPr>
            <p:ph idx="1"/>
          </p:nvPr>
        </p:nvSpPr>
        <p:spPr>
          <a:xfrm>
            <a:off x="457200" y="1556792"/>
            <a:ext cx="8229600" cy="4767808"/>
          </a:xfrm>
        </p:spPr>
        <p:txBody>
          <a:bodyPr>
            <a:normAutofit/>
          </a:bodyPr>
          <a:lstStyle/>
          <a:p>
            <a:pPr marL="0" indent="0">
              <a:buNone/>
            </a:pPr>
            <a:r>
              <a:rPr kumimoji="1" lang="ja-JP" altLang="en-US" sz="2800" dirty="0"/>
              <a:t>道徳科の授業を重ねる中で、人に対する思いやりの心が育ちました。日常の学校生活の場面でも、友達のことを心配する言葉かけや親切にする行動が見られています。Ａさんの成長を嬉しく思います。</a:t>
            </a:r>
          </a:p>
          <a:p>
            <a:pPr marL="0" indent="0">
              <a:buNone/>
            </a:pPr>
            <a:r>
              <a:rPr kumimoji="1" lang="ja-JP" altLang="en-US" sz="2800" dirty="0"/>
              <a:t>　　◆思いやりの心が育つ・・道徳性の育成</a:t>
            </a:r>
          </a:p>
          <a:p>
            <a:pPr marL="0" indent="0">
              <a:buNone/>
            </a:pPr>
            <a:r>
              <a:rPr lang="ja-JP" altLang="en-US" sz="2800" dirty="0"/>
              <a:t>　　　</a:t>
            </a:r>
            <a:r>
              <a:rPr lang="ja-JP" altLang="en-US" sz="2800" dirty="0">
                <a:solidFill>
                  <a:srgbClr val="FF0000"/>
                </a:solidFill>
              </a:rPr>
              <a:t>⇒心が育つことを</a:t>
            </a:r>
            <a:r>
              <a:rPr kumimoji="1" lang="ja-JP" altLang="en-US" sz="2800" dirty="0">
                <a:solidFill>
                  <a:srgbClr val="FF0000"/>
                </a:solidFill>
              </a:rPr>
              <a:t>授業で見取ることができるのか。</a:t>
            </a:r>
          </a:p>
          <a:p>
            <a:pPr marL="0" indent="0">
              <a:buNone/>
            </a:pPr>
            <a:r>
              <a:rPr lang="ja-JP" altLang="en-US" sz="2800" dirty="0"/>
              <a:t>　　◆生活場面での言動・・行動として表れたもの</a:t>
            </a:r>
          </a:p>
          <a:p>
            <a:pPr marL="0" indent="0">
              <a:buNone/>
            </a:pPr>
            <a:r>
              <a:rPr kumimoji="1" lang="ja-JP" altLang="en-US" sz="2800" dirty="0"/>
              <a:t>　　　</a:t>
            </a:r>
            <a:r>
              <a:rPr kumimoji="1" lang="ja-JP" altLang="en-US" sz="2800" dirty="0">
                <a:solidFill>
                  <a:srgbClr val="FF0000"/>
                </a:solidFill>
              </a:rPr>
              <a:t>⇒道徳科の授業の中でのことか。</a:t>
            </a:r>
          </a:p>
        </p:txBody>
      </p:sp>
      <p:sp>
        <p:nvSpPr>
          <p:cNvPr id="4" name="正方形/長方形 3"/>
          <p:cNvSpPr/>
          <p:nvPr/>
        </p:nvSpPr>
        <p:spPr>
          <a:xfrm>
            <a:off x="323528" y="5733256"/>
            <a:ext cx="8424936" cy="792088"/>
          </a:xfrm>
          <a:prstGeom prst="rect">
            <a:avLst/>
          </a:pr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　①高等学校</a:t>
            </a:r>
            <a:r>
              <a:rPr lang="ja-JP" altLang="en-US" sz="2000" dirty="0">
                <a:solidFill>
                  <a:schemeClr val="tx1"/>
                </a:solidFill>
              </a:rPr>
              <a:t>入試に際して</a:t>
            </a:r>
            <a:r>
              <a:rPr kumimoji="1" lang="ja-JP" altLang="en-US" sz="2000" dirty="0">
                <a:solidFill>
                  <a:schemeClr val="tx1"/>
                </a:solidFill>
              </a:rPr>
              <a:t>「内申」には使用しない。</a:t>
            </a:r>
          </a:p>
          <a:p>
            <a:r>
              <a:rPr kumimoji="1" lang="ja-JP" altLang="en-US" sz="2000" dirty="0">
                <a:solidFill>
                  <a:schemeClr val="tx1"/>
                </a:solidFill>
              </a:rPr>
              <a:t>　②私立中学校入試に際して「通知表のコピー」を出す場合はマスキングする。</a:t>
            </a:r>
          </a:p>
        </p:txBody>
      </p:sp>
      <p:sp>
        <p:nvSpPr>
          <p:cNvPr id="5" name="角丸四角形 4"/>
          <p:cNvSpPr/>
          <p:nvPr/>
        </p:nvSpPr>
        <p:spPr>
          <a:xfrm>
            <a:off x="539552" y="5445224"/>
            <a:ext cx="1728192" cy="2880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道徳科の所見</a:t>
            </a:r>
          </a:p>
        </p:txBody>
      </p:sp>
    </p:spTree>
    <p:extLst>
      <p:ext uri="{BB962C8B-B14F-4D97-AF65-F5344CB8AC3E}">
        <p14:creationId xmlns:p14="http://schemas.microsoft.com/office/powerpoint/2010/main" val="52128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4098" name="Picture 2" descr="C:\Users\Owner\Pictures\2017_11_17\IMG_705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404664"/>
            <a:ext cx="8280920" cy="621069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537430" y="5877272"/>
            <a:ext cx="2808312" cy="369332"/>
          </a:xfrm>
          <a:prstGeom prst="rect">
            <a:avLst/>
          </a:prstGeom>
          <a:solidFill>
            <a:schemeClr val="bg1"/>
          </a:solidFill>
        </p:spPr>
        <p:txBody>
          <a:bodyPr wrap="square" rtlCol="0">
            <a:spAutoFit/>
          </a:bodyPr>
          <a:lstStyle/>
          <a:p>
            <a:r>
              <a:rPr lang="ja-JP" altLang="en-US" dirty="0"/>
              <a:t> 赤堀博行　前教科調査官</a:t>
            </a:r>
            <a:endParaRPr kumimoji="1" lang="ja-JP" altLang="en-US" dirty="0"/>
          </a:p>
        </p:txBody>
      </p:sp>
    </p:spTree>
    <p:extLst>
      <p:ext uri="{BB962C8B-B14F-4D97-AF65-F5344CB8AC3E}">
        <p14:creationId xmlns:p14="http://schemas.microsoft.com/office/powerpoint/2010/main" val="304109920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704088"/>
            <a:ext cx="8435280" cy="564672"/>
          </a:xfrm>
        </p:spPr>
        <p:txBody>
          <a:bodyPr>
            <a:normAutofit fontScale="90000"/>
          </a:bodyPr>
          <a:lstStyle/>
          <a:p>
            <a:r>
              <a:rPr kumimoji="1" lang="ja-JP" altLang="en-US" sz="3200" dirty="0"/>
              <a:t>なぜ、道徳性ではなく「学習状況や成長の様子」なのか。</a:t>
            </a:r>
          </a:p>
        </p:txBody>
      </p:sp>
      <p:sp>
        <p:nvSpPr>
          <p:cNvPr id="3" name="コンテンツ プレースホルダー 2"/>
          <p:cNvSpPr>
            <a:spLocks noGrp="1"/>
          </p:cNvSpPr>
          <p:nvPr>
            <p:ph idx="1"/>
          </p:nvPr>
        </p:nvSpPr>
        <p:spPr>
          <a:xfrm>
            <a:off x="323527" y="1325488"/>
            <a:ext cx="8496944" cy="4839816"/>
          </a:xfrm>
        </p:spPr>
        <p:txBody>
          <a:bodyPr/>
          <a:lstStyle/>
          <a:p>
            <a:pPr marL="0" indent="0">
              <a:buNone/>
            </a:pPr>
            <a:endParaRPr kumimoji="1" lang="ja-JP" altLang="en-US" dirty="0"/>
          </a:p>
        </p:txBody>
      </p:sp>
      <p:sp>
        <p:nvSpPr>
          <p:cNvPr id="4" name="角丸四角形 3"/>
          <p:cNvSpPr/>
          <p:nvPr/>
        </p:nvSpPr>
        <p:spPr>
          <a:xfrm>
            <a:off x="323528" y="1340768"/>
            <a:ext cx="8496944" cy="1224136"/>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a:solidFill>
                  <a:schemeClr val="tx1"/>
                </a:solidFill>
              </a:rPr>
              <a:t>道徳科は、道徳教育の目標に基づき、各教科・・・における道徳教育と密接な関連を図りながら、計画的、発展的な指導によって道徳性を養うことがねらいである。</a:t>
            </a:r>
          </a:p>
        </p:txBody>
      </p:sp>
      <p:sp>
        <p:nvSpPr>
          <p:cNvPr id="5" name="角丸四角形 4"/>
          <p:cNvSpPr/>
          <p:nvPr/>
        </p:nvSpPr>
        <p:spPr>
          <a:xfrm>
            <a:off x="323530" y="3035638"/>
            <a:ext cx="8496943"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a:solidFill>
                  <a:schemeClr val="tx1"/>
                </a:solidFill>
              </a:rPr>
              <a:t>道徳性とは、人間としてよりよく生きようとする人格的特性であり、道徳的判断力、道徳的心情、道徳的実践意欲及び態度を諸様相とする内面的資質である。</a:t>
            </a:r>
            <a:r>
              <a:rPr kumimoji="1" lang="ja-JP" altLang="en-US" sz="2200" dirty="0">
                <a:solidFill>
                  <a:srgbClr val="FF0000"/>
                </a:solidFill>
              </a:rPr>
              <a:t>このような道徳性が養われたか否かは、容易に判断できるものではない。</a:t>
            </a:r>
          </a:p>
        </p:txBody>
      </p:sp>
      <p:sp>
        <p:nvSpPr>
          <p:cNvPr id="6" name="角丸四角形 5"/>
          <p:cNvSpPr/>
          <p:nvPr/>
        </p:nvSpPr>
        <p:spPr>
          <a:xfrm>
            <a:off x="323530" y="4757811"/>
            <a:ext cx="8496944" cy="136815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100"/>
              </a:lnSpc>
            </a:pPr>
            <a:r>
              <a:rPr kumimoji="1" lang="ja-JP" altLang="en-US" sz="2200" dirty="0">
                <a:solidFill>
                  <a:schemeClr val="tx1"/>
                </a:solidFill>
              </a:rPr>
              <a:t>道徳性を養うことを学習活動として行う道徳科の指導では、その学習状況や成長の</a:t>
            </a:r>
            <a:r>
              <a:rPr lang="ja-JP" altLang="en-US" sz="2200" dirty="0">
                <a:solidFill>
                  <a:schemeClr val="tx1"/>
                </a:solidFill>
              </a:rPr>
              <a:t>様子</a:t>
            </a:r>
            <a:r>
              <a:rPr lang="ja-JP" altLang="en-US" sz="2200" dirty="0" smtClean="0">
                <a:solidFill>
                  <a:srgbClr val="C00000"/>
                </a:solidFill>
              </a:rPr>
              <a:t>（学習の積み重ねで見られる学習状況の成長</a:t>
            </a:r>
            <a:r>
              <a:rPr lang="ja-JP" altLang="en-US" sz="2200" dirty="0">
                <a:solidFill>
                  <a:srgbClr val="C00000"/>
                </a:solidFill>
              </a:rPr>
              <a:t>）</a:t>
            </a:r>
            <a:r>
              <a:rPr lang="ja-JP" altLang="en-US" sz="2200" dirty="0" smtClean="0">
                <a:solidFill>
                  <a:schemeClr val="tx1"/>
                </a:solidFill>
              </a:rPr>
              <a:t>を</a:t>
            </a:r>
            <a:br>
              <a:rPr lang="ja-JP" altLang="en-US" sz="2200" dirty="0" smtClean="0">
                <a:solidFill>
                  <a:schemeClr val="tx1"/>
                </a:solidFill>
              </a:rPr>
            </a:br>
            <a:r>
              <a:rPr kumimoji="1" lang="ja-JP" altLang="en-US" sz="2200" dirty="0" smtClean="0">
                <a:solidFill>
                  <a:schemeClr val="tx1"/>
                </a:solidFill>
              </a:rPr>
              <a:t>適切</a:t>
            </a:r>
            <a:r>
              <a:rPr kumimoji="1" lang="ja-JP" altLang="en-US" sz="2200" dirty="0">
                <a:solidFill>
                  <a:schemeClr val="tx1"/>
                </a:solidFill>
              </a:rPr>
              <a:t>に把握し、評価することが求められる。</a:t>
            </a:r>
          </a:p>
        </p:txBody>
      </p:sp>
      <p:sp>
        <p:nvSpPr>
          <p:cNvPr id="7" name="テキスト ボックス 6"/>
          <p:cNvSpPr txBox="1"/>
          <p:nvPr/>
        </p:nvSpPr>
        <p:spPr>
          <a:xfrm>
            <a:off x="323530" y="6125963"/>
            <a:ext cx="8496942" cy="369332"/>
          </a:xfrm>
          <a:prstGeom prst="rect">
            <a:avLst/>
          </a:prstGeom>
          <a:noFill/>
        </p:spPr>
        <p:txBody>
          <a:bodyPr wrap="square" rtlCol="0">
            <a:spAutoFit/>
          </a:bodyPr>
          <a:lstStyle/>
          <a:p>
            <a:r>
              <a:rPr kumimoji="1" lang="ja-JP" altLang="en-US" dirty="0"/>
              <a:t>第５章　第２</a:t>
            </a:r>
            <a:r>
              <a:rPr lang="ja-JP" altLang="en-US" dirty="0"/>
              <a:t>節　道徳科における児童生徒の学習状況及び成長の様子についての評価</a:t>
            </a:r>
            <a:endParaRPr kumimoji="1" lang="ja-JP" altLang="en-US" dirty="0"/>
          </a:p>
        </p:txBody>
      </p:sp>
      <p:sp>
        <p:nvSpPr>
          <p:cNvPr id="8" name="テキスト ボックス 7"/>
          <p:cNvSpPr txBox="1"/>
          <p:nvPr/>
        </p:nvSpPr>
        <p:spPr>
          <a:xfrm>
            <a:off x="323530" y="2600552"/>
            <a:ext cx="2016222" cy="369332"/>
          </a:xfrm>
          <a:prstGeom prst="rect">
            <a:avLst/>
          </a:prstGeom>
          <a:noFill/>
        </p:spPr>
        <p:txBody>
          <a:bodyPr wrap="square" rtlCol="0">
            <a:spAutoFit/>
          </a:bodyPr>
          <a:lstStyle/>
          <a:p>
            <a:r>
              <a:rPr kumimoji="1" lang="ja-JP" altLang="en-US" dirty="0"/>
              <a:t>しかしながら</a:t>
            </a:r>
          </a:p>
        </p:txBody>
      </p:sp>
      <p:sp>
        <p:nvSpPr>
          <p:cNvPr id="9" name="テキスト ボックス 8"/>
          <p:cNvSpPr txBox="1"/>
          <p:nvPr/>
        </p:nvSpPr>
        <p:spPr>
          <a:xfrm>
            <a:off x="323530" y="4388479"/>
            <a:ext cx="1656184" cy="369332"/>
          </a:xfrm>
          <a:prstGeom prst="rect">
            <a:avLst/>
          </a:prstGeom>
          <a:noFill/>
        </p:spPr>
        <p:txBody>
          <a:bodyPr wrap="square" rtlCol="0">
            <a:spAutoFit/>
          </a:bodyPr>
          <a:lstStyle/>
          <a:p>
            <a:r>
              <a:rPr kumimoji="1" lang="ja-JP" altLang="en-US" dirty="0"/>
              <a:t>したがって</a:t>
            </a:r>
          </a:p>
        </p:txBody>
      </p:sp>
    </p:spTree>
    <p:extLst>
      <p:ext uri="{BB962C8B-B14F-4D97-AF65-F5344CB8AC3E}">
        <p14:creationId xmlns:p14="http://schemas.microsoft.com/office/powerpoint/2010/main" val="326752592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852704"/>
          </a:xfrm>
        </p:spPr>
        <p:txBody>
          <a:bodyPr>
            <a:normAutofit/>
          </a:bodyPr>
          <a:lstStyle/>
          <a:p>
            <a:r>
              <a:rPr kumimoji="1" lang="ja-JP" altLang="en-US" sz="3200" dirty="0"/>
              <a:t>重要！　評価の違い</a:t>
            </a:r>
          </a:p>
        </p:txBody>
      </p:sp>
      <p:sp>
        <p:nvSpPr>
          <p:cNvPr id="3" name="コンテンツ プレースホルダー 2"/>
          <p:cNvSpPr>
            <a:spLocks noGrp="1"/>
          </p:cNvSpPr>
          <p:nvPr>
            <p:ph idx="1"/>
          </p:nvPr>
        </p:nvSpPr>
        <p:spPr>
          <a:xfrm>
            <a:off x="457200" y="1772816"/>
            <a:ext cx="8229600" cy="4551784"/>
          </a:xfrm>
          <a:solidFill>
            <a:schemeClr val="bg1"/>
          </a:solidFill>
        </p:spPr>
        <p:txBody>
          <a:bodyPr>
            <a:normAutofit/>
          </a:bodyPr>
          <a:lstStyle/>
          <a:p>
            <a:pPr marL="0" indent="0">
              <a:buNone/>
            </a:pPr>
            <a:r>
              <a:rPr kumimoji="1" lang="en-US" altLang="ja-JP" sz="2800" dirty="0"/>
              <a:t>【</a:t>
            </a:r>
            <a:r>
              <a:rPr lang="ja-JP" altLang="en-US" sz="2800" dirty="0"/>
              <a:t>教科</a:t>
            </a:r>
            <a:r>
              <a:rPr kumimoji="1" lang="en-US" altLang="ja-JP" sz="2800" dirty="0"/>
              <a:t>】</a:t>
            </a:r>
            <a:endParaRPr kumimoji="1" lang="ja-JP" altLang="en-US" sz="2800" dirty="0"/>
          </a:p>
          <a:p>
            <a:pPr marL="0" indent="0">
              <a:buNone/>
            </a:pPr>
            <a:r>
              <a:rPr kumimoji="1" lang="ja-JP" altLang="en-US" sz="2800" dirty="0"/>
              <a:t>ねらいである「理解」「技能」などがどれだけ定着したかを評価する。</a:t>
            </a:r>
          </a:p>
          <a:p>
            <a:pPr marL="0" indent="0">
              <a:buNone/>
            </a:pPr>
            <a:endParaRPr lang="ja-JP" altLang="en-US" sz="2800" dirty="0"/>
          </a:p>
          <a:p>
            <a:pPr marL="0" indent="0">
              <a:buNone/>
            </a:pPr>
            <a:r>
              <a:rPr lang="en-US" altLang="ja-JP" sz="2800" dirty="0"/>
              <a:t>【</a:t>
            </a:r>
            <a:r>
              <a:rPr lang="ja-JP" altLang="en-US" sz="2800" dirty="0"/>
              <a:t>特別の教科 道徳</a:t>
            </a:r>
            <a:r>
              <a:rPr lang="en-US" altLang="ja-JP" sz="2800" dirty="0"/>
              <a:t>】</a:t>
            </a:r>
            <a:endParaRPr lang="ja-JP" altLang="en-US" sz="2800" dirty="0"/>
          </a:p>
          <a:p>
            <a:pPr marL="0" indent="0">
              <a:buNone/>
            </a:pPr>
            <a:r>
              <a:rPr lang="ja-JP" altLang="en-US" sz="2800" dirty="0"/>
              <a:t>ねらいである道徳性の定着は評価せず、授業の中で把握した学習状況を評価する。</a:t>
            </a:r>
            <a:endParaRPr kumimoji="1" lang="ja-JP" altLang="en-US" sz="2800" dirty="0"/>
          </a:p>
        </p:txBody>
      </p:sp>
    </p:spTree>
    <p:extLst>
      <p:ext uri="{BB962C8B-B14F-4D97-AF65-F5344CB8AC3E}">
        <p14:creationId xmlns:p14="http://schemas.microsoft.com/office/powerpoint/2010/main" val="6726590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924712"/>
          </a:xfrm>
        </p:spPr>
        <p:txBody>
          <a:bodyPr>
            <a:normAutofit/>
          </a:bodyPr>
          <a:lstStyle/>
          <a:p>
            <a:r>
              <a:rPr kumimoji="1" lang="ja-JP" altLang="en-US" sz="3600" dirty="0" smtClean="0"/>
              <a:t>これらは道徳性の評価になるので注意！</a:t>
            </a:r>
            <a:endParaRPr kumimoji="1" lang="ja-JP" altLang="en-US" sz="3600" dirty="0"/>
          </a:p>
        </p:txBody>
      </p:sp>
      <p:sp>
        <p:nvSpPr>
          <p:cNvPr id="3" name="コンテンツ プレースホルダー 2"/>
          <p:cNvSpPr>
            <a:spLocks noGrp="1"/>
          </p:cNvSpPr>
          <p:nvPr>
            <p:ph idx="1"/>
          </p:nvPr>
        </p:nvSpPr>
        <p:spPr/>
        <p:txBody>
          <a:bodyPr>
            <a:normAutofit/>
          </a:bodyPr>
          <a:lstStyle/>
          <a:p>
            <a:pPr marL="0" indent="0">
              <a:lnSpc>
                <a:spcPct val="150000"/>
              </a:lnSpc>
              <a:buNone/>
            </a:pPr>
            <a:r>
              <a:rPr kumimoji="1" lang="ja-JP" altLang="en-US" sz="3200" dirty="0" smtClean="0"/>
              <a:t>　　ねらいの裏返しである</a:t>
            </a:r>
          </a:p>
          <a:p>
            <a:pPr marL="0" indent="0">
              <a:lnSpc>
                <a:spcPct val="150000"/>
              </a:lnSpc>
              <a:buNone/>
            </a:pPr>
            <a:r>
              <a:rPr lang="ja-JP" altLang="en-US" sz="3200" dirty="0"/>
              <a:t>　</a:t>
            </a:r>
            <a:r>
              <a:rPr lang="ja-JP" altLang="en-US" sz="3200" dirty="0" smtClean="0"/>
              <a:t>　・</a:t>
            </a:r>
            <a:r>
              <a:rPr kumimoji="1" lang="ja-JP" altLang="en-US" sz="3200" dirty="0" err="1" smtClean="0"/>
              <a:t>～しようと</a:t>
            </a:r>
            <a:r>
              <a:rPr kumimoji="1" lang="ja-JP" altLang="en-US" sz="3200" dirty="0" smtClean="0"/>
              <a:t>する判断力が高まったか。</a:t>
            </a:r>
          </a:p>
          <a:p>
            <a:pPr marL="0" indent="0">
              <a:lnSpc>
                <a:spcPct val="150000"/>
              </a:lnSpc>
              <a:buNone/>
            </a:pPr>
            <a:r>
              <a:rPr lang="ja-JP" altLang="en-US" sz="3200" dirty="0" smtClean="0"/>
              <a:t>　　・</a:t>
            </a:r>
            <a:r>
              <a:rPr lang="ja-JP" altLang="en-US" sz="3200" dirty="0" err="1" smtClean="0"/>
              <a:t>～しようと</a:t>
            </a:r>
            <a:r>
              <a:rPr lang="ja-JP" altLang="en-US" sz="3200" dirty="0" smtClean="0"/>
              <a:t>する心情が養えたか。</a:t>
            </a:r>
          </a:p>
          <a:p>
            <a:pPr marL="0" indent="0">
              <a:lnSpc>
                <a:spcPct val="150000"/>
              </a:lnSpc>
              <a:buNone/>
            </a:pPr>
            <a:r>
              <a:rPr kumimoji="1" lang="ja-JP" altLang="en-US" sz="3200" dirty="0" smtClean="0"/>
              <a:t>　　・</a:t>
            </a:r>
            <a:r>
              <a:rPr kumimoji="1" lang="ja-JP" altLang="en-US" sz="3200" dirty="0" err="1" smtClean="0"/>
              <a:t>～しようと</a:t>
            </a:r>
            <a:r>
              <a:rPr kumimoji="1" lang="ja-JP" altLang="en-US" sz="3200" dirty="0" smtClean="0"/>
              <a:t>する実践意欲が高まったか。</a:t>
            </a:r>
          </a:p>
          <a:p>
            <a:pPr marL="0" indent="0">
              <a:lnSpc>
                <a:spcPct val="150000"/>
              </a:lnSpc>
              <a:buNone/>
            </a:pPr>
            <a:r>
              <a:rPr lang="ja-JP" altLang="en-US" sz="3200" dirty="0" smtClean="0"/>
              <a:t>　　・</a:t>
            </a:r>
            <a:r>
              <a:rPr lang="ja-JP" altLang="en-US" sz="3200" dirty="0" err="1" smtClean="0"/>
              <a:t>～</a:t>
            </a:r>
            <a:r>
              <a:rPr lang="ja-JP" altLang="en-US" sz="3200" dirty="0" err="1"/>
              <a:t>しよう</a:t>
            </a:r>
            <a:r>
              <a:rPr lang="ja-JP" altLang="en-US" sz="3200" dirty="0" err="1" smtClean="0"/>
              <a:t>と</a:t>
            </a:r>
            <a:r>
              <a:rPr lang="ja-JP" altLang="en-US" sz="3200" dirty="0" smtClean="0"/>
              <a:t>する態度が養えたか。</a:t>
            </a:r>
            <a:endParaRPr kumimoji="1" lang="ja-JP" altLang="en-US" sz="3200" dirty="0"/>
          </a:p>
        </p:txBody>
      </p:sp>
      <p:cxnSp>
        <p:nvCxnSpPr>
          <p:cNvPr id="5" name="直線コネクタ 4"/>
          <p:cNvCxnSpPr/>
          <p:nvPr/>
        </p:nvCxnSpPr>
        <p:spPr>
          <a:xfrm>
            <a:off x="1835696" y="2852936"/>
            <a:ext cx="5040560" cy="33843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1475656" y="2708920"/>
            <a:ext cx="4464496" cy="352839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48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80696"/>
          </a:xfrm>
        </p:spPr>
        <p:txBody>
          <a:bodyPr>
            <a:normAutofit/>
          </a:bodyPr>
          <a:lstStyle/>
          <a:p>
            <a:r>
              <a:rPr kumimoji="1" lang="ja-JP" altLang="en-US" sz="3200" dirty="0"/>
              <a:t>道徳科の授業における児童生徒の評価の視点</a:t>
            </a:r>
          </a:p>
        </p:txBody>
      </p:sp>
      <p:sp>
        <p:nvSpPr>
          <p:cNvPr id="3" name="コンテンツ プレースホルダー 2"/>
          <p:cNvSpPr>
            <a:spLocks noGrp="1"/>
          </p:cNvSpPr>
          <p:nvPr>
            <p:ph idx="1"/>
          </p:nvPr>
        </p:nvSpPr>
        <p:spPr>
          <a:xfrm>
            <a:off x="457200" y="1556792"/>
            <a:ext cx="8229600" cy="4767808"/>
          </a:xfrm>
          <a:solidFill>
            <a:srgbClr val="FFFFCC"/>
          </a:solidFill>
        </p:spPr>
        <p:txBody>
          <a:bodyPr>
            <a:normAutofit/>
          </a:bodyPr>
          <a:lstStyle/>
          <a:p>
            <a:pPr marL="0" indent="0">
              <a:lnSpc>
                <a:spcPct val="150000"/>
              </a:lnSpc>
              <a:buNone/>
            </a:pPr>
            <a:r>
              <a:rPr kumimoji="1" lang="ja-JP" altLang="en-US" sz="2800" dirty="0"/>
              <a:t>①自分なりに道徳的価値に対する考えをもっているか</a:t>
            </a:r>
            <a:r>
              <a:rPr lang="ja-JP" altLang="en-US" sz="2800" dirty="0"/>
              <a:t>。</a:t>
            </a:r>
            <a:endParaRPr lang="ja-JP" altLang="en-US" dirty="0"/>
          </a:p>
          <a:p>
            <a:pPr marL="0" indent="0">
              <a:lnSpc>
                <a:spcPct val="150000"/>
              </a:lnSpc>
              <a:buNone/>
            </a:pPr>
            <a:r>
              <a:rPr lang="ja-JP" altLang="en-US" sz="2800" dirty="0"/>
              <a:t>②多面的・多角的な見方へと発展させているか。</a:t>
            </a:r>
          </a:p>
          <a:p>
            <a:pPr marL="0" indent="0">
              <a:lnSpc>
                <a:spcPct val="150000"/>
              </a:lnSpc>
              <a:buNone/>
            </a:pPr>
            <a:r>
              <a:rPr lang="ja-JP" altLang="en-US" sz="2800" dirty="0"/>
              <a:t>③理解した道徳的価値を自分との関わりで捉え、深め</a:t>
            </a:r>
            <a:br>
              <a:rPr lang="ja-JP" altLang="en-US" sz="2800" dirty="0"/>
            </a:br>
            <a:r>
              <a:rPr lang="ja-JP" altLang="en-US" sz="2800" dirty="0"/>
              <a:t>　ているか。</a:t>
            </a:r>
          </a:p>
          <a:p>
            <a:pPr marL="0" indent="0">
              <a:lnSpc>
                <a:spcPct val="150000"/>
              </a:lnSpc>
              <a:buNone/>
            </a:pPr>
            <a:r>
              <a:rPr lang="ja-JP" altLang="en-US" sz="2800" dirty="0"/>
              <a:t>④自己の生き方を考え、深めているか。</a:t>
            </a:r>
          </a:p>
          <a:p>
            <a:pPr marL="0" indent="0">
              <a:lnSpc>
                <a:spcPct val="150000"/>
              </a:lnSpc>
              <a:buNone/>
            </a:pPr>
            <a:r>
              <a:rPr lang="ja-JP" altLang="en-US" sz="2800" dirty="0"/>
              <a:t>⑤学習に対して真面目に、真剣に取り組んでいるか。</a:t>
            </a:r>
          </a:p>
          <a:p>
            <a:pPr marL="0" indent="0">
              <a:buNone/>
            </a:pPr>
            <a:endParaRPr lang="ja-JP" altLang="en-US" sz="2800" dirty="0">
              <a:solidFill>
                <a:srgbClr val="FF0000"/>
              </a:solidFill>
            </a:endParaRPr>
          </a:p>
          <a:p>
            <a:pPr marL="0" indent="0">
              <a:buNone/>
            </a:pPr>
            <a:endParaRPr lang="ja-JP" altLang="en-US" sz="2800" dirty="0">
              <a:solidFill>
                <a:srgbClr val="FF0000"/>
              </a:solidFill>
            </a:endParaRPr>
          </a:p>
          <a:p>
            <a:pPr marL="0" indent="0">
              <a:buNone/>
            </a:pPr>
            <a:endParaRPr lang="ja-JP" altLang="en-US" dirty="0"/>
          </a:p>
          <a:p>
            <a:pPr marL="0" indent="0">
              <a:buNone/>
            </a:pPr>
            <a:endParaRPr kumimoji="1" lang="ja-JP" altLang="en-US" dirty="0"/>
          </a:p>
        </p:txBody>
      </p:sp>
    </p:spTree>
    <p:extLst>
      <p:ext uri="{BB962C8B-B14F-4D97-AF65-F5344CB8AC3E}">
        <p14:creationId xmlns:p14="http://schemas.microsoft.com/office/powerpoint/2010/main" val="285534022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636680"/>
          </a:xfrm>
        </p:spPr>
        <p:txBody>
          <a:bodyPr>
            <a:normAutofit/>
          </a:bodyPr>
          <a:lstStyle/>
          <a:p>
            <a:r>
              <a:rPr kumimoji="1" lang="ja-JP" altLang="en-US" sz="3200" dirty="0"/>
              <a:t>児童生徒に対する評価の原則</a:t>
            </a:r>
          </a:p>
        </p:txBody>
      </p:sp>
      <p:sp>
        <p:nvSpPr>
          <p:cNvPr id="3" name="コンテンツ プレースホルダー 2"/>
          <p:cNvSpPr>
            <a:spLocks noGrp="1"/>
          </p:cNvSpPr>
          <p:nvPr>
            <p:ph idx="1"/>
          </p:nvPr>
        </p:nvSpPr>
        <p:spPr>
          <a:xfrm>
            <a:off x="457200" y="1484784"/>
            <a:ext cx="8229600" cy="4839816"/>
          </a:xfrm>
        </p:spPr>
        <p:txBody>
          <a:bodyPr>
            <a:normAutofit/>
          </a:bodyPr>
          <a:lstStyle/>
          <a:p>
            <a:pPr marL="0" indent="0">
              <a:buNone/>
            </a:pPr>
            <a:r>
              <a:rPr kumimoji="1" lang="ja-JP" altLang="en-US" dirty="0"/>
              <a:t>①数値ではなく、</a:t>
            </a:r>
            <a:r>
              <a:rPr kumimoji="1" lang="ja-JP" altLang="en-US" dirty="0">
                <a:solidFill>
                  <a:srgbClr val="FF0000"/>
                </a:solidFill>
              </a:rPr>
              <a:t>記述式</a:t>
            </a:r>
            <a:r>
              <a:rPr kumimoji="1" lang="ja-JP" altLang="en-US" dirty="0"/>
              <a:t>の評価である。</a:t>
            </a:r>
          </a:p>
          <a:p>
            <a:pPr marL="0" indent="0">
              <a:buNone/>
            </a:pPr>
            <a:r>
              <a:rPr lang="ja-JP" altLang="en-US" dirty="0"/>
              <a:t>②相対評価ではなく、</a:t>
            </a:r>
            <a:r>
              <a:rPr lang="ja-JP" altLang="en-US" dirty="0">
                <a:solidFill>
                  <a:srgbClr val="FF0000"/>
                </a:solidFill>
              </a:rPr>
              <a:t>個人内評価</a:t>
            </a:r>
            <a:r>
              <a:rPr lang="ja-JP" altLang="en-US" dirty="0"/>
              <a:t>である。</a:t>
            </a:r>
          </a:p>
          <a:p>
            <a:pPr marL="0" indent="0">
              <a:buNone/>
            </a:pPr>
            <a:r>
              <a:rPr kumimoji="1" lang="ja-JP" altLang="en-US" dirty="0"/>
              <a:t>③他の子供と比較して優劣を決める評価ではない。</a:t>
            </a:r>
          </a:p>
          <a:p>
            <a:pPr marL="0" indent="0">
              <a:buNone/>
            </a:pPr>
            <a:r>
              <a:rPr lang="ja-JP" altLang="en-US" dirty="0"/>
              <a:t>④個々の内容項目ごとではなく、</a:t>
            </a:r>
            <a:r>
              <a:rPr lang="ja-JP" altLang="en-US" dirty="0">
                <a:solidFill>
                  <a:srgbClr val="FF0000"/>
                </a:solidFill>
              </a:rPr>
              <a:t>大くくり</a:t>
            </a:r>
            <a:r>
              <a:rPr lang="ja-JP" altLang="en-US" dirty="0" err="1">
                <a:solidFill>
                  <a:srgbClr val="FF0000"/>
                </a:solidFill>
              </a:rPr>
              <a:t>な</a:t>
            </a:r>
            <a:r>
              <a:rPr lang="ja-JP" altLang="en-US" dirty="0">
                <a:solidFill>
                  <a:srgbClr val="FF0000"/>
                </a:solidFill>
              </a:rPr>
              <a:t>まとまり</a:t>
            </a:r>
            <a:r>
              <a:rPr lang="ja-JP" altLang="en-US" dirty="0"/>
              <a:t>を踏まえ</a:t>
            </a:r>
          </a:p>
          <a:p>
            <a:pPr marL="0" indent="0">
              <a:buNone/>
            </a:pPr>
            <a:r>
              <a:rPr lang="ja-JP" altLang="en-US" dirty="0"/>
              <a:t>　 </a:t>
            </a:r>
            <a:r>
              <a:rPr lang="ja-JP" altLang="en-US" dirty="0" err="1"/>
              <a:t>た</a:t>
            </a:r>
            <a:r>
              <a:rPr lang="ja-JP" altLang="en-US" dirty="0"/>
              <a:t>評価である。</a:t>
            </a:r>
            <a:endParaRPr lang="en-US" altLang="ja-JP" dirty="0"/>
          </a:p>
          <a:p>
            <a:pPr marL="0" indent="0">
              <a:buNone/>
            </a:pPr>
            <a:r>
              <a:rPr kumimoji="1" lang="ja-JP" altLang="en-US" dirty="0"/>
              <a:t>　</a:t>
            </a:r>
            <a:r>
              <a:rPr kumimoji="1" lang="en-US" altLang="ja-JP" b="1" dirty="0">
                <a:solidFill>
                  <a:srgbClr val="FF0000"/>
                </a:solidFill>
              </a:rPr>
              <a:t>×</a:t>
            </a:r>
            <a:r>
              <a:rPr kumimoji="1" lang="ja-JP" altLang="en-US" dirty="0"/>
              <a:t>「正直、誠実」では・・　「生命の尊さ」では・・</a:t>
            </a:r>
          </a:p>
          <a:p>
            <a:pPr marL="0" indent="0">
              <a:buNone/>
            </a:pPr>
            <a:r>
              <a:rPr lang="ja-JP" altLang="en-US" dirty="0"/>
              <a:t>　</a:t>
            </a:r>
            <a:r>
              <a:rPr lang="ja-JP" altLang="en-US" dirty="0">
                <a:solidFill>
                  <a:srgbClr val="FF0000"/>
                </a:solidFill>
              </a:rPr>
              <a:t>○</a:t>
            </a:r>
            <a:r>
              <a:rPr lang="ja-JP" altLang="en-US" dirty="0"/>
              <a:t>いつも話合いに積極的に意欲的に参加する姿が見ら</a:t>
            </a:r>
            <a:br>
              <a:rPr lang="ja-JP" altLang="en-US" dirty="0"/>
            </a:br>
            <a:r>
              <a:rPr lang="ja-JP" altLang="en-US" dirty="0"/>
              <a:t>　　 れ・・・特に「手品師」の授業では「○○・・」という発言</a:t>
            </a:r>
            <a:r>
              <a:rPr lang="en-US" altLang="ja-JP" dirty="0"/>
              <a:t/>
            </a:r>
            <a:br>
              <a:rPr lang="en-US" altLang="ja-JP" dirty="0"/>
            </a:br>
            <a:r>
              <a:rPr lang="en-US" altLang="ja-JP" dirty="0"/>
              <a:t>      </a:t>
            </a:r>
            <a:r>
              <a:rPr lang="ja-JP" altLang="en-US" dirty="0"/>
              <a:t>があり自分の考えを自信をもって発表する様子が・・・。</a:t>
            </a:r>
          </a:p>
          <a:p>
            <a:pPr marL="0" indent="0">
              <a:buNone/>
            </a:pPr>
            <a:r>
              <a:rPr kumimoji="1" lang="ja-JP" altLang="en-US" dirty="0"/>
              <a:t>　　</a:t>
            </a:r>
            <a:r>
              <a:rPr kumimoji="1" lang="en-US" altLang="ja-JP" sz="2400" dirty="0">
                <a:solidFill>
                  <a:srgbClr val="0070C0"/>
                </a:solidFill>
              </a:rPr>
              <a:t>※</a:t>
            </a:r>
            <a:r>
              <a:rPr kumimoji="1" lang="ja-JP" altLang="en-US" sz="2400" dirty="0">
                <a:solidFill>
                  <a:srgbClr val="0070C0"/>
                </a:solidFill>
              </a:rPr>
              <a:t>「手品師」は内容項目ではない。事例であるのでＯＫ。</a:t>
            </a:r>
          </a:p>
        </p:txBody>
      </p:sp>
      <p:sp>
        <p:nvSpPr>
          <p:cNvPr id="4" name="吹き出し: 四角形 3">
            <a:extLst>
              <a:ext uri="{FF2B5EF4-FFF2-40B4-BE49-F238E27FC236}">
                <a16:creationId xmlns:a16="http://schemas.microsoft.com/office/drawing/2014/main" id="{0DAAF8DD-F5C6-4AC7-968B-EA48D297E276}"/>
              </a:ext>
            </a:extLst>
          </p:cNvPr>
          <p:cNvSpPr/>
          <p:nvPr/>
        </p:nvSpPr>
        <p:spPr>
          <a:xfrm>
            <a:off x="5076056" y="3429000"/>
            <a:ext cx="2664296" cy="288032"/>
          </a:xfrm>
          <a:prstGeom prst="wedgeRectCallout">
            <a:avLst>
              <a:gd name="adj1" fmla="val -25386"/>
              <a:gd name="adj2" fmla="val -74852"/>
            </a:avLst>
          </a:prstGeom>
          <a:solidFill>
            <a:srgbClr val="E1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全体を通しての立場で</a:t>
            </a:r>
          </a:p>
        </p:txBody>
      </p:sp>
    </p:spTree>
    <p:extLst>
      <p:ext uri="{BB962C8B-B14F-4D97-AF65-F5344CB8AC3E}">
        <p14:creationId xmlns:p14="http://schemas.microsoft.com/office/powerpoint/2010/main" val="254678904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636680"/>
          </a:xfrm>
        </p:spPr>
        <p:txBody>
          <a:bodyPr>
            <a:normAutofit/>
          </a:bodyPr>
          <a:lstStyle/>
          <a:p>
            <a:r>
              <a:rPr kumimoji="1" lang="ja-JP" altLang="en-US" sz="2800" dirty="0"/>
              <a:t>「道徳科」　通知表への記入例</a:t>
            </a:r>
          </a:p>
        </p:txBody>
      </p:sp>
      <p:sp>
        <p:nvSpPr>
          <p:cNvPr id="3" name="コンテンツ プレースホルダー 2"/>
          <p:cNvSpPr>
            <a:spLocks noGrp="1"/>
          </p:cNvSpPr>
          <p:nvPr>
            <p:ph idx="1"/>
          </p:nvPr>
        </p:nvSpPr>
        <p:spPr>
          <a:xfrm>
            <a:off x="457200" y="1412776"/>
            <a:ext cx="8229600" cy="4911824"/>
          </a:xfrm>
          <a:solidFill>
            <a:schemeClr val="bg1"/>
          </a:solidFill>
        </p:spPr>
        <p:txBody>
          <a:bodyPr/>
          <a:lstStyle/>
          <a:p>
            <a:pPr marL="0" lvl="0" indent="0">
              <a:lnSpc>
                <a:spcPts val="3400"/>
              </a:lnSpc>
              <a:spcBef>
                <a:spcPts val="0"/>
              </a:spcBef>
              <a:buClrTx/>
              <a:buSzTx/>
              <a:buNone/>
              <a:defRPr/>
            </a:pPr>
            <a:r>
              <a:rPr lang="ja-JP" altLang="en-US" sz="2200" dirty="0">
                <a:solidFill>
                  <a:prstClr val="black"/>
                </a:solidFill>
              </a:rPr>
              <a:t> ◆「友情」を扱った授業では、「友達のために何をすることが必要かを考えて、時には叱ったり注意をしたりすることが本当の友情になる場合がある。」と発言していました。</a:t>
            </a:r>
            <a:r>
              <a:rPr lang="ja-JP" altLang="en-US" sz="2200" u="heavy" dirty="0">
                <a:solidFill>
                  <a:prstClr val="black"/>
                </a:solidFill>
                <a:uFill>
                  <a:solidFill>
                    <a:srgbClr val="FF0000"/>
                  </a:solidFill>
                </a:uFill>
              </a:rPr>
              <a:t>〇○さんの深い考察に担任も拍手を送りたいと思います。</a:t>
            </a:r>
            <a:r>
              <a:rPr lang="ja-JP" altLang="en-US" sz="2200" dirty="0">
                <a:solidFill>
                  <a:prstClr val="black"/>
                </a:solidFill>
              </a:rPr>
              <a:t>　</a:t>
            </a:r>
            <a:r>
              <a:rPr lang="en-US" altLang="ja-JP" sz="2200" dirty="0">
                <a:solidFill>
                  <a:prstClr val="black"/>
                </a:solidFill>
              </a:rPr>
              <a:t>【</a:t>
            </a:r>
            <a:r>
              <a:rPr lang="ja-JP" altLang="en-US" sz="2200" dirty="0">
                <a:solidFill>
                  <a:prstClr val="black"/>
                </a:solidFill>
              </a:rPr>
              <a:t>視点：道徳的価値に対する考えをもっている</a:t>
            </a:r>
            <a:r>
              <a:rPr lang="en-US" altLang="ja-JP" sz="2200" dirty="0">
                <a:solidFill>
                  <a:prstClr val="black"/>
                </a:solidFill>
              </a:rPr>
              <a:t>】</a:t>
            </a:r>
            <a:endParaRPr lang="ja-JP" altLang="en-US" sz="2200" dirty="0">
              <a:solidFill>
                <a:prstClr val="black"/>
              </a:solidFill>
            </a:endParaRPr>
          </a:p>
          <a:p>
            <a:pPr marL="0" lvl="0" indent="0">
              <a:lnSpc>
                <a:spcPts val="3400"/>
              </a:lnSpc>
              <a:spcBef>
                <a:spcPts val="0"/>
              </a:spcBef>
              <a:buClrTx/>
              <a:buSzTx/>
              <a:buNone/>
              <a:defRPr/>
            </a:pPr>
            <a:r>
              <a:rPr lang="ja-JP" altLang="en-US" sz="2200" dirty="0">
                <a:solidFill>
                  <a:prstClr val="black"/>
                </a:solidFill>
              </a:rPr>
              <a:t>◆道徳の授業では 〇〇さんは友達の発言を聞きながら、考えを深めている様子が見られます。「正義は勇気が必要だと思うけど、みんなと話し合って思いやりも大切と思った。」と考えを発展させていました。</a:t>
            </a:r>
          </a:p>
          <a:p>
            <a:pPr marL="0" lvl="0" indent="0">
              <a:lnSpc>
                <a:spcPts val="3400"/>
              </a:lnSpc>
              <a:spcBef>
                <a:spcPts val="0"/>
              </a:spcBef>
              <a:buClrTx/>
              <a:buSzTx/>
              <a:buNone/>
              <a:defRPr/>
            </a:pPr>
            <a:r>
              <a:rPr lang="ja-JP" altLang="en-US" sz="2200" u="heavy" dirty="0">
                <a:solidFill>
                  <a:prstClr val="black"/>
                </a:solidFill>
                <a:uFill>
                  <a:solidFill>
                    <a:srgbClr val="FF0000"/>
                  </a:solidFill>
                </a:uFill>
              </a:rPr>
              <a:t>他の人の意見も参考にしようとする態度は立派です。</a:t>
            </a:r>
          </a:p>
          <a:p>
            <a:pPr marL="0" lvl="0" indent="0">
              <a:lnSpc>
                <a:spcPts val="3400"/>
              </a:lnSpc>
              <a:spcBef>
                <a:spcPts val="0"/>
              </a:spcBef>
              <a:buClrTx/>
              <a:buSzTx/>
              <a:buNone/>
              <a:defRPr/>
            </a:pPr>
            <a:r>
              <a:rPr kumimoji="1" lang="ja-JP" altLang="en-US" sz="2200" dirty="0">
                <a:solidFill>
                  <a:prstClr val="black"/>
                </a:solidFill>
              </a:rPr>
              <a:t>　　　　　　　　　　　</a:t>
            </a:r>
            <a:r>
              <a:rPr kumimoji="1" lang="en-US" altLang="ja-JP" sz="2200" dirty="0">
                <a:solidFill>
                  <a:prstClr val="black"/>
                </a:solidFill>
              </a:rPr>
              <a:t>【</a:t>
            </a:r>
            <a:r>
              <a:rPr lang="ja-JP" altLang="en-US" sz="2200" dirty="0">
                <a:solidFill>
                  <a:prstClr val="black"/>
                </a:solidFill>
              </a:rPr>
              <a:t>視点：</a:t>
            </a:r>
            <a:r>
              <a:rPr kumimoji="1" lang="ja-JP" altLang="en-US" sz="2200" dirty="0">
                <a:solidFill>
                  <a:prstClr val="black"/>
                </a:solidFill>
              </a:rPr>
              <a:t>多面的・多角的な見方へと発展させている</a:t>
            </a:r>
            <a:r>
              <a:rPr kumimoji="1" lang="en-US" altLang="ja-JP" sz="2200" dirty="0">
                <a:solidFill>
                  <a:prstClr val="black"/>
                </a:solidFill>
              </a:rPr>
              <a:t>】</a:t>
            </a:r>
            <a:endParaRPr kumimoji="1" lang="ja-JP" altLang="en-US" dirty="0"/>
          </a:p>
        </p:txBody>
      </p:sp>
      <p:sp>
        <p:nvSpPr>
          <p:cNvPr id="5" name="角丸四角形吹き出し 4"/>
          <p:cNvSpPr/>
          <p:nvPr/>
        </p:nvSpPr>
        <p:spPr>
          <a:xfrm>
            <a:off x="5868144" y="620688"/>
            <a:ext cx="2736304" cy="576064"/>
          </a:xfrm>
          <a:prstGeom prst="wedgeRoundRectCallou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prstClr val="black"/>
                </a:solidFill>
              </a:rPr>
              <a:t>道徳科での学習状況を</a:t>
            </a:r>
          </a:p>
          <a:p>
            <a:r>
              <a:rPr lang="ja-JP" altLang="en-US" sz="2000" dirty="0">
                <a:solidFill>
                  <a:prstClr val="black"/>
                </a:solidFill>
              </a:rPr>
              <a:t>踏まえた成長の様子</a:t>
            </a:r>
          </a:p>
        </p:txBody>
      </p:sp>
      <p:sp>
        <p:nvSpPr>
          <p:cNvPr id="6" name="正方形/長方形 5"/>
          <p:cNvSpPr/>
          <p:nvPr/>
        </p:nvSpPr>
        <p:spPr>
          <a:xfrm>
            <a:off x="539552" y="5517232"/>
            <a:ext cx="7848872" cy="864096"/>
          </a:xfrm>
          <a:prstGeom prst="rect">
            <a:avLst/>
          </a:pr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　教師の所見は、医師の所見とは異なる。医師は事実を述べるに止まる。</a:t>
            </a:r>
          </a:p>
          <a:p>
            <a:r>
              <a:rPr lang="ja-JP" altLang="en-US" sz="2000" dirty="0">
                <a:solidFill>
                  <a:schemeClr val="tx1"/>
                </a:solidFill>
              </a:rPr>
              <a:t>　教師は「認め、励ます」ことにより成長を促すのである。総合所見も同じ。</a:t>
            </a:r>
            <a:endParaRPr kumimoji="1" lang="ja-JP" altLang="en-US" sz="2000" dirty="0">
              <a:solidFill>
                <a:schemeClr val="tx1"/>
              </a:solidFill>
            </a:endParaRPr>
          </a:p>
        </p:txBody>
      </p:sp>
    </p:spTree>
    <p:extLst>
      <p:ext uri="{BB962C8B-B14F-4D97-AF65-F5344CB8AC3E}">
        <p14:creationId xmlns:p14="http://schemas.microsoft.com/office/powerpoint/2010/main" val="149559031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196" y="692696"/>
            <a:ext cx="8229600" cy="780696"/>
          </a:xfrm>
        </p:spPr>
        <p:txBody>
          <a:bodyPr>
            <a:normAutofit/>
          </a:bodyPr>
          <a:lstStyle/>
          <a:p>
            <a:r>
              <a:rPr kumimoji="1" lang="ja-JP" altLang="en-US" sz="3200" dirty="0"/>
              <a:t>「特別の教科 道徳」の評価の方法</a:t>
            </a:r>
          </a:p>
        </p:txBody>
      </p:sp>
      <p:sp>
        <p:nvSpPr>
          <p:cNvPr id="3" name="コンテンツ プレースホルダー 2"/>
          <p:cNvSpPr>
            <a:spLocks noGrp="1"/>
          </p:cNvSpPr>
          <p:nvPr>
            <p:ph idx="1"/>
          </p:nvPr>
        </p:nvSpPr>
        <p:spPr>
          <a:xfrm>
            <a:off x="457200" y="2060848"/>
            <a:ext cx="8229600" cy="4263752"/>
          </a:xfrm>
        </p:spPr>
        <p:txBody>
          <a:bodyPr/>
          <a:lstStyle/>
          <a:p>
            <a:pPr marL="0" lvl="0" indent="0">
              <a:buClr>
                <a:srgbClr val="0BD0D9"/>
              </a:buClr>
              <a:buNone/>
            </a:pPr>
            <a:endParaRPr lang="ja-JP" altLang="en-US" sz="2000" dirty="0">
              <a:solidFill>
                <a:prstClr val="black"/>
              </a:solidFill>
            </a:endParaRPr>
          </a:p>
          <a:p>
            <a:pPr marL="0" lvl="0" indent="0">
              <a:buClr>
                <a:srgbClr val="0BD0D9"/>
              </a:buClr>
              <a:buNone/>
            </a:pPr>
            <a:endParaRPr lang="ja-JP" altLang="en-US" sz="2000" dirty="0">
              <a:solidFill>
                <a:prstClr val="black"/>
              </a:solidFill>
            </a:endParaRPr>
          </a:p>
          <a:p>
            <a:pPr marL="0" lvl="0" indent="0">
              <a:buClr>
                <a:srgbClr val="0BD0D9"/>
              </a:buClr>
              <a:buNone/>
            </a:pPr>
            <a:r>
              <a:rPr lang="ja-JP" altLang="en-US" sz="2400" dirty="0">
                <a:solidFill>
                  <a:prstClr val="black"/>
                </a:solidFill>
              </a:rPr>
              <a:t>児童生徒の作文やノート、質問紙、発言や行動の観察、面接などによる資料収集を図りつつ、道徳科では、</a:t>
            </a:r>
          </a:p>
          <a:p>
            <a:pPr marL="0" lvl="0" indent="0">
              <a:buClr>
                <a:srgbClr val="0BD0D9"/>
              </a:buClr>
              <a:buNone/>
            </a:pPr>
            <a:r>
              <a:rPr lang="ja-JP" altLang="en-US" sz="2400" dirty="0">
                <a:solidFill>
                  <a:prstClr val="black"/>
                </a:solidFill>
              </a:rPr>
              <a:t>　　</a:t>
            </a:r>
            <a:r>
              <a:rPr lang="ja-JP" altLang="en-US" sz="2400" dirty="0"/>
              <a:t>◆表現や態度などの観察による評価（パフォーマンス評価）</a:t>
            </a:r>
          </a:p>
          <a:p>
            <a:pPr marL="0" lvl="0" indent="0">
              <a:buClr>
                <a:srgbClr val="0BD0D9"/>
              </a:buClr>
              <a:buNone/>
            </a:pPr>
            <a:r>
              <a:rPr lang="ja-JP" altLang="en-US" sz="2400" dirty="0"/>
              <a:t>　　◆成果の記録の積み上げによる評価（ポートフォリオ評価）</a:t>
            </a:r>
          </a:p>
          <a:p>
            <a:pPr marL="0" lvl="0" indent="0">
              <a:buClr>
                <a:srgbClr val="0BD0D9"/>
              </a:buClr>
              <a:buNone/>
            </a:pPr>
            <a:r>
              <a:rPr lang="ja-JP" altLang="en-US" sz="2400" dirty="0"/>
              <a:t>　　◆児童生徒の自己評価　　</a:t>
            </a:r>
          </a:p>
          <a:p>
            <a:pPr marL="0" lvl="0" indent="0">
              <a:buClr>
                <a:srgbClr val="0BD0D9"/>
              </a:buClr>
              <a:buNone/>
            </a:pPr>
            <a:r>
              <a:rPr lang="ja-JP" altLang="en-US" sz="2400" dirty="0">
                <a:solidFill>
                  <a:prstClr val="black"/>
                </a:solidFill>
              </a:rPr>
              <a:t>などから適切な方法を活用する。</a:t>
            </a:r>
          </a:p>
          <a:p>
            <a:pPr marL="0" indent="0">
              <a:buNone/>
            </a:pPr>
            <a:endParaRPr kumimoji="1" lang="ja-JP" altLang="en-US" dirty="0"/>
          </a:p>
        </p:txBody>
      </p:sp>
      <p:sp>
        <p:nvSpPr>
          <p:cNvPr id="4" name="正方形/長方形 3"/>
          <p:cNvSpPr/>
          <p:nvPr/>
        </p:nvSpPr>
        <p:spPr>
          <a:xfrm>
            <a:off x="611560" y="1700808"/>
            <a:ext cx="7848872" cy="100811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100"/>
              </a:lnSpc>
            </a:pPr>
            <a:r>
              <a:rPr lang="ja-JP" altLang="en-US" sz="2200" dirty="0">
                <a:solidFill>
                  <a:prstClr val="black"/>
                </a:solidFill>
              </a:rPr>
              <a:t> </a:t>
            </a:r>
            <a:r>
              <a:rPr lang="ja-JP" altLang="en-US" sz="2400" dirty="0">
                <a:solidFill>
                  <a:prstClr val="black"/>
                </a:solidFill>
              </a:rPr>
              <a:t>道徳科での児童生徒の学習状況や道徳性に係る成長の様子を</a:t>
            </a:r>
            <a:r>
              <a:rPr lang="ja-JP" altLang="en-US" sz="2400" dirty="0">
                <a:solidFill>
                  <a:srgbClr val="FF0000"/>
                </a:solidFill>
              </a:rPr>
              <a:t>継続的に 把握</a:t>
            </a:r>
            <a:r>
              <a:rPr lang="ja-JP" altLang="en-US" sz="2400" dirty="0">
                <a:solidFill>
                  <a:prstClr val="black"/>
                </a:solidFill>
              </a:rPr>
              <a:t>し、 指導に生かすよう努める必要がある。</a:t>
            </a:r>
          </a:p>
          <a:p>
            <a:pPr>
              <a:lnSpc>
                <a:spcPct val="150000"/>
              </a:lnSpc>
            </a:pPr>
            <a:r>
              <a:rPr lang="ja-JP" altLang="en-US" sz="2400" dirty="0">
                <a:solidFill>
                  <a:prstClr val="black"/>
                </a:solidFill>
              </a:rPr>
              <a:t> </a:t>
            </a:r>
            <a:endParaRPr lang="ja-JP" altLang="en-US" sz="2200" dirty="0">
              <a:solidFill>
                <a:prstClr val="black"/>
              </a:solidFill>
            </a:endParaRPr>
          </a:p>
        </p:txBody>
      </p:sp>
      <p:pic>
        <p:nvPicPr>
          <p:cNvPr id="1027" name="Picture 3" descr="C:\Users\Owner\AppData\Local\Microsoft\Windows\Temporary Internet Files\Content.IE5\B9UCEKQG\gi01a20140307170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12626" y="4364882"/>
            <a:ext cx="1115758" cy="1018420"/>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611560" y="5517232"/>
            <a:ext cx="7560840" cy="858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「特別の教科道徳」の指導方法・評価について</a:t>
            </a:r>
            <a:r>
              <a:rPr lang="ja-JP" altLang="en-US" dirty="0">
                <a:solidFill>
                  <a:schemeClr val="tx1"/>
                </a:solidFill>
              </a:rPr>
              <a:t>　　</a:t>
            </a:r>
            <a:endParaRPr lang="en-US" altLang="ja-JP" dirty="0">
              <a:solidFill>
                <a:schemeClr val="tx1"/>
              </a:solidFill>
            </a:endParaRPr>
          </a:p>
          <a:p>
            <a:pPr algn="ctr"/>
            <a:r>
              <a:rPr lang="ja-JP" altLang="en-US" dirty="0">
                <a:solidFill>
                  <a:schemeClr val="tx1"/>
                </a:solidFill>
              </a:rPr>
              <a:t>平成２８年７月　道徳教育に係る評価等の在り方に関する専門家会議報告</a:t>
            </a:r>
            <a:endParaRPr kumimoji="1" lang="ja-JP" altLang="en-US" dirty="0">
              <a:solidFill>
                <a:schemeClr val="tx1"/>
              </a:solidFill>
            </a:endParaRPr>
          </a:p>
        </p:txBody>
      </p:sp>
    </p:spTree>
    <p:extLst>
      <p:ext uri="{BB962C8B-B14F-4D97-AF65-F5344CB8AC3E}">
        <p14:creationId xmlns:p14="http://schemas.microsoft.com/office/powerpoint/2010/main" val="3894297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636680"/>
          </a:xfrm>
        </p:spPr>
        <p:txBody>
          <a:bodyPr>
            <a:normAutofit/>
          </a:bodyPr>
          <a:lstStyle/>
          <a:p>
            <a:r>
              <a:rPr kumimoji="1" lang="ja-JP" altLang="en-US" sz="3600" dirty="0" smtClean="0"/>
              <a:t>各学校でのカリキュラム・マネジメント</a:t>
            </a:r>
            <a:endParaRPr kumimoji="1" lang="ja-JP" altLang="en-US" sz="3600" dirty="0"/>
          </a:p>
        </p:txBody>
      </p:sp>
      <p:sp>
        <p:nvSpPr>
          <p:cNvPr id="3" name="コンテンツ プレースホルダー 2"/>
          <p:cNvSpPr>
            <a:spLocks noGrp="1"/>
          </p:cNvSpPr>
          <p:nvPr>
            <p:ph idx="1"/>
          </p:nvPr>
        </p:nvSpPr>
        <p:spPr>
          <a:xfrm>
            <a:off x="457200" y="1484784"/>
            <a:ext cx="8229600" cy="5112568"/>
          </a:xfrm>
        </p:spPr>
        <p:txBody>
          <a:bodyPr>
            <a:normAutofit/>
          </a:bodyPr>
          <a:lstStyle/>
          <a:p>
            <a:pPr marL="0" indent="0">
              <a:buNone/>
            </a:pPr>
            <a:r>
              <a:rPr kumimoji="1" lang="ja-JP" altLang="en-US" dirty="0" smtClean="0"/>
              <a:t>教科書は、</a:t>
            </a:r>
            <a:r>
              <a:rPr lang="ja-JP" altLang="en-US" dirty="0"/>
              <a:t>会社の</a:t>
            </a:r>
            <a:r>
              <a:rPr kumimoji="1" lang="ja-JP" altLang="en-US" dirty="0" smtClean="0"/>
              <a:t>編集方針に基づき独自の教材の配列がなされている。</a:t>
            </a:r>
          </a:p>
          <a:p>
            <a:pPr marL="0" indent="0">
              <a:buNone/>
            </a:pPr>
            <a:r>
              <a:rPr kumimoji="1" lang="ja-JP" altLang="en-US" sz="2400" dirty="0" smtClean="0"/>
              <a:t>例：小学校高学年 </a:t>
            </a:r>
            <a:r>
              <a:rPr lang="ja-JP" altLang="en-US" sz="2400" dirty="0" smtClean="0"/>
              <a:t>内容</a:t>
            </a:r>
            <a:r>
              <a:rPr lang="ja-JP" altLang="en-US" sz="2400" dirty="0"/>
              <a:t>項目２２</a:t>
            </a:r>
            <a:r>
              <a:rPr lang="ja-JP" altLang="en-US" dirty="0"/>
              <a:t>（</a:t>
            </a:r>
            <a:r>
              <a:rPr kumimoji="1" lang="ja-JP" altLang="en-US" sz="2200" dirty="0" smtClean="0"/>
              <a:t>１項目に１単位時間を充てる</a:t>
            </a:r>
            <a:r>
              <a:rPr lang="ja-JP" altLang="en-US" sz="2200" dirty="0"/>
              <a:t>なら</a:t>
            </a:r>
            <a:r>
              <a:rPr kumimoji="1" lang="ja-JP" altLang="en-US" dirty="0" smtClean="0"/>
              <a:t>）</a:t>
            </a:r>
            <a:r>
              <a:rPr lang="ja-JP" altLang="en-US" dirty="0" smtClean="0"/>
              <a:t>　　</a:t>
            </a:r>
          </a:p>
          <a:p>
            <a:pPr marL="0" indent="0">
              <a:buNone/>
            </a:pPr>
            <a:r>
              <a:rPr lang="ja-JP" altLang="en-US" dirty="0" smtClean="0"/>
              <a:t>　　　　年間授業時数３５時間　　</a:t>
            </a:r>
            <a:r>
              <a:rPr lang="ja-JP" altLang="en-US" dirty="0" smtClean="0">
                <a:solidFill>
                  <a:srgbClr val="C00000"/>
                </a:solidFill>
              </a:rPr>
              <a:t>３５－２２＝１３</a:t>
            </a:r>
          </a:p>
          <a:p>
            <a:pPr marL="0" indent="0">
              <a:buNone/>
            </a:pPr>
            <a:r>
              <a:rPr lang="ja-JP" altLang="en-US" dirty="0" smtClean="0"/>
              <a:t>１３時間分で扱う内容項目は、教科書会社の意向に従った重点化が反映されている。</a:t>
            </a:r>
            <a:r>
              <a:rPr lang="en-US" altLang="ja-JP" dirty="0" smtClean="0"/>
              <a:t>※</a:t>
            </a:r>
            <a:r>
              <a:rPr lang="ja-JP" altLang="en-US" dirty="0" smtClean="0"/>
              <a:t>中学校も同じ　</a:t>
            </a:r>
          </a:p>
          <a:p>
            <a:pPr marL="0" indent="0">
              <a:buNone/>
            </a:pPr>
            <a:r>
              <a:rPr lang="ja-JP" altLang="en-US" dirty="0" smtClean="0">
                <a:solidFill>
                  <a:srgbClr val="C00000"/>
                </a:solidFill>
              </a:rPr>
              <a:t>◆学校の重点化の考えとは一致しない可能性がある。</a:t>
            </a:r>
          </a:p>
          <a:p>
            <a:pPr marL="0" indent="0">
              <a:buNone/>
            </a:pPr>
            <a:r>
              <a:rPr lang="ja-JP" altLang="en-US" dirty="0" smtClean="0">
                <a:solidFill>
                  <a:srgbClr val="C00000"/>
                </a:solidFill>
              </a:rPr>
              <a:t>◆教材配列は学校の教育活動との関連を意図していない。</a:t>
            </a:r>
          </a:p>
          <a:p>
            <a:pPr marL="0" indent="0">
              <a:buNone/>
            </a:pPr>
            <a:r>
              <a:rPr lang="ja-JP" altLang="en-US" dirty="0" smtClean="0"/>
              <a:t>　　道徳科「規則の尊重」　　　学校行事「集団宿泊的行事」</a:t>
            </a:r>
          </a:p>
          <a:p>
            <a:pPr marL="0" indent="0">
              <a:buNone/>
            </a:pPr>
            <a:r>
              <a:rPr lang="ja-JP" altLang="en-US" dirty="0" smtClean="0"/>
              <a:t>　 　　　　　　　　　　　　　　　　　 社会科「公民的分野」</a:t>
            </a:r>
            <a:endParaRPr lang="en-US" altLang="ja-JP" dirty="0" smtClean="0"/>
          </a:p>
          <a:p>
            <a:pPr marL="0" indent="0">
              <a:buNone/>
            </a:pPr>
            <a:r>
              <a:rPr lang="ja-JP" altLang="en-US" sz="2400" dirty="0" smtClean="0">
                <a:solidFill>
                  <a:srgbClr val="00B050"/>
                </a:solidFill>
              </a:rPr>
              <a:t>　　</a:t>
            </a:r>
            <a:r>
              <a:rPr lang="en-US" altLang="ja-JP" sz="2400" dirty="0" smtClean="0">
                <a:solidFill>
                  <a:srgbClr val="00B050"/>
                </a:solidFill>
              </a:rPr>
              <a:t>※</a:t>
            </a:r>
            <a:r>
              <a:rPr lang="ja-JP" altLang="en-US" sz="2400" dirty="0">
                <a:solidFill>
                  <a:schemeClr val="accent1">
                    <a:lumMod val="75000"/>
                  </a:schemeClr>
                </a:solidFill>
              </a:rPr>
              <a:t>関連を図るため</a:t>
            </a:r>
            <a:r>
              <a:rPr lang="ja-JP" altLang="en-US" sz="2400" dirty="0" smtClean="0">
                <a:solidFill>
                  <a:schemeClr val="accent1">
                    <a:lumMod val="75000"/>
                  </a:schemeClr>
                </a:solidFill>
              </a:rPr>
              <a:t>に配列の順序を変更する必要がある。</a:t>
            </a:r>
            <a:endParaRPr kumimoji="1" lang="ja-JP" altLang="en-US" sz="2400" dirty="0">
              <a:solidFill>
                <a:schemeClr val="accent1">
                  <a:lumMod val="75000"/>
                </a:schemeClr>
              </a:solidFill>
            </a:endParaRPr>
          </a:p>
        </p:txBody>
      </p:sp>
      <p:sp>
        <p:nvSpPr>
          <p:cNvPr id="4" name="左右矢印 3"/>
          <p:cNvSpPr/>
          <p:nvPr/>
        </p:nvSpPr>
        <p:spPr>
          <a:xfrm>
            <a:off x="4067944" y="5301208"/>
            <a:ext cx="360040"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70216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764704"/>
            <a:ext cx="8229600" cy="5559896"/>
          </a:xfrm>
        </p:spPr>
        <p:txBody>
          <a:bodyPr/>
          <a:lstStyle/>
          <a:p>
            <a:pPr>
              <a:buNone/>
            </a:pPr>
            <a:endParaRPr kumimoji="1" lang="ja-JP" altLang="en-US" dirty="0"/>
          </a:p>
        </p:txBody>
      </p:sp>
      <p:pic>
        <p:nvPicPr>
          <p:cNvPr id="11266" name="Picture 2" descr="C:\Users\Owner\Pictures\2017_11_10\IMG_693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43608" y="3645024"/>
            <a:ext cx="3906180" cy="29296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Owner\Pictures\2017_11_10\IMG_693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3528" y="365196"/>
            <a:ext cx="4032448" cy="30243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Owner\Pictures\2017_11_10\IMG_694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84788" y="366194"/>
            <a:ext cx="4139952" cy="310496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5210694" y="4281708"/>
            <a:ext cx="3528392" cy="769441"/>
          </a:xfrm>
          <a:prstGeom prst="rect">
            <a:avLst/>
          </a:prstGeom>
          <a:solidFill>
            <a:srgbClr val="D8FCF2"/>
          </a:solidFill>
        </p:spPr>
        <p:txBody>
          <a:bodyPr wrap="square" rtlCol="0">
            <a:spAutoFit/>
          </a:bodyPr>
          <a:lstStyle/>
          <a:p>
            <a:r>
              <a:rPr kumimoji="1" lang="ja-JP" altLang="en-US" sz="2200" dirty="0">
                <a:solidFill>
                  <a:srgbClr val="FF0000"/>
                </a:solidFill>
              </a:rPr>
              <a:t>授業カルテ・チェックリスト</a:t>
            </a:r>
            <a:r>
              <a:rPr kumimoji="1" lang="ja-JP" altLang="en-US" sz="2200" dirty="0"/>
              <a:t>を用いて記録していく。</a:t>
            </a:r>
          </a:p>
        </p:txBody>
      </p:sp>
      <p:sp>
        <p:nvSpPr>
          <p:cNvPr id="4" name="テキスト ボックス 3"/>
          <p:cNvSpPr txBox="1"/>
          <p:nvPr/>
        </p:nvSpPr>
        <p:spPr>
          <a:xfrm>
            <a:off x="5189279" y="5301208"/>
            <a:ext cx="3528392" cy="1107996"/>
          </a:xfrm>
          <a:prstGeom prst="rect">
            <a:avLst/>
          </a:prstGeom>
          <a:solidFill>
            <a:srgbClr val="FFFF99"/>
          </a:solidFill>
        </p:spPr>
        <p:txBody>
          <a:bodyPr wrap="square" rtlCol="0">
            <a:spAutoFit/>
          </a:bodyPr>
          <a:lstStyle/>
          <a:p>
            <a:r>
              <a:rPr kumimoji="1" lang="ja-JP" altLang="en-US" sz="2200" dirty="0"/>
              <a:t>日頃の授業から情報を集めることにより負担感は軽減される。</a:t>
            </a:r>
          </a:p>
        </p:txBody>
      </p:sp>
      <p:sp>
        <p:nvSpPr>
          <p:cNvPr id="5" name="テキスト ボックス 4">
            <a:extLst>
              <a:ext uri="{FF2B5EF4-FFF2-40B4-BE49-F238E27FC236}">
                <a16:creationId xmlns:a16="http://schemas.microsoft.com/office/drawing/2014/main" id="{17E7D797-E5C3-4F14-A67F-FD4181841275}"/>
              </a:ext>
            </a:extLst>
          </p:cNvPr>
          <p:cNvSpPr txBox="1"/>
          <p:nvPr/>
        </p:nvSpPr>
        <p:spPr>
          <a:xfrm>
            <a:off x="5169077" y="3601154"/>
            <a:ext cx="3478333" cy="430887"/>
          </a:xfrm>
          <a:prstGeom prst="rect">
            <a:avLst/>
          </a:prstGeom>
          <a:solidFill>
            <a:srgbClr val="FFC9C9"/>
          </a:solidFill>
        </p:spPr>
        <p:txBody>
          <a:bodyPr wrap="square" rtlCol="0">
            <a:spAutoFit/>
          </a:bodyPr>
          <a:lstStyle/>
          <a:p>
            <a:r>
              <a:rPr kumimoji="1" lang="ja-JP" altLang="en-US" sz="2200" dirty="0"/>
              <a:t>ワークシートに頼らない。</a:t>
            </a:r>
          </a:p>
        </p:txBody>
      </p:sp>
    </p:spTree>
    <p:extLst>
      <p:ext uri="{BB962C8B-B14F-4D97-AF65-F5344CB8AC3E}">
        <p14:creationId xmlns:p14="http://schemas.microsoft.com/office/powerpoint/2010/main" val="640819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852704"/>
          </a:xfrm>
        </p:spPr>
        <p:txBody>
          <a:bodyPr>
            <a:normAutofit/>
          </a:bodyPr>
          <a:lstStyle/>
          <a:p>
            <a:r>
              <a:rPr kumimoji="1" lang="ja-JP" altLang="en-US" sz="3600" dirty="0"/>
              <a:t>心に留めるべきこと</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sz="3200" dirty="0"/>
              <a:t>評価のために授業があるのではありません。</a:t>
            </a:r>
          </a:p>
          <a:p>
            <a:pPr marL="0" indent="0">
              <a:buNone/>
            </a:pPr>
            <a:endParaRPr lang="ja-JP" altLang="en-US" sz="3200" dirty="0"/>
          </a:p>
          <a:p>
            <a:pPr marL="0" indent="0">
              <a:lnSpc>
                <a:spcPct val="150000"/>
              </a:lnSpc>
              <a:buNone/>
            </a:pPr>
            <a:r>
              <a:rPr kumimoji="1" lang="ja-JP" altLang="en-US" sz="3200" dirty="0"/>
              <a:t>道徳科の特質を踏まえた授業がなされてこそ、適切に評価することができるのです。</a:t>
            </a:r>
          </a:p>
          <a:p>
            <a:pPr marL="0" indent="0">
              <a:lnSpc>
                <a:spcPct val="150000"/>
              </a:lnSpc>
              <a:buNone/>
            </a:pPr>
            <a:endParaRPr kumimoji="1" lang="ja-JP" altLang="en-US" sz="3200" dirty="0"/>
          </a:p>
        </p:txBody>
      </p:sp>
      <p:sp>
        <p:nvSpPr>
          <p:cNvPr id="4" name="正方形/長方形 3"/>
          <p:cNvSpPr/>
          <p:nvPr/>
        </p:nvSpPr>
        <p:spPr>
          <a:xfrm>
            <a:off x="395536" y="4941168"/>
            <a:ext cx="8424936" cy="1296144"/>
          </a:xfrm>
          <a:prstGeom prst="rect">
            <a:avLst/>
          </a:prstGeom>
          <a:solidFill>
            <a:srgbClr val="FEFE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100"/>
              </a:lnSpc>
            </a:pPr>
            <a:r>
              <a:rPr kumimoji="1" lang="ja-JP" altLang="en-US" sz="2400" dirty="0">
                <a:solidFill>
                  <a:schemeClr val="tx1"/>
                </a:solidFill>
              </a:rPr>
              <a:t>　先生方が、道徳科の基礎・基本を理解し、授業をされることを</a:t>
            </a:r>
            <a:br>
              <a:rPr kumimoji="1" lang="ja-JP" altLang="en-US" sz="2400" dirty="0">
                <a:solidFill>
                  <a:schemeClr val="tx1"/>
                </a:solidFill>
              </a:rPr>
            </a:br>
            <a:r>
              <a:rPr kumimoji="1" lang="ja-JP" altLang="en-US" sz="2400" dirty="0">
                <a:solidFill>
                  <a:schemeClr val="tx1"/>
                </a:solidFill>
              </a:rPr>
              <a:t>　心から願っています。</a:t>
            </a:r>
          </a:p>
        </p:txBody>
      </p:sp>
    </p:spTree>
    <p:extLst>
      <p:ext uri="{BB962C8B-B14F-4D97-AF65-F5344CB8AC3E}">
        <p14:creationId xmlns:p14="http://schemas.microsoft.com/office/powerpoint/2010/main" val="210886350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2343944"/>
            <a:ext cx="4762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Owner\Pictures\看板.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648"/>
            <a:ext cx="8568950" cy="642671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007354" y="2060848"/>
            <a:ext cx="5372958" cy="1849352"/>
          </a:xfrm>
          <a:prstGeom prst="rect">
            <a:avLst/>
          </a:prstGeom>
          <a:noFill/>
        </p:spPr>
        <p:txBody>
          <a:bodyPr wrap="square" rtlCol="0">
            <a:spAutoFit/>
          </a:bodyPr>
          <a:lstStyle/>
          <a:p>
            <a:pPr algn="ctr">
              <a:lnSpc>
                <a:spcPct val="150000"/>
              </a:lnSpc>
            </a:pPr>
            <a:r>
              <a:rPr kumimoji="1" lang="ja-JP" altLang="en-US" sz="4000" b="1" dirty="0">
                <a:ea typeface="ＤＨＰ平成ゴシックW5" panose="02010601000101010101" pitchFamily="2" charset="-128"/>
              </a:rPr>
              <a:t>特別支援学級での</a:t>
            </a:r>
          </a:p>
          <a:p>
            <a:pPr algn="ctr">
              <a:lnSpc>
                <a:spcPct val="150000"/>
              </a:lnSpc>
            </a:pPr>
            <a:r>
              <a:rPr lang="ja-JP" altLang="en-US" sz="4000" b="1" dirty="0">
                <a:ea typeface="ＤＨＰ平成ゴシックW5" panose="02010601000101010101" pitchFamily="2" charset="-128"/>
              </a:rPr>
              <a:t>道徳指導</a:t>
            </a:r>
            <a:r>
              <a:rPr kumimoji="1" lang="ja-JP" altLang="en-US" sz="4000" b="1" dirty="0">
                <a:ea typeface="ＤＨＰ平成ゴシックW5" panose="02010601000101010101" pitchFamily="2" charset="-128"/>
              </a:rPr>
              <a:t>の在り方</a:t>
            </a:r>
          </a:p>
        </p:txBody>
      </p:sp>
    </p:spTree>
    <p:extLst>
      <p:ext uri="{BB962C8B-B14F-4D97-AF65-F5344CB8AC3E}">
        <p14:creationId xmlns:p14="http://schemas.microsoft.com/office/powerpoint/2010/main" val="332928714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548680"/>
            <a:ext cx="8229600" cy="504056"/>
          </a:xfrm>
        </p:spPr>
        <p:txBody>
          <a:bodyPr>
            <a:normAutofit fontScale="90000"/>
          </a:bodyPr>
          <a:lstStyle/>
          <a:p>
            <a:r>
              <a:rPr kumimoji="1" lang="ja-JP" altLang="en-US" sz="3200" dirty="0"/>
              <a:t>特別支援学級（知的障害）での道徳教育</a:t>
            </a:r>
          </a:p>
        </p:txBody>
      </p:sp>
      <p:pic>
        <p:nvPicPr>
          <p:cNvPr id="4" name="Picture 2" descr="C:\Users\Owner\Pictures\2012_11_08\IMG_063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1340768"/>
            <a:ext cx="4392488" cy="329436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7690410" y="1988840"/>
            <a:ext cx="553998" cy="3528392"/>
          </a:xfrm>
          <a:prstGeom prst="rect">
            <a:avLst/>
          </a:prstGeom>
          <a:noFill/>
        </p:spPr>
        <p:txBody>
          <a:bodyPr vert="eaVert" wrap="square" rtlCol="0">
            <a:spAutoFit/>
          </a:bodyPr>
          <a:lstStyle/>
          <a:p>
            <a:r>
              <a:rPr kumimoji="1" lang="ja-JP" altLang="en-US" sz="2400" dirty="0">
                <a:solidFill>
                  <a:schemeClr val="bg1"/>
                </a:solidFill>
              </a:rPr>
              <a:t>　「はしのうえのおおかみ」</a:t>
            </a:r>
          </a:p>
        </p:txBody>
      </p:sp>
      <p:pic>
        <p:nvPicPr>
          <p:cNvPr id="7" name="Picture 2" descr="C:\Users\Owner\Pictures\2012_11_08\IMG_0645.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5364088" y="1340768"/>
            <a:ext cx="3312368" cy="24820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Owner\Pictures\2012_11_08\IMG_065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92080" y="3933056"/>
            <a:ext cx="3515883" cy="2636912"/>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611560" y="5301208"/>
            <a:ext cx="35283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はしのうえの　</a:t>
            </a:r>
            <a:r>
              <a:rPr lang="ja-JP" altLang="en-US" dirty="0"/>
              <a:t>おおかみ</a:t>
            </a:r>
            <a:endParaRPr kumimoji="1" lang="ja-JP" altLang="en-US" dirty="0"/>
          </a:p>
        </p:txBody>
      </p:sp>
    </p:spTree>
    <p:extLst>
      <p:ext uri="{BB962C8B-B14F-4D97-AF65-F5344CB8AC3E}">
        <p14:creationId xmlns:p14="http://schemas.microsoft.com/office/powerpoint/2010/main" val="96516902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wner\Pictures\2017_11_10\IMG_692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1187370"/>
            <a:ext cx="4464496" cy="33483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Owner\Pictures\2017_11_10\IMG_692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88024" y="1844824"/>
            <a:ext cx="4176464" cy="3132348"/>
          </a:xfrm>
          <a:prstGeom prst="rect">
            <a:avLst/>
          </a:prstGeom>
          <a:noFill/>
          <a:extLst>
            <a:ext uri="{909E8E84-426E-40DD-AFC4-6F175D3DCCD1}">
              <a14:hiddenFill xmlns:a14="http://schemas.microsoft.com/office/drawing/2010/main">
                <a:solidFill>
                  <a:srgbClr val="FFFFFF"/>
                </a:solidFill>
              </a14:hiddenFill>
            </a:ext>
          </a:extLst>
        </p:spPr>
      </p:pic>
      <p:sp>
        <p:nvSpPr>
          <p:cNvPr id="3" name="円/楕円 2"/>
          <p:cNvSpPr/>
          <p:nvPr/>
        </p:nvSpPr>
        <p:spPr>
          <a:xfrm>
            <a:off x="5580112" y="2708920"/>
            <a:ext cx="216024" cy="28803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7020272" y="2924944"/>
            <a:ext cx="216024" cy="28803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99592" y="4797152"/>
            <a:ext cx="24482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一に</a:t>
            </a:r>
            <a:r>
              <a:rPr kumimoji="1" lang="ja-JP" altLang="en-US" dirty="0" err="1"/>
              <a:t>ち</a:t>
            </a:r>
            <a:r>
              <a:rPr kumimoji="1" lang="ja-JP" altLang="en-US" dirty="0"/>
              <a:t>十</a:t>
            </a:r>
            <a:r>
              <a:rPr lang="ja-JP" altLang="en-US" dirty="0"/>
              <a:t>ぷん</a:t>
            </a:r>
            <a:endParaRPr kumimoji="1" lang="ja-JP" altLang="en-US" dirty="0"/>
          </a:p>
        </p:txBody>
      </p:sp>
      <p:sp>
        <p:nvSpPr>
          <p:cNvPr id="10" name="正方形/長方形 9"/>
          <p:cNvSpPr/>
          <p:nvPr/>
        </p:nvSpPr>
        <p:spPr>
          <a:xfrm>
            <a:off x="5436096" y="5229200"/>
            <a:ext cx="28803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err="1"/>
              <a:t>くろぶたのしっぱい</a:t>
            </a:r>
            <a:endParaRPr kumimoji="1" lang="ja-JP" altLang="en-US" dirty="0"/>
          </a:p>
        </p:txBody>
      </p:sp>
      <p:sp>
        <p:nvSpPr>
          <p:cNvPr id="4" name="テキスト ボックス 3"/>
          <p:cNvSpPr txBox="1"/>
          <p:nvPr/>
        </p:nvSpPr>
        <p:spPr>
          <a:xfrm>
            <a:off x="2267744" y="5529946"/>
            <a:ext cx="2664296" cy="400110"/>
          </a:xfrm>
          <a:prstGeom prst="rect">
            <a:avLst/>
          </a:prstGeom>
          <a:solidFill>
            <a:srgbClr val="FEFEA8"/>
          </a:solidFill>
          <a:ln w="12700">
            <a:solidFill>
              <a:schemeClr val="tx1"/>
            </a:solidFill>
          </a:ln>
        </p:spPr>
        <p:txBody>
          <a:bodyPr wrap="square" rtlCol="0">
            <a:spAutoFit/>
          </a:bodyPr>
          <a:lstStyle/>
          <a:p>
            <a:r>
              <a:rPr kumimoji="1" lang="ja-JP" altLang="en-US" sz="2000" dirty="0"/>
              <a:t>道徳科として行う場合</a:t>
            </a:r>
          </a:p>
        </p:txBody>
      </p:sp>
    </p:spTree>
    <p:extLst>
      <p:ext uri="{BB962C8B-B14F-4D97-AF65-F5344CB8AC3E}">
        <p14:creationId xmlns:p14="http://schemas.microsoft.com/office/powerpoint/2010/main" val="359692887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吉本恒幸\Pictures\2014_06_14\IMG_2368.JPG"/>
          <p:cNvPicPr>
            <a:picLocks noChangeAspect="1" noChangeArrowheads="1"/>
          </p:cNvPicPr>
          <p:nvPr/>
        </p:nvPicPr>
        <p:blipFill>
          <a:blip r:embed="rId2" cstate="print"/>
          <a:srcRect/>
          <a:stretch>
            <a:fillRect/>
          </a:stretch>
        </p:blipFill>
        <p:spPr bwMode="auto">
          <a:xfrm>
            <a:off x="371533" y="332656"/>
            <a:ext cx="5664630" cy="4248472"/>
          </a:xfrm>
          <a:prstGeom prst="rect">
            <a:avLst/>
          </a:prstGeom>
          <a:noFill/>
        </p:spPr>
      </p:pic>
      <p:pic>
        <p:nvPicPr>
          <p:cNvPr id="1027" name="Picture 3" descr="C:\Users\吉本恒幸\Pictures\2014_06_14\IMG_2361.JPG"/>
          <p:cNvPicPr>
            <a:picLocks noChangeAspect="1" noChangeArrowheads="1"/>
          </p:cNvPicPr>
          <p:nvPr/>
        </p:nvPicPr>
        <p:blipFill>
          <a:blip r:embed="rId3" cstate="print"/>
          <a:srcRect/>
          <a:stretch>
            <a:fillRect/>
          </a:stretch>
        </p:blipFill>
        <p:spPr bwMode="auto">
          <a:xfrm>
            <a:off x="4860032" y="3717032"/>
            <a:ext cx="3923928" cy="2942946"/>
          </a:xfrm>
          <a:prstGeom prst="rect">
            <a:avLst/>
          </a:prstGeom>
          <a:noFill/>
        </p:spPr>
      </p:pic>
      <p:sp>
        <p:nvSpPr>
          <p:cNvPr id="4" name="円/楕円 3"/>
          <p:cNvSpPr/>
          <p:nvPr/>
        </p:nvSpPr>
        <p:spPr>
          <a:xfrm>
            <a:off x="3347864" y="1628800"/>
            <a:ext cx="216024" cy="28803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475656" y="4778941"/>
            <a:ext cx="23042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くまさんの　なみだ</a:t>
            </a:r>
          </a:p>
        </p:txBody>
      </p:sp>
      <p:sp>
        <p:nvSpPr>
          <p:cNvPr id="2" name="テキスト ボックス 1"/>
          <p:cNvSpPr txBox="1"/>
          <p:nvPr/>
        </p:nvSpPr>
        <p:spPr>
          <a:xfrm>
            <a:off x="611560" y="6208225"/>
            <a:ext cx="4282545" cy="400110"/>
          </a:xfrm>
          <a:prstGeom prst="rect">
            <a:avLst/>
          </a:prstGeom>
          <a:noFill/>
        </p:spPr>
        <p:txBody>
          <a:bodyPr wrap="square" rtlCol="0">
            <a:spAutoFit/>
          </a:bodyPr>
          <a:lstStyle/>
          <a:p>
            <a:r>
              <a:rPr kumimoji="1" lang="ja-JP" altLang="en-US" sz="2000" dirty="0"/>
              <a:t>介助員が言葉を言って書かせている。</a:t>
            </a:r>
          </a:p>
        </p:txBody>
      </p:sp>
      <p:sp>
        <p:nvSpPr>
          <p:cNvPr id="3" name="テキスト ボックス 2"/>
          <p:cNvSpPr txBox="1"/>
          <p:nvPr/>
        </p:nvSpPr>
        <p:spPr>
          <a:xfrm>
            <a:off x="6228184" y="1064930"/>
            <a:ext cx="2555776" cy="1015663"/>
          </a:xfrm>
          <a:prstGeom prst="rect">
            <a:avLst/>
          </a:prstGeom>
          <a:noFill/>
        </p:spPr>
        <p:txBody>
          <a:bodyPr wrap="square" rtlCol="0">
            <a:spAutoFit/>
          </a:bodyPr>
          <a:lstStyle/>
          <a:p>
            <a:r>
              <a:rPr kumimoji="1" lang="ja-JP" altLang="en-US" sz="2000" dirty="0"/>
              <a:t>道徳科のはずが・・・</a:t>
            </a:r>
          </a:p>
          <a:p>
            <a:r>
              <a:rPr kumimoji="1" lang="ja-JP" altLang="en-US" sz="2000" dirty="0"/>
              <a:t>子供たちが完全に</a:t>
            </a:r>
            <a:br>
              <a:rPr kumimoji="1" lang="ja-JP" altLang="en-US" sz="2000" dirty="0"/>
            </a:br>
            <a:r>
              <a:rPr kumimoji="1" lang="ja-JP" altLang="en-US" sz="2000" dirty="0"/>
              <a:t>飽きている。</a:t>
            </a:r>
          </a:p>
        </p:txBody>
      </p:sp>
    </p:spTree>
    <p:extLst>
      <p:ext uri="{BB962C8B-B14F-4D97-AF65-F5344CB8AC3E}">
        <p14:creationId xmlns:p14="http://schemas.microsoft.com/office/powerpoint/2010/main" val="344965831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Owner\Pictures\2017_11_10\IMG_692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404664"/>
            <a:ext cx="7704856" cy="5778641"/>
          </a:xfrm>
          <a:prstGeom prst="rect">
            <a:avLst/>
          </a:prstGeom>
          <a:noFill/>
          <a:extLst>
            <a:ext uri="{909E8E84-426E-40DD-AFC4-6F175D3DCCD1}">
              <a14:hiddenFill xmlns:a14="http://schemas.microsoft.com/office/drawing/2010/main">
                <a:solidFill>
                  <a:srgbClr val="FFFFFF"/>
                </a:solidFill>
              </a14:hiddenFill>
            </a:ext>
          </a:extLst>
        </p:spPr>
      </p:pic>
      <p:sp>
        <p:nvSpPr>
          <p:cNvPr id="3" name="円/楕円 2"/>
          <p:cNvSpPr/>
          <p:nvPr/>
        </p:nvSpPr>
        <p:spPr>
          <a:xfrm>
            <a:off x="6870550" y="3372550"/>
            <a:ext cx="360040" cy="488497"/>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3563888" y="2420888"/>
            <a:ext cx="360040" cy="488497"/>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475656" y="5445224"/>
            <a:ext cx="24482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ねこがわらった</a:t>
            </a:r>
          </a:p>
        </p:txBody>
      </p:sp>
      <p:sp>
        <p:nvSpPr>
          <p:cNvPr id="6" name="円/楕円 5"/>
          <p:cNvSpPr/>
          <p:nvPr/>
        </p:nvSpPr>
        <p:spPr>
          <a:xfrm>
            <a:off x="1907704" y="2996952"/>
            <a:ext cx="144016" cy="29703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339752" y="6190299"/>
            <a:ext cx="4104456" cy="461665"/>
          </a:xfrm>
          <a:prstGeom prst="rect">
            <a:avLst/>
          </a:prstGeom>
          <a:noFill/>
        </p:spPr>
        <p:txBody>
          <a:bodyPr wrap="square" rtlCol="0">
            <a:spAutoFit/>
          </a:bodyPr>
          <a:lstStyle/>
          <a:p>
            <a:r>
              <a:rPr kumimoji="1" lang="ja-JP" altLang="en-US" sz="2400" dirty="0"/>
              <a:t>道徳科の授業のはずが・・・</a:t>
            </a:r>
          </a:p>
        </p:txBody>
      </p:sp>
    </p:spTree>
    <p:extLst>
      <p:ext uri="{BB962C8B-B14F-4D97-AF65-F5344CB8AC3E}">
        <p14:creationId xmlns:p14="http://schemas.microsoft.com/office/powerpoint/2010/main" val="183017818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80696"/>
          </a:xfrm>
        </p:spPr>
        <p:txBody>
          <a:bodyPr>
            <a:normAutofit/>
          </a:bodyPr>
          <a:lstStyle/>
          <a:p>
            <a:r>
              <a:rPr kumimoji="1" lang="ja-JP" altLang="en-US" sz="3200" dirty="0"/>
              <a:t>道徳の授業の特性と知的障害の児童の特性</a:t>
            </a:r>
          </a:p>
        </p:txBody>
      </p:sp>
      <p:sp>
        <p:nvSpPr>
          <p:cNvPr id="3" name="コンテンツ プレースホルダ 2"/>
          <p:cNvSpPr>
            <a:spLocks noGrp="1"/>
          </p:cNvSpPr>
          <p:nvPr>
            <p:ph idx="1"/>
          </p:nvPr>
        </p:nvSpPr>
        <p:spPr>
          <a:xfrm>
            <a:off x="457200" y="1556792"/>
            <a:ext cx="8229600" cy="4767808"/>
          </a:xfrm>
        </p:spPr>
        <p:txBody>
          <a:bodyPr/>
          <a:lstStyle/>
          <a:p>
            <a:pPr>
              <a:buNone/>
            </a:pPr>
            <a:endParaRPr kumimoji="1" lang="ja-JP" altLang="en-US" dirty="0"/>
          </a:p>
        </p:txBody>
      </p:sp>
      <p:sp>
        <p:nvSpPr>
          <p:cNvPr id="4" name="正方形/長方形 3"/>
          <p:cNvSpPr/>
          <p:nvPr/>
        </p:nvSpPr>
        <p:spPr>
          <a:xfrm>
            <a:off x="467544" y="2204864"/>
            <a:ext cx="2880320" cy="172819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a:t>
            </a:r>
            <a:r>
              <a:rPr lang="ja-JP" altLang="en-US" sz="2000" dirty="0">
                <a:solidFill>
                  <a:schemeClr val="tx1"/>
                </a:solidFill>
              </a:rPr>
              <a:t>活動の特性</a:t>
            </a:r>
            <a:r>
              <a:rPr lang="en-US" altLang="ja-JP" sz="2000" dirty="0">
                <a:solidFill>
                  <a:schemeClr val="tx1"/>
                </a:solidFill>
              </a:rPr>
              <a:t>】</a:t>
            </a:r>
            <a:endParaRPr lang="ja-JP" altLang="en-US" sz="2000" dirty="0">
              <a:solidFill>
                <a:schemeClr val="tx1"/>
              </a:solidFill>
            </a:endParaRPr>
          </a:p>
          <a:p>
            <a:pPr algn="ctr"/>
            <a:r>
              <a:rPr lang="ja-JP" altLang="en-US" sz="2000" dirty="0">
                <a:solidFill>
                  <a:srgbClr val="FF0000"/>
                </a:solidFill>
              </a:rPr>
              <a:t>共感・心情理解・想像</a:t>
            </a:r>
          </a:p>
          <a:p>
            <a:pPr algn="ctr"/>
            <a:r>
              <a:rPr lang="ja-JP" altLang="en-US" sz="2000" dirty="0">
                <a:solidFill>
                  <a:schemeClr val="tx1"/>
                </a:solidFill>
              </a:rPr>
              <a:t>抽象的思考</a:t>
            </a:r>
          </a:p>
          <a:p>
            <a:pPr algn="ctr"/>
            <a:r>
              <a:rPr kumimoji="1" lang="ja-JP" altLang="en-US" sz="2000" dirty="0">
                <a:solidFill>
                  <a:schemeClr val="tx1"/>
                </a:solidFill>
              </a:rPr>
              <a:t>観念的思考</a:t>
            </a:r>
          </a:p>
          <a:p>
            <a:pPr algn="ctr"/>
            <a:r>
              <a:rPr lang="ja-JP" altLang="en-US" sz="2000" dirty="0">
                <a:solidFill>
                  <a:schemeClr val="tx1"/>
                </a:solidFill>
              </a:rPr>
              <a:t>心理的活動</a:t>
            </a:r>
          </a:p>
        </p:txBody>
      </p:sp>
      <p:sp>
        <p:nvSpPr>
          <p:cNvPr id="5" name="正方形/長方形 4"/>
          <p:cNvSpPr/>
          <p:nvPr/>
        </p:nvSpPr>
        <p:spPr>
          <a:xfrm>
            <a:off x="4139952" y="1916832"/>
            <a:ext cx="4392488" cy="424847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dirty="0"/>
          </a:p>
          <a:p>
            <a:pPr algn="ctr"/>
            <a:endParaRPr kumimoji="1" lang="ja-JP" altLang="en-US" sz="2000" dirty="0"/>
          </a:p>
          <a:p>
            <a:pPr algn="ctr"/>
            <a:r>
              <a:rPr kumimoji="1" lang="en-US" altLang="ja-JP" sz="2000" dirty="0">
                <a:solidFill>
                  <a:schemeClr val="tx1"/>
                </a:solidFill>
              </a:rPr>
              <a:t>【</a:t>
            </a:r>
            <a:r>
              <a:rPr kumimoji="1" lang="ja-JP" altLang="en-US" sz="2000" dirty="0">
                <a:solidFill>
                  <a:schemeClr val="tx1"/>
                </a:solidFill>
              </a:rPr>
              <a:t>一般的特性</a:t>
            </a:r>
            <a:r>
              <a:rPr kumimoji="1" lang="en-US" altLang="ja-JP" sz="2000" dirty="0">
                <a:solidFill>
                  <a:schemeClr val="tx1"/>
                </a:solidFill>
              </a:rPr>
              <a:t>】</a:t>
            </a:r>
            <a:endParaRPr kumimoji="1" lang="ja-JP" altLang="en-US" sz="2000" dirty="0">
              <a:solidFill>
                <a:schemeClr val="tx1"/>
              </a:solidFill>
            </a:endParaRPr>
          </a:p>
          <a:p>
            <a:r>
              <a:rPr lang="ja-JP" altLang="en-US" sz="2000" dirty="0">
                <a:solidFill>
                  <a:schemeClr val="tx1"/>
                </a:solidFill>
              </a:rPr>
              <a:t> 知的能力、他人との意思の交換、日常</a:t>
            </a:r>
            <a:endParaRPr lang="en-US" altLang="ja-JP" sz="2000" dirty="0">
              <a:solidFill>
                <a:schemeClr val="tx1"/>
              </a:solidFill>
            </a:endParaRPr>
          </a:p>
          <a:p>
            <a:r>
              <a:rPr lang="ja-JP" altLang="en-US" sz="2000" dirty="0">
                <a:solidFill>
                  <a:schemeClr val="tx1"/>
                </a:solidFill>
              </a:rPr>
              <a:t> 生活や社会生活等への適応能力に関</a:t>
            </a:r>
            <a:endParaRPr lang="en-US" altLang="ja-JP" sz="2000" dirty="0">
              <a:solidFill>
                <a:schemeClr val="tx1"/>
              </a:solidFill>
            </a:endParaRPr>
          </a:p>
          <a:p>
            <a:r>
              <a:rPr lang="en-US" altLang="ja-JP" sz="2000" dirty="0">
                <a:solidFill>
                  <a:schemeClr val="tx1"/>
                </a:solidFill>
              </a:rPr>
              <a:t> </a:t>
            </a:r>
            <a:r>
              <a:rPr lang="ja-JP" altLang="en-US" sz="2000" dirty="0">
                <a:solidFill>
                  <a:schemeClr val="tx1"/>
                </a:solidFill>
              </a:rPr>
              <a:t>して、特別な支援や配慮が必要である。</a:t>
            </a:r>
          </a:p>
          <a:p>
            <a:endParaRPr lang="ja-JP" altLang="en-US" sz="2000" dirty="0">
              <a:solidFill>
                <a:schemeClr val="tx1"/>
              </a:solidFill>
            </a:endParaRPr>
          </a:p>
          <a:p>
            <a:pPr algn="ctr"/>
            <a:r>
              <a:rPr lang="en-US" altLang="ja-JP" sz="2000" dirty="0">
                <a:solidFill>
                  <a:schemeClr val="tx1"/>
                </a:solidFill>
              </a:rPr>
              <a:t>【</a:t>
            </a:r>
            <a:r>
              <a:rPr lang="ja-JP" altLang="en-US" sz="2000" dirty="0">
                <a:solidFill>
                  <a:schemeClr val="tx1"/>
                </a:solidFill>
              </a:rPr>
              <a:t>学習上の特性</a:t>
            </a:r>
            <a:r>
              <a:rPr lang="en-US" altLang="ja-JP" sz="2000" dirty="0">
                <a:solidFill>
                  <a:schemeClr val="tx1"/>
                </a:solidFill>
              </a:rPr>
              <a:t>】</a:t>
            </a:r>
            <a:endParaRPr lang="ja-JP" altLang="en-US" sz="2000" dirty="0">
              <a:solidFill>
                <a:schemeClr val="tx1"/>
              </a:solidFill>
            </a:endParaRPr>
          </a:p>
          <a:p>
            <a:r>
              <a:rPr lang="ja-JP" altLang="en-US" sz="2000" dirty="0">
                <a:solidFill>
                  <a:schemeClr val="tx1"/>
                </a:solidFill>
              </a:rPr>
              <a:t> 学習によって得た知識や技能が定着し</a:t>
            </a:r>
            <a:endParaRPr lang="en-US" altLang="ja-JP" sz="2000" dirty="0">
              <a:solidFill>
                <a:schemeClr val="tx1"/>
              </a:solidFill>
            </a:endParaRPr>
          </a:p>
          <a:p>
            <a:r>
              <a:rPr lang="en-US" altLang="ja-JP" sz="2000" dirty="0">
                <a:solidFill>
                  <a:schemeClr val="tx1"/>
                </a:solidFill>
              </a:rPr>
              <a:t> </a:t>
            </a:r>
            <a:r>
              <a:rPr lang="ja-JP" altLang="en-US" sz="2000" dirty="0">
                <a:solidFill>
                  <a:schemeClr val="tx1"/>
                </a:solidFill>
              </a:rPr>
              <a:t>にくいため断片的になりやすい。</a:t>
            </a:r>
          </a:p>
          <a:p>
            <a:r>
              <a:rPr lang="ja-JP" altLang="en-US" sz="2000" dirty="0">
                <a:solidFill>
                  <a:schemeClr val="tx1"/>
                </a:solidFill>
              </a:rPr>
              <a:t> 成功体験が少ないことにより、主体的に</a:t>
            </a:r>
            <a:endParaRPr lang="en-US" altLang="ja-JP" sz="2000" dirty="0">
              <a:solidFill>
                <a:schemeClr val="tx1"/>
              </a:solidFill>
            </a:endParaRPr>
          </a:p>
          <a:p>
            <a:r>
              <a:rPr lang="en-US" altLang="ja-JP" sz="2000" dirty="0">
                <a:solidFill>
                  <a:schemeClr val="tx1"/>
                </a:solidFill>
              </a:rPr>
              <a:t> </a:t>
            </a:r>
            <a:r>
              <a:rPr lang="ja-JP" altLang="en-US" sz="2000" dirty="0">
                <a:solidFill>
                  <a:schemeClr val="tx1"/>
                </a:solidFill>
              </a:rPr>
              <a:t>取り組む意欲が十分に育っていない。</a:t>
            </a:r>
          </a:p>
        </p:txBody>
      </p:sp>
      <p:sp>
        <p:nvSpPr>
          <p:cNvPr id="6" name="角丸四角形 5"/>
          <p:cNvSpPr/>
          <p:nvPr/>
        </p:nvSpPr>
        <p:spPr>
          <a:xfrm>
            <a:off x="755576" y="1700808"/>
            <a:ext cx="2304256" cy="57606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道徳授業の特性</a:t>
            </a:r>
          </a:p>
        </p:txBody>
      </p:sp>
      <p:sp>
        <p:nvSpPr>
          <p:cNvPr id="8" name="角丸四角形 7"/>
          <p:cNvSpPr/>
          <p:nvPr/>
        </p:nvSpPr>
        <p:spPr>
          <a:xfrm>
            <a:off x="4932040" y="1700808"/>
            <a:ext cx="3024336" cy="64807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知的障害の児童の特性</a:t>
            </a:r>
          </a:p>
        </p:txBody>
      </p:sp>
      <p:sp>
        <p:nvSpPr>
          <p:cNvPr id="9" name="メモ 8"/>
          <p:cNvSpPr/>
          <p:nvPr/>
        </p:nvSpPr>
        <p:spPr>
          <a:xfrm>
            <a:off x="467544" y="4221088"/>
            <a:ext cx="2880320" cy="2088232"/>
          </a:xfrm>
          <a:prstGeom prst="foldedCorner">
            <a:avLst/>
          </a:prstGeom>
          <a:solidFill>
            <a:srgbClr val="FFEFB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dirty="0">
                <a:solidFill>
                  <a:schemeClr val="tx1"/>
                </a:solidFill>
              </a:rPr>
              <a:t>◆日常生活や社会生活</a:t>
            </a:r>
          </a:p>
          <a:p>
            <a:r>
              <a:rPr lang="ja-JP" altLang="en-US" sz="2000" dirty="0">
                <a:solidFill>
                  <a:schemeClr val="tx1"/>
                </a:solidFill>
              </a:rPr>
              <a:t>　</a:t>
            </a:r>
            <a:r>
              <a:rPr kumimoji="1" lang="ja-JP" altLang="en-US" sz="2000" dirty="0">
                <a:solidFill>
                  <a:schemeClr val="tx1"/>
                </a:solidFill>
              </a:rPr>
              <a:t>に必要な技能や習慣を</a:t>
            </a:r>
          </a:p>
          <a:p>
            <a:r>
              <a:rPr lang="ja-JP" altLang="en-US" sz="2000" dirty="0">
                <a:solidFill>
                  <a:schemeClr val="tx1"/>
                </a:solidFill>
              </a:rPr>
              <a:t>　</a:t>
            </a:r>
            <a:r>
              <a:rPr kumimoji="1" lang="ja-JP" altLang="en-US" sz="2000" dirty="0">
                <a:solidFill>
                  <a:schemeClr val="tx1"/>
                </a:solidFill>
              </a:rPr>
              <a:t>身に付ける。</a:t>
            </a:r>
          </a:p>
          <a:p>
            <a:r>
              <a:rPr lang="ja-JP" altLang="en-US" sz="2000" dirty="0">
                <a:solidFill>
                  <a:schemeClr val="tx1"/>
                </a:solidFill>
              </a:rPr>
              <a:t>◆具体的な活動を中心</a:t>
            </a:r>
          </a:p>
          <a:p>
            <a:r>
              <a:rPr lang="ja-JP" altLang="en-US" sz="2000" dirty="0">
                <a:solidFill>
                  <a:schemeClr val="tx1"/>
                </a:solidFill>
              </a:rPr>
              <a:t>　に据えて、実際の状況</a:t>
            </a:r>
          </a:p>
          <a:p>
            <a:r>
              <a:rPr lang="ja-JP" altLang="en-US" sz="2000" dirty="0">
                <a:solidFill>
                  <a:schemeClr val="tx1"/>
                </a:solidFill>
              </a:rPr>
              <a:t>　下で指導する。</a:t>
            </a:r>
            <a:endParaRPr kumimoji="1" lang="ja-JP" altLang="en-US" sz="2000" dirty="0">
              <a:solidFill>
                <a:schemeClr val="tx1"/>
              </a:solidFill>
            </a:endParaRPr>
          </a:p>
        </p:txBody>
      </p:sp>
      <p:sp>
        <p:nvSpPr>
          <p:cNvPr id="11" name="左右矢印 10"/>
          <p:cNvSpPr/>
          <p:nvPr/>
        </p:nvSpPr>
        <p:spPr>
          <a:xfrm>
            <a:off x="3419872" y="3212976"/>
            <a:ext cx="648072"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左右矢印 11"/>
          <p:cNvSpPr/>
          <p:nvPr/>
        </p:nvSpPr>
        <p:spPr>
          <a:xfrm>
            <a:off x="3419872" y="5373216"/>
            <a:ext cx="648072"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3491880" y="2420888"/>
            <a:ext cx="432048" cy="64807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困難</a:t>
            </a:r>
          </a:p>
        </p:txBody>
      </p:sp>
      <p:sp>
        <p:nvSpPr>
          <p:cNvPr id="14" name="円/楕円 13"/>
          <p:cNvSpPr/>
          <p:nvPr/>
        </p:nvSpPr>
        <p:spPr>
          <a:xfrm>
            <a:off x="3491880" y="4581128"/>
            <a:ext cx="504056" cy="72008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有効</a:t>
            </a:r>
            <a:endParaRPr kumimoji="1" lang="ja-JP" altLang="en-US" dirty="0">
              <a:solidFill>
                <a:schemeClr val="tx1"/>
              </a:solidFill>
            </a:endParaRPr>
          </a:p>
        </p:txBody>
      </p:sp>
    </p:spTree>
    <p:extLst>
      <p:ext uri="{BB962C8B-B14F-4D97-AF65-F5344CB8AC3E}">
        <p14:creationId xmlns:p14="http://schemas.microsoft.com/office/powerpoint/2010/main" val="218418058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特別支援教育の基本</a:t>
            </a:r>
            <a:endParaRPr kumimoji="1" lang="ja-JP" altLang="en-US" sz="3600" dirty="0"/>
          </a:p>
        </p:txBody>
      </p:sp>
      <p:sp>
        <p:nvSpPr>
          <p:cNvPr id="3" name="コンテンツ プレースホルダー 2"/>
          <p:cNvSpPr>
            <a:spLocks noGrp="1"/>
          </p:cNvSpPr>
          <p:nvPr>
            <p:ph idx="1"/>
          </p:nvPr>
        </p:nvSpPr>
        <p:spPr>
          <a:xfrm>
            <a:off x="457200" y="1935480"/>
            <a:ext cx="8229600" cy="1853560"/>
          </a:xfrm>
        </p:spPr>
        <p:txBody>
          <a:bodyPr/>
          <a:lstStyle/>
          <a:p>
            <a:pPr marL="0" indent="0">
              <a:buNone/>
            </a:pPr>
            <a:endParaRPr kumimoji="1" lang="ja-JP" altLang="en-US" dirty="0" smtClean="0"/>
          </a:p>
          <a:p>
            <a:pPr marL="0" indent="0">
              <a:buNone/>
            </a:pPr>
            <a:endParaRPr lang="ja-JP" altLang="en-US" dirty="0"/>
          </a:p>
          <a:p>
            <a:pPr marL="0" indent="0">
              <a:buNone/>
            </a:pPr>
            <a:endParaRPr kumimoji="1" lang="ja-JP" altLang="en-US" dirty="0" smtClean="0"/>
          </a:p>
          <a:p>
            <a:pPr marL="0" indent="0">
              <a:buNone/>
            </a:pPr>
            <a:endParaRPr lang="ja-JP" altLang="en-US" dirty="0"/>
          </a:p>
          <a:p>
            <a:pPr marL="0" indent="0">
              <a:buNone/>
            </a:pPr>
            <a:endParaRPr kumimoji="1" lang="ja-JP" altLang="en-US" dirty="0" smtClean="0"/>
          </a:p>
          <a:p>
            <a:pPr marL="0" indent="0">
              <a:buNone/>
            </a:pPr>
            <a:endParaRPr kumimoji="1" lang="ja-JP" altLang="en-US" dirty="0"/>
          </a:p>
        </p:txBody>
      </p:sp>
      <p:sp>
        <p:nvSpPr>
          <p:cNvPr id="4" name="正方形/長方形 3"/>
          <p:cNvSpPr/>
          <p:nvPr/>
        </p:nvSpPr>
        <p:spPr>
          <a:xfrm>
            <a:off x="755576" y="2060848"/>
            <a:ext cx="7560840" cy="1512168"/>
          </a:xfrm>
          <a:prstGeom prst="rect">
            <a:avLst/>
          </a:pr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　　全て</a:t>
            </a:r>
            <a:r>
              <a:rPr lang="ja-JP" altLang="en-US" sz="2800" dirty="0">
                <a:solidFill>
                  <a:schemeClr val="tx1"/>
                </a:solidFill>
              </a:rPr>
              <a:t>の教育活動に</a:t>
            </a:r>
            <a:r>
              <a:rPr lang="ja-JP" altLang="en-US" sz="2800" dirty="0" smtClean="0">
                <a:solidFill>
                  <a:schemeClr val="tx1"/>
                </a:solidFill>
              </a:rPr>
              <a:t>対して、</a:t>
            </a:r>
          </a:p>
          <a:p>
            <a:r>
              <a:rPr lang="ja-JP" altLang="en-US" sz="2800" dirty="0" smtClean="0">
                <a:solidFill>
                  <a:schemeClr val="tx1"/>
                </a:solidFill>
              </a:rPr>
              <a:t>　　　　　　　　　個</a:t>
            </a:r>
            <a:r>
              <a:rPr lang="ja-JP" altLang="en-US" sz="2800" dirty="0">
                <a:solidFill>
                  <a:schemeClr val="tx1"/>
                </a:solidFill>
              </a:rPr>
              <a:t>に応じた指導の充実を図る。</a:t>
            </a:r>
          </a:p>
        </p:txBody>
      </p:sp>
      <p:sp>
        <p:nvSpPr>
          <p:cNvPr id="5" name="正方形/長方形 4"/>
          <p:cNvSpPr/>
          <p:nvPr/>
        </p:nvSpPr>
        <p:spPr>
          <a:xfrm>
            <a:off x="755576" y="4725144"/>
            <a:ext cx="7560840" cy="1656184"/>
          </a:xfrm>
          <a:prstGeom prst="rect">
            <a:avLst/>
          </a:prstGeom>
          <a:solidFill>
            <a:srgbClr val="E3FD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授業者が評価されるべき事柄は、障害の状況等に応じて、児童一人一人への目標設定と具体的な手立てをどこまで構想し、それを確実に実施しているか否かである。</a:t>
            </a:r>
            <a:endParaRPr kumimoji="1" lang="ja-JP" altLang="en-US" sz="2400" dirty="0">
              <a:solidFill>
                <a:schemeClr val="tx1"/>
              </a:solidFill>
            </a:endParaRPr>
          </a:p>
        </p:txBody>
      </p:sp>
      <p:sp>
        <p:nvSpPr>
          <p:cNvPr id="6" name="テキスト ボックス 5"/>
          <p:cNvSpPr txBox="1"/>
          <p:nvPr/>
        </p:nvSpPr>
        <p:spPr>
          <a:xfrm>
            <a:off x="899592" y="3861048"/>
            <a:ext cx="7416824" cy="523220"/>
          </a:xfrm>
          <a:prstGeom prst="rect">
            <a:avLst/>
          </a:prstGeom>
          <a:noFill/>
        </p:spPr>
        <p:txBody>
          <a:bodyPr wrap="square" rtlCol="0">
            <a:spAutoFit/>
          </a:bodyPr>
          <a:lstStyle/>
          <a:p>
            <a:r>
              <a:rPr kumimoji="1" lang="ja-JP" altLang="en-US" sz="2800" dirty="0" smtClean="0"/>
              <a:t>個別の教育支援計画、個別の指導計画に基づき</a:t>
            </a:r>
            <a:endParaRPr kumimoji="1" lang="ja-JP" altLang="en-US" sz="2800" dirty="0"/>
          </a:p>
        </p:txBody>
      </p:sp>
    </p:spTree>
    <p:extLst>
      <p:ext uri="{BB962C8B-B14F-4D97-AF65-F5344CB8AC3E}">
        <p14:creationId xmlns:p14="http://schemas.microsoft.com/office/powerpoint/2010/main" val="395671264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descr="C:\Users\Owner\Pictures\img001.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rot="16200000">
            <a:off x="1166845" y="-1419380"/>
            <a:ext cx="6876293" cy="971505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547664" y="260648"/>
            <a:ext cx="2016224" cy="369332"/>
          </a:xfrm>
          <a:prstGeom prst="rect">
            <a:avLst/>
          </a:prstGeom>
          <a:noFill/>
          <a:ln w="9525">
            <a:solidFill>
              <a:schemeClr val="tx1"/>
            </a:solidFill>
          </a:ln>
        </p:spPr>
        <p:txBody>
          <a:bodyPr wrap="square" rtlCol="0">
            <a:spAutoFit/>
          </a:bodyPr>
          <a:lstStyle/>
          <a:p>
            <a:r>
              <a:rPr kumimoji="1" lang="ja-JP" altLang="en-US" dirty="0" smtClean="0"/>
              <a:t>個に応じた指導案</a:t>
            </a:r>
            <a:endParaRPr kumimoji="1" lang="ja-JP" altLang="en-US" dirty="0"/>
          </a:p>
        </p:txBody>
      </p:sp>
    </p:spTree>
    <p:extLst>
      <p:ext uri="{BB962C8B-B14F-4D97-AF65-F5344CB8AC3E}">
        <p14:creationId xmlns:p14="http://schemas.microsoft.com/office/powerpoint/2010/main" val="2187087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92696"/>
            <a:ext cx="8229600" cy="5631904"/>
          </a:xfrm>
        </p:spPr>
        <p:txBody>
          <a:bodyPr/>
          <a:lstStyle/>
          <a:p>
            <a:pPr marL="0" indent="0">
              <a:buNone/>
            </a:pPr>
            <a:r>
              <a:rPr lang="ja-JP" altLang="en-US" sz="2800" dirty="0" smtClean="0">
                <a:solidFill>
                  <a:schemeClr val="accent2">
                    <a:lumMod val="75000"/>
                  </a:schemeClr>
                </a:solidFill>
              </a:rPr>
              <a:t>取り組むこと③・・家庭や地域社会との連携</a:t>
            </a:r>
          </a:p>
          <a:p>
            <a:pPr marL="0" indent="0">
              <a:buNone/>
            </a:pPr>
            <a:r>
              <a:rPr kumimoji="1" lang="en-US" altLang="ja-JP" dirty="0" smtClean="0"/>
              <a:t>【</a:t>
            </a:r>
            <a:r>
              <a:rPr kumimoji="1" lang="ja-JP" altLang="en-US" dirty="0" smtClean="0"/>
              <a:t>広報活動を積極的に行うこと</a:t>
            </a:r>
            <a:r>
              <a:rPr kumimoji="1" lang="en-US" altLang="ja-JP" dirty="0" smtClean="0"/>
              <a:t>】</a:t>
            </a:r>
            <a:endParaRPr kumimoji="1" lang="ja-JP" altLang="en-US" dirty="0" smtClean="0"/>
          </a:p>
          <a:p>
            <a:pPr marL="0" indent="0">
              <a:buNone/>
            </a:pPr>
            <a:r>
              <a:rPr lang="ja-JP" altLang="en-US" dirty="0" smtClean="0"/>
              <a:t>ＨＰ、学校だより、学年だより、学級通信などで、道徳授業の様子や道徳教育の動向などを積極的に知らせる。</a:t>
            </a:r>
          </a:p>
          <a:p>
            <a:pPr marL="0" indent="0">
              <a:buNone/>
            </a:pPr>
            <a:endParaRPr lang="ja-JP" altLang="en-US" dirty="0" smtClean="0"/>
          </a:p>
        </p:txBody>
      </p:sp>
      <p:pic>
        <p:nvPicPr>
          <p:cNvPr id="5" name="Picture 2" descr="C:\Users\Owner\Pictures\2016_11_02\IMG_504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0528" y="2780928"/>
            <a:ext cx="5652120" cy="53285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Owner\Pictures\2017_11_07\IMG_68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08104" y="2852936"/>
            <a:ext cx="4056451" cy="3042338"/>
          </a:xfrm>
          <a:prstGeom prst="rect">
            <a:avLst/>
          </a:prstGeom>
          <a:noFill/>
          <a:extLst>
            <a:ext uri="{909E8E84-426E-40DD-AFC4-6F175D3DCCD1}">
              <a14:hiddenFill xmlns:a14="http://schemas.microsoft.com/office/drawing/2010/main">
                <a:solidFill>
                  <a:srgbClr val="FFFFFF"/>
                </a:solidFill>
              </a14:hiddenFill>
            </a:ext>
          </a:extLst>
        </p:spPr>
      </p:pic>
      <p:sp>
        <p:nvSpPr>
          <p:cNvPr id="8" name="右矢印 7"/>
          <p:cNvSpPr/>
          <p:nvPr/>
        </p:nvSpPr>
        <p:spPr>
          <a:xfrm rot="15793751">
            <a:off x="1144075" y="6040754"/>
            <a:ext cx="504056" cy="3600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187624" y="6492269"/>
            <a:ext cx="1872208" cy="3657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教材名を記入</a:t>
            </a:r>
            <a:endParaRPr kumimoji="1" lang="ja-JP" altLang="en-US" dirty="0">
              <a:solidFill>
                <a:schemeClr val="tx1"/>
              </a:solidFill>
            </a:endParaRPr>
          </a:p>
        </p:txBody>
      </p:sp>
    </p:spTree>
    <p:extLst>
      <p:ext uri="{BB962C8B-B14F-4D97-AF65-F5344CB8AC3E}">
        <p14:creationId xmlns:p14="http://schemas.microsoft.com/office/powerpoint/2010/main" val="341946140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80696"/>
          </a:xfrm>
        </p:spPr>
        <p:txBody>
          <a:bodyPr>
            <a:normAutofit/>
          </a:bodyPr>
          <a:lstStyle/>
          <a:p>
            <a:pPr algn="ctr"/>
            <a:r>
              <a:rPr lang="ja-JP" altLang="en-US" sz="3200" dirty="0"/>
              <a:t>特別支援</a:t>
            </a:r>
            <a:r>
              <a:rPr lang="ja-JP" altLang="en-US" sz="3200" dirty="0" smtClean="0"/>
              <a:t>学級で</a:t>
            </a:r>
            <a:r>
              <a:rPr lang="ja-JP" altLang="en-US" sz="3200" dirty="0"/>
              <a:t>の道徳教育の原則</a:t>
            </a:r>
            <a:endParaRPr kumimoji="1" lang="ja-JP" altLang="en-US" sz="3200" dirty="0"/>
          </a:p>
        </p:txBody>
      </p:sp>
      <p:sp>
        <p:nvSpPr>
          <p:cNvPr id="3" name="コンテンツ プレースホルダー 2"/>
          <p:cNvSpPr>
            <a:spLocks noGrp="1"/>
          </p:cNvSpPr>
          <p:nvPr>
            <p:ph idx="1"/>
          </p:nvPr>
        </p:nvSpPr>
        <p:spPr>
          <a:xfrm>
            <a:off x="457200" y="1628800"/>
            <a:ext cx="8229600" cy="4695800"/>
          </a:xfrm>
        </p:spPr>
        <p:txBody>
          <a:bodyPr>
            <a:normAutofit/>
          </a:bodyPr>
          <a:lstStyle/>
          <a:p>
            <a:pPr marL="0" indent="0">
              <a:buNone/>
            </a:pPr>
            <a:endParaRPr kumimoji="1" lang="ja-JP" altLang="en-US" dirty="0"/>
          </a:p>
          <a:p>
            <a:pPr marL="0" indent="0">
              <a:buNone/>
            </a:pPr>
            <a:endParaRPr lang="ja-JP" altLang="en-US" dirty="0"/>
          </a:p>
          <a:p>
            <a:pPr marL="0" indent="0">
              <a:buNone/>
            </a:pPr>
            <a:endParaRPr kumimoji="1" lang="ja-JP" altLang="en-US" dirty="0"/>
          </a:p>
          <a:p>
            <a:pPr marL="0" indent="0">
              <a:buNone/>
            </a:pPr>
            <a:r>
              <a:rPr lang="ja-JP" altLang="en-US" sz="2400" dirty="0"/>
              <a:t>○通常の学級の道徳授業に子供を合せるのではない。</a:t>
            </a:r>
          </a:p>
          <a:p>
            <a:pPr marL="0" indent="0">
              <a:buNone/>
            </a:pPr>
            <a:r>
              <a:rPr lang="ja-JP" altLang="en-US" sz="2400" dirty="0"/>
              <a:t>　 子供の実態に即して授業を行うのである。</a:t>
            </a:r>
          </a:p>
          <a:p>
            <a:pPr marL="0" indent="0">
              <a:buNone/>
            </a:pPr>
            <a:r>
              <a:rPr lang="ja-JP" altLang="en-US" sz="2400" dirty="0"/>
              <a:t>○</a:t>
            </a:r>
            <a:r>
              <a:rPr lang="ja-JP" altLang="en-US" sz="2400" dirty="0">
                <a:solidFill>
                  <a:srgbClr val="FF0000"/>
                </a:solidFill>
              </a:rPr>
              <a:t>レベルの高い子供たちであれば「道徳科」を実施する。</a:t>
            </a:r>
          </a:p>
          <a:p>
            <a:pPr marL="0" indent="0">
              <a:buNone/>
            </a:pPr>
            <a:r>
              <a:rPr lang="ja-JP" altLang="en-US" sz="2400" dirty="0"/>
              <a:t>○</a:t>
            </a:r>
            <a:r>
              <a:rPr lang="ja-JP" altLang="en-US" sz="2400" dirty="0">
                <a:solidFill>
                  <a:srgbClr val="FF0000"/>
                </a:solidFill>
              </a:rPr>
              <a:t>難しい子供たちであれば、普段の学習活動を通して道徳的</a:t>
            </a:r>
          </a:p>
          <a:p>
            <a:pPr marL="0" indent="0">
              <a:buNone/>
            </a:pPr>
            <a:r>
              <a:rPr lang="ja-JP" altLang="en-US" sz="2400" dirty="0">
                <a:solidFill>
                  <a:srgbClr val="FF0000"/>
                </a:solidFill>
              </a:rPr>
              <a:t>　価値に触れ、道徳性を育む。</a:t>
            </a:r>
            <a:r>
              <a:rPr lang="ja-JP" altLang="en-US" sz="2400" dirty="0"/>
              <a:t>（道徳教育として行う）</a:t>
            </a:r>
          </a:p>
          <a:p>
            <a:pPr marL="0" indent="0">
              <a:buNone/>
            </a:pPr>
            <a:r>
              <a:rPr lang="en-US" altLang="ja-JP" sz="2400" b="1" dirty="0"/>
              <a:t>※</a:t>
            </a:r>
            <a:r>
              <a:rPr lang="ja-JP" altLang="en-US" sz="2400" dirty="0"/>
              <a:t>生活単元学習や体育を通して「規則の尊重」に触れ、ルール</a:t>
            </a:r>
            <a:br>
              <a:rPr lang="ja-JP" altLang="en-US" sz="2400" dirty="0"/>
            </a:br>
            <a:r>
              <a:rPr lang="ja-JP" altLang="en-US" sz="2400" dirty="0"/>
              <a:t>　  を守って行動している姿をほめていくなど。</a:t>
            </a:r>
          </a:p>
        </p:txBody>
      </p:sp>
      <p:sp>
        <p:nvSpPr>
          <p:cNvPr id="4" name="正方形/長方形 3"/>
          <p:cNvSpPr/>
          <p:nvPr/>
        </p:nvSpPr>
        <p:spPr>
          <a:xfrm>
            <a:off x="721087" y="1772816"/>
            <a:ext cx="7344816" cy="1080120"/>
          </a:xfrm>
          <a:prstGeom prst="rect">
            <a:avLst/>
          </a:prstGeom>
          <a:solidFill>
            <a:srgbClr val="C9F0FF"/>
          </a:solidFill>
        </p:spPr>
        <p:style>
          <a:lnRef idx="3">
            <a:schemeClr val="lt1"/>
          </a:lnRef>
          <a:fillRef idx="1">
            <a:schemeClr val="accent2"/>
          </a:fillRef>
          <a:effectRef idx="1">
            <a:schemeClr val="accent2"/>
          </a:effectRef>
          <a:fontRef idx="minor">
            <a:schemeClr val="lt1"/>
          </a:fontRef>
        </p:style>
        <p:txBody>
          <a:bodyPr rtlCol="0" anchor="ctr"/>
          <a:lstStyle/>
          <a:p>
            <a:pPr>
              <a:lnSpc>
                <a:spcPts val="3200"/>
              </a:lnSpc>
            </a:pPr>
            <a:r>
              <a:rPr lang="ja-JP" altLang="en-US" sz="2400" dirty="0"/>
              <a:t>　　　　</a:t>
            </a:r>
            <a:r>
              <a:rPr lang="ja-JP" altLang="en-US" sz="2400" dirty="0">
                <a:solidFill>
                  <a:schemeClr val="tx1"/>
                </a:solidFill>
              </a:rPr>
              <a:t>授業に子供を合わせるのではなく、</a:t>
            </a:r>
          </a:p>
          <a:p>
            <a:pPr>
              <a:lnSpc>
                <a:spcPts val="3200"/>
              </a:lnSpc>
            </a:pPr>
            <a:r>
              <a:rPr kumimoji="1" lang="ja-JP" altLang="en-US" sz="2400" dirty="0">
                <a:solidFill>
                  <a:schemeClr val="tx1"/>
                </a:solidFill>
              </a:rPr>
              <a:t>　　　　　　　　　　　　　子供に授業を合わせること。</a:t>
            </a:r>
          </a:p>
        </p:txBody>
      </p:sp>
    </p:spTree>
    <p:extLst>
      <p:ext uri="{BB962C8B-B14F-4D97-AF65-F5344CB8AC3E}">
        <p14:creationId xmlns:p14="http://schemas.microsoft.com/office/powerpoint/2010/main" val="137442964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2343944"/>
            <a:ext cx="4762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Owner\Pictures\看板.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648"/>
            <a:ext cx="8568950" cy="642671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007354" y="1700808"/>
            <a:ext cx="5040560" cy="1668470"/>
          </a:xfrm>
          <a:prstGeom prst="rect">
            <a:avLst/>
          </a:prstGeom>
          <a:noFill/>
        </p:spPr>
        <p:txBody>
          <a:bodyPr wrap="square" rtlCol="0">
            <a:spAutoFit/>
          </a:bodyPr>
          <a:lstStyle/>
          <a:p>
            <a:pPr algn="ctr">
              <a:lnSpc>
                <a:spcPct val="150000"/>
              </a:lnSpc>
            </a:pPr>
            <a:r>
              <a:rPr kumimoji="1" lang="ja-JP" altLang="en-US" sz="3600" b="1" dirty="0">
                <a:ea typeface="ＤＨＰ平成ゴシックW5" panose="02010601000101010101" pitchFamily="2" charset="-128"/>
              </a:rPr>
              <a:t>懸念される</a:t>
            </a:r>
          </a:p>
          <a:p>
            <a:pPr algn="ctr">
              <a:lnSpc>
                <a:spcPct val="150000"/>
              </a:lnSpc>
            </a:pPr>
            <a:r>
              <a:rPr lang="ja-JP" altLang="en-US" sz="3600" b="1" dirty="0">
                <a:ea typeface="ＤＨＰ平成ゴシックW5" panose="02010601000101010101" pitchFamily="2" charset="-128"/>
              </a:rPr>
              <a:t>道徳科の授業</a:t>
            </a:r>
            <a:endParaRPr kumimoji="1" lang="ja-JP" altLang="en-US" sz="3600" b="1" dirty="0">
              <a:ea typeface="ＤＨＰ平成ゴシックW5" panose="02010601000101010101" pitchFamily="2" charset="-128"/>
            </a:endParaRPr>
          </a:p>
        </p:txBody>
      </p:sp>
    </p:spTree>
    <p:extLst>
      <p:ext uri="{BB962C8B-B14F-4D97-AF65-F5344CB8AC3E}">
        <p14:creationId xmlns:p14="http://schemas.microsoft.com/office/powerpoint/2010/main" val="97889300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Owner\Pictures\2018_06_14\IMG_787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91341" y="181947"/>
            <a:ext cx="2699792" cy="2024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Owner\Pictures\2018_06_14\IMG_7860.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99520" y="181946"/>
            <a:ext cx="4526564" cy="339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Owner\Pictures\2018_06_14\IMG_787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0304" y="3648453"/>
            <a:ext cx="2909584" cy="21821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Owner\Pictures\2018_06_14\IMG_7877.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79479" y="2326933"/>
            <a:ext cx="4676897" cy="31311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Owner\Pictures\2018_06_14\IMG_7882.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444208" y="4872226"/>
            <a:ext cx="2555773" cy="191683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67616" y="6122922"/>
            <a:ext cx="5823725" cy="430887"/>
          </a:xfrm>
          <a:prstGeom prst="rect">
            <a:avLst/>
          </a:prstGeom>
          <a:solidFill>
            <a:srgbClr val="FEFEA8"/>
          </a:solidFill>
          <a:ln w="28575">
            <a:solidFill>
              <a:schemeClr val="tx1"/>
            </a:solidFill>
          </a:ln>
        </p:spPr>
        <p:txBody>
          <a:bodyPr wrap="square" rtlCol="0">
            <a:spAutoFit/>
          </a:bodyPr>
          <a:lstStyle/>
          <a:p>
            <a:r>
              <a:rPr kumimoji="1" lang="ja-JP" altLang="en-US" sz="2200" dirty="0"/>
              <a:t>中学校：「オバマ元大統領の広島でのスピーチ」</a:t>
            </a:r>
          </a:p>
        </p:txBody>
      </p:sp>
      <p:pic>
        <p:nvPicPr>
          <p:cNvPr id="2050" name="Picture 2" descr="C:\Users\Owner\Pictures\2018_06_14\IMG_7869.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53448" y="181946"/>
            <a:ext cx="2505201" cy="1878901"/>
          </a:xfrm>
          <a:prstGeom prst="rect">
            <a:avLst/>
          </a:prstGeom>
          <a:noFill/>
          <a:extLst>
            <a:ext uri="{909E8E84-426E-40DD-AFC4-6F175D3DCCD1}">
              <a14:hiddenFill xmlns:a14="http://schemas.microsoft.com/office/drawing/2010/main">
                <a:solidFill>
                  <a:srgbClr val="FFFFFF"/>
                </a:solidFill>
              </a14:hiddenFill>
            </a:ext>
          </a:extLst>
        </p:spPr>
      </p:pic>
      <p:sp>
        <p:nvSpPr>
          <p:cNvPr id="2" name="円/楕円 1"/>
          <p:cNvSpPr/>
          <p:nvPr/>
        </p:nvSpPr>
        <p:spPr>
          <a:xfrm>
            <a:off x="2851072" y="370485"/>
            <a:ext cx="637632" cy="108012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699792" y="3068960"/>
            <a:ext cx="47009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488704" y="181947"/>
            <a:ext cx="73596" cy="187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3061559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24744"/>
            <a:ext cx="8229600" cy="5199856"/>
          </a:xfrm>
        </p:spPr>
        <p:txBody>
          <a:bodyPr>
            <a:normAutofit/>
          </a:bodyPr>
          <a:lstStyle/>
          <a:p>
            <a:pPr marL="0" indent="0">
              <a:buNone/>
            </a:pPr>
            <a:r>
              <a:rPr kumimoji="1" lang="ja-JP" altLang="en-US" sz="3000" dirty="0"/>
              <a:t>懸念例①　多様な意見さえ出ればいいという授業</a:t>
            </a:r>
          </a:p>
          <a:p>
            <a:pPr marL="0" indent="0">
              <a:buNone/>
            </a:pPr>
            <a:endParaRPr lang="ja-JP" altLang="en-US" sz="3000" dirty="0"/>
          </a:p>
          <a:p>
            <a:pPr marL="0" indent="0">
              <a:lnSpc>
                <a:spcPct val="150000"/>
              </a:lnSpc>
              <a:buNone/>
            </a:pPr>
            <a:r>
              <a:rPr kumimoji="1" lang="ja-JP" altLang="en-US" sz="2800" dirty="0"/>
              <a:t>◆道徳科の目標とは関係のない「活動ありき」の授業</a:t>
            </a:r>
          </a:p>
          <a:p>
            <a:pPr marL="0" indent="0">
              <a:lnSpc>
                <a:spcPct val="150000"/>
              </a:lnSpc>
              <a:buNone/>
            </a:pPr>
            <a:r>
              <a:rPr lang="ja-JP" altLang="en-US" sz="2800" dirty="0"/>
              <a:t>◆手段だけが先行し、手段と目的が転倒している授業</a:t>
            </a:r>
          </a:p>
          <a:p>
            <a:pPr marL="0" indent="0">
              <a:lnSpc>
                <a:spcPct val="150000"/>
              </a:lnSpc>
              <a:buNone/>
            </a:pPr>
            <a:r>
              <a:rPr lang="ja-JP" altLang="en-US" sz="2800" dirty="0"/>
              <a:t>◆観念的な思考だけの授業</a:t>
            </a:r>
          </a:p>
          <a:p>
            <a:pPr marL="0" indent="0">
              <a:lnSpc>
                <a:spcPct val="150000"/>
              </a:lnSpc>
              <a:buNone/>
            </a:pPr>
            <a:r>
              <a:rPr lang="ja-JP" altLang="en-US" sz="2800" dirty="0"/>
              <a:t>◆他人事の授業</a:t>
            </a:r>
          </a:p>
          <a:p>
            <a:pPr marL="0" indent="0">
              <a:lnSpc>
                <a:spcPct val="150000"/>
              </a:lnSpc>
              <a:buNone/>
            </a:pPr>
            <a:r>
              <a:rPr lang="ja-JP" altLang="en-US" sz="2800" dirty="0">
                <a:solidFill>
                  <a:srgbClr val="0070C0"/>
                </a:solidFill>
              </a:rPr>
              <a:t>◎</a:t>
            </a:r>
            <a:r>
              <a:rPr kumimoji="1" lang="ja-JP" altLang="en-US" sz="2800" dirty="0">
                <a:solidFill>
                  <a:srgbClr val="0070C0"/>
                </a:solidFill>
              </a:rPr>
              <a:t>終わった後に、子供たちの心に</a:t>
            </a:r>
            <a:r>
              <a:rPr lang="ja-JP" altLang="en-US" sz="2800" dirty="0">
                <a:solidFill>
                  <a:srgbClr val="0070C0"/>
                </a:solidFill>
              </a:rPr>
              <a:t>何も</a:t>
            </a:r>
            <a:r>
              <a:rPr kumimoji="1" lang="ja-JP" altLang="en-US" sz="2800" dirty="0">
                <a:solidFill>
                  <a:srgbClr val="0070C0"/>
                </a:solidFill>
              </a:rPr>
              <a:t>残らない授業</a:t>
            </a:r>
          </a:p>
        </p:txBody>
      </p:sp>
    </p:spTree>
    <p:extLst>
      <p:ext uri="{BB962C8B-B14F-4D97-AF65-F5344CB8AC3E}">
        <p14:creationId xmlns:p14="http://schemas.microsoft.com/office/powerpoint/2010/main" val="203725370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80696"/>
          </a:xfrm>
        </p:spPr>
        <p:txBody>
          <a:bodyPr>
            <a:normAutofit/>
          </a:bodyPr>
          <a:lstStyle/>
          <a:p>
            <a:r>
              <a:rPr lang="ja-JP" altLang="en-US" sz="3200" dirty="0"/>
              <a:t>懸念例②</a:t>
            </a:r>
            <a:r>
              <a:rPr kumimoji="1" lang="ja-JP" altLang="en-US" sz="3200" dirty="0"/>
              <a:t>　「自分だったらどうするか」</a:t>
            </a:r>
          </a:p>
        </p:txBody>
      </p:sp>
      <p:sp>
        <p:nvSpPr>
          <p:cNvPr id="3" name="コンテンツ プレースホルダー 2"/>
          <p:cNvSpPr>
            <a:spLocks noGrp="1"/>
          </p:cNvSpPr>
          <p:nvPr>
            <p:ph idx="1"/>
          </p:nvPr>
        </p:nvSpPr>
        <p:spPr>
          <a:xfrm>
            <a:off x="457200" y="1700808"/>
            <a:ext cx="8229600" cy="4824536"/>
          </a:xfrm>
        </p:spPr>
        <p:txBody>
          <a:bodyPr>
            <a:normAutofit/>
          </a:bodyPr>
          <a:lstStyle/>
          <a:p>
            <a:pPr marL="0" indent="0">
              <a:lnSpc>
                <a:spcPct val="150000"/>
              </a:lnSpc>
              <a:buNone/>
            </a:pPr>
            <a:r>
              <a:rPr kumimoji="1" lang="ja-JP" altLang="en-US" dirty="0"/>
              <a:t>「自分だったらどうするか」という発問を、教材の途中で投げかけることが、</a:t>
            </a:r>
          </a:p>
          <a:p>
            <a:pPr marL="0" indent="0">
              <a:lnSpc>
                <a:spcPct val="150000"/>
              </a:lnSpc>
              <a:buNone/>
            </a:pPr>
            <a:r>
              <a:rPr kumimoji="1" lang="ja-JP" altLang="en-US" dirty="0"/>
              <a:t>　①道徳的価値を自己との関わりで捉えている</a:t>
            </a:r>
          </a:p>
          <a:p>
            <a:pPr marL="0" indent="0">
              <a:lnSpc>
                <a:spcPct val="150000"/>
              </a:lnSpc>
              <a:buNone/>
            </a:pPr>
            <a:r>
              <a:rPr lang="ja-JP" altLang="en-US" dirty="0"/>
              <a:t>　②</a:t>
            </a:r>
            <a:r>
              <a:rPr kumimoji="1" lang="ja-JP" altLang="en-US" dirty="0"/>
              <a:t>「考える道徳」になる</a:t>
            </a:r>
          </a:p>
          <a:p>
            <a:pPr marL="0" indent="0">
              <a:lnSpc>
                <a:spcPct val="150000"/>
              </a:lnSpc>
              <a:buNone/>
            </a:pPr>
            <a:r>
              <a:rPr lang="ja-JP" altLang="en-US" dirty="0"/>
              <a:t>　③「自己を見つめている」ことに</a:t>
            </a:r>
            <a:r>
              <a:rPr lang="ja-JP" altLang="en-US" dirty="0" smtClean="0"/>
              <a:t>なる</a:t>
            </a:r>
          </a:p>
          <a:p>
            <a:pPr marL="0" indent="0">
              <a:lnSpc>
                <a:spcPct val="150000"/>
              </a:lnSpc>
              <a:buNone/>
            </a:pPr>
            <a:r>
              <a:rPr kumimoji="1" lang="ja-JP" altLang="en-US" dirty="0" smtClean="0"/>
              <a:t>　④「自分事」になる</a:t>
            </a:r>
            <a:endParaRPr kumimoji="1" lang="ja-JP" altLang="en-US" dirty="0"/>
          </a:p>
          <a:p>
            <a:pPr marL="0" indent="0">
              <a:lnSpc>
                <a:spcPct val="150000"/>
              </a:lnSpc>
              <a:buNone/>
            </a:pPr>
            <a:r>
              <a:rPr kumimoji="1" lang="ja-JP" altLang="en-US" dirty="0"/>
              <a:t>と考えている</a:t>
            </a:r>
            <a:r>
              <a:rPr lang="ja-JP" altLang="en-US" dirty="0"/>
              <a:t>授業が見られる傾向がある。</a:t>
            </a:r>
          </a:p>
          <a:p>
            <a:pPr marL="0" indent="0">
              <a:buNone/>
            </a:pPr>
            <a:endParaRPr kumimoji="1" lang="ja-JP" altLang="en-US" sz="2200" dirty="0">
              <a:solidFill>
                <a:schemeClr val="accent1">
                  <a:lumMod val="75000"/>
                </a:schemeClr>
              </a:solidFill>
            </a:endParaRPr>
          </a:p>
        </p:txBody>
      </p:sp>
    </p:spTree>
    <p:extLst>
      <p:ext uri="{BB962C8B-B14F-4D97-AF65-F5344CB8AC3E}">
        <p14:creationId xmlns:p14="http://schemas.microsoft.com/office/powerpoint/2010/main" val="395217158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457200" y="1935480"/>
            <a:ext cx="8219256" cy="4389120"/>
          </a:xfrm>
        </p:spPr>
        <p:txBody>
          <a:bodyPr/>
          <a:lstStyle/>
          <a:p>
            <a:endParaRPr kumimoji="1" lang="ja-JP" altLang="en-US" dirty="0"/>
          </a:p>
        </p:txBody>
      </p:sp>
      <p:pic>
        <p:nvPicPr>
          <p:cNvPr id="1026" name="Picture 2" descr="C:\Users\Owner\Pictures\2017_08_04\IMG_613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76057" y="76280"/>
            <a:ext cx="2520280" cy="18902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Pictures\2017_08_04\IMG_613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51516"/>
            <a:ext cx="3024336" cy="22682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Pictures\2017_08_04\IMG_6145.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4761" y="2474533"/>
            <a:ext cx="5436096" cy="414908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788024" y="1966490"/>
            <a:ext cx="3096344" cy="369332"/>
          </a:xfrm>
          <a:prstGeom prst="rect">
            <a:avLst/>
          </a:prstGeom>
          <a:noFill/>
        </p:spPr>
        <p:txBody>
          <a:bodyPr wrap="square" rtlCol="0">
            <a:spAutoFit/>
          </a:bodyPr>
          <a:lstStyle/>
          <a:p>
            <a:r>
              <a:rPr kumimoji="1" lang="ja-JP" altLang="en-US" dirty="0"/>
              <a:t> 　　 　浅見 </a:t>
            </a:r>
            <a:r>
              <a:rPr lang="ja-JP" altLang="en-US" dirty="0"/>
              <a:t>哲也　教科調査官</a:t>
            </a:r>
            <a:r>
              <a:rPr kumimoji="1" lang="ja-JP" altLang="en-US" dirty="0"/>
              <a:t>　</a:t>
            </a:r>
          </a:p>
        </p:txBody>
      </p:sp>
      <p:sp>
        <p:nvSpPr>
          <p:cNvPr id="5" name="テキスト ボックス 4"/>
          <p:cNvSpPr txBox="1"/>
          <p:nvPr/>
        </p:nvSpPr>
        <p:spPr>
          <a:xfrm>
            <a:off x="5940152" y="2335822"/>
            <a:ext cx="3024336" cy="1785104"/>
          </a:xfrm>
          <a:prstGeom prst="rect">
            <a:avLst/>
          </a:prstGeom>
          <a:solidFill>
            <a:schemeClr val="bg2"/>
          </a:solidFill>
        </p:spPr>
        <p:txBody>
          <a:bodyPr wrap="square" rtlCol="0">
            <a:spAutoFit/>
          </a:bodyPr>
          <a:lstStyle/>
          <a:p>
            <a:endParaRPr lang="ja-JP" altLang="en-US" sz="2200" dirty="0"/>
          </a:p>
          <a:p>
            <a:r>
              <a:rPr lang="ja-JP" altLang="en-US" sz="2200" dirty="0"/>
              <a:t>◎</a:t>
            </a:r>
            <a:r>
              <a:rPr kumimoji="1" lang="ja-JP" altLang="en-US" sz="2200" dirty="0"/>
              <a:t>周りを気にして本当</a:t>
            </a:r>
            <a:br>
              <a:rPr kumimoji="1" lang="ja-JP" altLang="en-US" sz="2200" dirty="0"/>
            </a:br>
            <a:r>
              <a:rPr kumimoji="1" lang="ja-JP" altLang="en-US" sz="2200" dirty="0"/>
              <a:t> の気持ちが出ない場合</a:t>
            </a:r>
            <a:br>
              <a:rPr kumimoji="1" lang="ja-JP" altLang="en-US" sz="2200" dirty="0"/>
            </a:br>
            <a:r>
              <a:rPr kumimoji="1" lang="ja-JP" altLang="en-US" sz="2200" dirty="0"/>
              <a:t> がある。</a:t>
            </a:r>
          </a:p>
          <a:p>
            <a:endParaRPr kumimoji="1" lang="ja-JP" altLang="en-US" sz="2200" dirty="0"/>
          </a:p>
        </p:txBody>
      </p:sp>
      <p:sp>
        <p:nvSpPr>
          <p:cNvPr id="7" name="テキスト ボックス 6"/>
          <p:cNvSpPr txBox="1"/>
          <p:nvPr/>
        </p:nvSpPr>
        <p:spPr>
          <a:xfrm>
            <a:off x="5940152" y="4221088"/>
            <a:ext cx="3027784" cy="1785104"/>
          </a:xfrm>
          <a:prstGeom prst="rect">
            <a:avLst/>
          </a:prstGeom>
          <a:solidFill>
            <a:srgbClr val="F9DBF0"/>
          </a:solidFill>
        </p:spPr>
        <p:txBody>
          <a:bodyPr wrap="square" rtlCol="0">
            <a:spAutoFit/>
          </a:bodyPr>
          <a:lstStyle/>
          <a:p>
            <a:r>
              <a:rPr lang="ja-JP" altLang="en-US" sz="2200" dirty="0"/>
              <a:t>〇価値と対立する立場になった場合どうするか。</a:t>
            </a:r>
          </a:p>
          <a:p>
            <a:r>
              <a:rPr lang="ja-JP" altLang="en-US" sz="2200" dirty="0"/>
              <a:t>〇教師の安易な思いか</a:t>
            </a:r>
            <a:r>
              <a:rPr lang="en-US" altLang="ja-JP" sz="2200" dirty="0"/>
              <a:t/>
            </a:r>
            <a:br>
              <a:rPr lang="en-US" altLang="ja-JP" sz="2200" dirty="0"/>
            </a:br>
            <a:r>
              <a:rPr lang="ja-JP" altLang="en-US" sz="2200" dirty="0"/>
              <a:t> ら</a:t>
            </a:r>
            <a:r>
              <a:rPr lang="ja-JP" altLang="en-US" sz="2200" dirty="0" smtClean="0"/>
              <a:t>、子供</a:t>
            </a:r>
            <a:r>
              <a:rPr kumimoji="1" lang="ja-JP" altLang="en-US" sz="2200" dirty="0" smtClean="0"/>
              <a:t>を</a:t>
            </a:r>
            <a:r>
              <a:rPr kumimoji="1" lang="ja-JP" altLang="en-US" sz="2200" dirty="0"/>
              <a:t>試すような</a:t>
            </a:r>
            <a:r>
              <a:rPr kumimoji="1" lang="ja-JP" altLang="en-US" sz="2200" dirty="0" err="1"/>
              <a:t>こ</a:t>
            </a:r>
            <a:r>
              <a:rPr kumimoji="1" lang="en-US" altLang="ja-JP" sz="2200" dirty="0"/>
              <a:t/>
            </a:r>
            <a:br>
              <a:rPr kumimoji="1" lang="en-US" altLang="ja-JP" sz="2200" dirty="0"/>
            </a:br>
            <a:r>
              <a:rPr kumimoji="1" lang="en-US" altLang="ja-JP" sz="2200" dirty="0"/>
              <a:t> </a:t>
            </a:r>
            <a:r>
              <a:rPr kumimoji="1" lang="ja-JP" altLang="en-US" sz="2200" dirty="0" err="1"/>
              <a:t>とを</a:t>
            </a:r>
            <a:r>
              <a:rPr kumimoji="1" lang="ja-JP" altLang="en-US" sz="2200" dirty="0"/>
              <a:t>してはならない。</a:t>
            </a:r>
          </a:p>
        </p:txBody>
      </p:sp>
      <p:sp>
        <p:nvSpPr>
          <p:cNvPr id="8" name="テキスト ボックス 7"/>
          <p:cNvSpPr txBox="1"/>
          <p:nvPr/>
        </p:nvSpPr>
        <p:spPr>
          <a:xfrm>
            <a:off x="5076057" y="6334177"/>
            <a:ext cx="3739244" cy="369332"/>
          </a:xfrm>
          <a:prstGeom prst="rect">
            <a:avLst/>
          </a:prstGeom>
          <a:solidFill>
            <a:schemeClr val="bg1"/>
          </a:solidFill>
        </p:spPr>
        <p:txBody>
          <a:bodyPr wrap="square" rtlCol="0">
            <a:spAutoFit/>
          </a:bodyPr>
          <a:lstStyle/>
          <a:p>
            <a:r>
              <a:rPr lang="ja-JP" altLang="en-US" dirty="0"/>
              <a:t>◎</a:t>
            </a:r>
            <a:r>
              <a:rPr kumimoji="1" lang="ja-JP" altLang="en-US" dirty="0"/>
              <a:t>浅見先生の説明　〇吉本の考え</a:t>
            </a:r>
          </a:p>
        </p:txBody>
      </p:sp>
    </p:spTree>
    <p:extLst>
      <p:ext uri="{BB962C8B-B14F-4D97-AF65-F5344CB8AC3E}">
        <p14:creationId xmlns:p14="http://schemas.microsoft.com/office/powerpoint/2010/main" val="283451864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564672"/>
          </a:xfrm>
        </p:spPr>
        <p:txBody>
          <a:bodyPr>
            <a:normAutofit/>
          </a:bodyPr>
          <a:lstStyle/>
          <a:p>
            <a:r>
              <a:rPr lang="ja-JP" altLang="en-US" sz="2800" dirty="0"/>
              <a:t>いつも全力で～首位打者イチロー～</a:t>
            </a:r>
            <a:endParaRPr kumimoji="1" lang="ja-JP" altLang="en-US" sz="2800" dirty="0"/>
          </a:p>
        </p:txBody>
      </p:sp>
      <p:sp>
        <p:nvSpPr>
          <p:cNvPr id="3" name="コンテンツ プレースホルダー 2"/>
          <p:cNvSpPr>
            <a:spLocks noGrp="1"/>
          </p:cNvSpPr>
          <p:nvPr>
            <p:ph idx="1"/>
          </p:nvPr>
        </p:nvSpPr>
        <p:spPr>
          <a:xfrm>
            <a:off x="457200" y="1340768"/>
            <a:ext cx="8229600" cy="4983832"/>
          </a:xfrm>
        </p:spPr>
        <p:txBody>
          <a:bodyPr>
            <a:normAutofit/>
          </a:bodyPr>
          <a:lstStyle/>
          <a:p>
            <a:pPr marL="0" indent="0">
              <a:buNone/>
            </a:pPr>
            <a:r>
              <a:rPr kumimoji="1" lang="ja-JP" altLang="en-US" sz="2400" dirty="0"/>
              <a:t>「イチローの素晴らしいところ、それは、</a:t>
            </a:r>
            <a:r>
              <a:rPr kumimoji="1" lang="ja-JP" altLang="en-US" sz="2400" dirty="0">
                <a:solidFill>
                  <a:srgbClr val="FF0000"/>
                </a:solidFill>
              </a:rPr>
              <a:t>記録のためにわざと試合を休んだりせず</a:t>
            </a:r>
            <a:r>
              <a:rPr kumimoji="1" lang="ja-JP" altLang="en-US" sz="2400" dirty="0"/>
              <a:t>、どこまでも</a:t>
            </a:r>
            <a:r>
              <a:rPr kumimoji="1" lang="ja-JP" altLang="en-US" sz="2400" dirty="0">
                <a:solidFill>
                  <a:srgbClr val="FF0000"/>
                </a:solidFill>
              </a:rPr>
              <a:t>正々堂々と記録にいどんでいる</a:t>
            </a:r>
            <a:r>
              <a:rPr kumimoji="1" lang="ja-JP" altLang="en-US" sz="2400" dirty="0"/>
              <a:t>ところだ」</a:t>
            </a:r>
          </a:p>
          <a:p>
            <a:pPr marL="0" indent="0">
              <a:buNone/>
            </a:pPr>
            <a:r>
              <a:rPr lang="ja-JP" altLang="en-US" sz="2400" dirty="0"/>
              <a:t>「</a:t>
            </a:r>
            <a:r>
              <a:rPr lang="ja-JP" altLang="en-US" sz="2400" dirty="0">
                <a:solidFill>
                  <a:srgbClr val="FF0000"/>
                </a:solidFill>
              </a:rPr>
              <a:t>全試合に出場して</a:t>
            </a:r>
            <a:r>
              <a:rPr lang="ja-JP" altLang="en-US" sz="2400" dirty="0"/>
              <a:t>首位打者になっている」　</a:t>
            </a:r>
            <a:r>
              <a:rPr lang="ja-JP" altLang="en-US" sz="2400" dirty="0">
                <a:solidFill>
                  <a:schemeClr val="accent2">
                    <a:lumMod val="75000"/>
                  </a:schemeClr>
                </a:solidFill>
              </a:rPr>
              <a:t>◆残り四試合</a:t>
            </a:r>
          </a:p>
          <a:p>
            <a:pPr marL="0" indent="0">
              <a:buNone/>
            </a:pPr>
            <a:r>
              <a:rPr kumimoji="1" lang="ja-JP" altLang="en-US" sz="2400" dirty="0"/>
              <a:t>「試合に出ない工夫？</a:t>
            </a:r>
            <a:r>
              <a:rPr kumimoji="1" lang="ja-JP" altLang="en-US" sz="2400" dirty="0">
                <a:solidFill>
                  <a:srgbClr val="FF0000"/>
                </a:solidFill>
              </a:rPr>
              <a:t>なんで、そんなことをしないといけないんですか</a:t>
            </a:r>
            <a:r>
              <a:rPr kumimoji="1" lang="ja-JP" altLang="en-US" sz="2400" dirty="0"/>
              <a:t>」</a:t>
            </a:r>
          </a:p>
          <a:p>
            <a:pPr marL="0" indent="0">
              <a:buNone/>
            </a:pPr>
            <a:r>
              <a:rPr lang="ja-JP" altLang="en-US" sz="2400" dirty="0"/>
              <a:t>「</a:t>
            </a:r>
            <a:r>
              <a:rPr lang="en-US" altLang="ja-JP" sz="2400" dirty="0"/>
              <a:t>『</a:t>
            </a:r>
            <a:r>
              <a:rPr lang="ja-JP" altLang="en-US" sz="2400" dirty="0"/>
              <a:t>休めばいいのに</a:t>
            </a:r>
            <a:r>
              <a:rPr lang="en-US" altLang="ja-JP" sz="2400" dirty="0"/>
              <a:t>』</a:t>
            </a:r>
            <a:r>
              <a:rPr lang="ja-JP" altLang="en-US" sz="2400" dirty="0"/>
              <a:t>という声に耳をかさず、</a:t>
            </a:r>
            <a:r>
              <a:rPr lang="ja-JP" altLang="en-US" sz="2400" dirty="0">
                <a:solidFill>
                  <a:srgbClr val="FF0000"/>
                </a:solidFill>
              </a:rPr>
              <a:t>平然と残りの四試合に出たのだ</a:t>
            </a:r>
            <a:r>
              <a:rPr lang="ja-JP" altLang="en-US" sz="2400" dirty="0"/>
              <a:t>」</a:t>
            </a:r>
            <a:br>
              <a:rPr lang="ja-JP" altLang="en-US" sz="2400" dirty="0"/>
            </a:br>
            <a:r>
              <a:rPr lang="ja-JP" altLang="en-US" sz="2400" dirty="0"/>
              <a:t>「新記録の達成はできなかった」「だが、</a:t>
            </a:r>
            <a:r>
              <a:rPr lang="ja-JP" altLang="en-US" sz="2400" dirty="0">
                <a:solidFill>
                  <a:srgbClr val="FF0000"/>
                </a:solidFill>
              </a:rPr>
              <a:t>全試合に出場してヒットを打ち続けてきたことを何よりも誇りとしている</a:t>
            </a:r>
            <a:r>
              <a:rPr lang="ja-JP" altLang="en-US" sz="2400" dirty="0"/>
              <a:t>」</a:t>
            </a:r>
            <a:endParaRPr kumimoji="1" lang="ja-JP" altLang="en-US" sz="2400" dirty="0"/>
          </a:p>
        </p:txBody>
      </p:sp>
      <p:sp>
        <p:nvSpPr>
          <p:cNvPr id="4" name="正方形/長方形 3"/>
          <p:cNvSpPr/>
          <p:nvPr/>
        </p:nvSpPr>
        <p:spPr>
          <a:xfrm>
            <a:off x="467544" y="5445224"/>
            <a:ext cx="8064896" cy="72008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a:solidFill>
                  <a:schemeClr val="tx1"/>
                </a:solidFill>
              </a:rPr>
              <a:t>イチローには迷いはなく、野球を愛する人々の期待を自覚し、プロの選手として誇り高く生きようと</a:t>
            </a:r>
            <a:r>
              <a:rPr lang="ja-JP" altLang="en-US" sz="2200" dirty="0">
                <a:solidFill>
                  <a:schemeClr val="tx1"/>
                </a:solidFill>
              </a:rPr>
              <a:t>している。</a:t>
            </a:r>
            <a:endParaRPr kumimoji="1" lang="ja-JP" altLang="en-US" sz="2200"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6516216" y="188640"/>
            <a:ext cx="1746895" cy="1200612"/>
          </a:xfrm>
          <a:prstGeom prst="rect">
            <a:avLst/>
          </a:prstGeom>
          <a:noFill/>
          <a:ln w="9525">
            <a:noFill/>
            <a:miter lim="800000"/>
            <a:headEnd/>
            <a:tailEnd/>
          </a:ln>
        </p:spPr>
      </p:pic>
      <p:cxnSp>
        <p:nvCxnSpPr>
          <p:cNvPr id="7" name="直線コネクタ 6"/>
          <p:cNvCxnSpPr/>
          <p:nvPr/>
        </p:nvCxnSpPr>
        <p:spPr>
          <a:xfrm flipV="1">
            <a:off x="323528" y="2924944"/>
            <a:ext cx="8064896" cy="7200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3EDDFD55-009B-464A-A3F0-B2A5B2B916FC}"/>
              </a:ext>
            </a:extLst>
          </p:cNvPr>
          <p:cNvSpPr/>
          <p:nvPr/>
        </p:nvSpPr>
        <p:spPr>
          <a:xfrm>
            <a:off x="313184" y="3013449"/>
            <a:ext cx="8363272" cy="33276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3D010B6-ADFB-45BC-920B-CF600C12C6C5}"/>
              </a:ext>
            </a:extLst>
          </p:cNvPr>
          <p:cNvSpPr txBox="1"/>
          <p:nvPr/>
        </p:nvSpPr>
        <p:spPr>
          <a:xfrm>
            <a:off x="755576" y="4070979"/>
            <a:ext cx="7632848" cy="461665"/>
          </a:xfrm>
          <a:prstGeom prst="rect">
            <a:avLst/>
          </a:prstGeom>
          <a:noFill/>
        </p:spPr>
        <p:txBody>
          <a:bodyPr wrap="square" rtlCol="0">
            <a:spAutoFit/>
          </a:bodyPr>
          <a:lstStyle/>
          <a:p>
            <a:r>
              <a:rPr kumimoji="1" lang="ja-JP" altLang="en-US" sz="2400" dirty="0"/>
              <a:t>あなただったら、この後の試合に出ますか。出ませんか。</a:t>
            </a:r>
          </a:p>
        </p:txBody>
      </p:sp>
    </p:spTree>
    <p:extLst>
      <p:ext uri="{BB962C8B-B14F-4D97-AF65-F5344CB8AC3E}">
        <p14:creationId xmlns:p14="http://schemas.microsoft.com/office/powerpoint/2010/main" val="241493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764704"/>
            <a:ext cx="8229600" cy="5559896"/>
          </a:xfrm>
        </p:spPr>
        <p:txBody>
          <a:bodyPr/>
          <a:lstStyle/>
          <a:p>
            <a:pPr marL="0" indent="0">
              <a:buNone/>
            </a:pPr>
            <a:endParaRPr kumimoji="1" lang="ja-JP" altLang="en-US" dirty="0"/>
          </a:p>
        </p:txBody>
      </p:sp>
      <p:pic>
        <p:nvPicPr>
          <p:cNvPr id="5122" name="Picture 2" descr="C:\Users\Owner\Pictures\2017_12_13\IMG_722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260648"/>
            <a:ext cx="8388424" cy="6291318"/>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796136" y="3140968"/>
            <a:ext cx="360040" cy="122413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919950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764704"/>
            <a:ext cx="8229600" cy="5559896"/>
          </a:xfrm>
        </p:spPr>
        <p:txBody>
          <a:bodyPr/>
          <a:lstStyle/>
          <a:p>
            <a:pPr marL="0" indent="0">
              <a:buNone/>
            </a:pPr>
            <a:endParaRPr kumimoji="1" lang="ja-JP" altLang="en-US" dirty="0"/>
          </a:p>
        </p:txBody>
      </p:sp>
      <p:pic>
        <p:nvPicPr>
          <p:cNvPr id="8194" name="Picture 2" descr="C:\Users\Owner\Pictures\2017_12_13\IMG_722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260648"/>
            <a:ext cx="8316416" cy="6237312"/>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724128" y="3212976"/>
            <a:ext cx="288032" cy="158417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699342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764704"/>
            <a:ext cx="8229600" cy="5559896"/>
          </a:xfrm>
        </p:spPr>
        <p:txBody>
          <a:bodyPr/>
          <a:lstStyle/>
          <a:p>
            <a:pPr marL="0" indent="0">
              <a:buNone/>
            </a:pPr>
            <a:endParaRPr kumimoji="1" lang="ja-JP" altLang="en-US" dirty="0"/>
          </a:p>
        </p:txBody>
      </p:sp>
      <p:pic>
        <p:nvPicPr>
          <p:cNvPr id="10242" name="Picture 2" descr="C:\Users\Owner\Pictures\2017_12_13\IMG_723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260648"/>
            <a:ext cx="8244408" cy="618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544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1026" name="Picture 2" descr="C:\Users\Owner\Pictures\2018_11_26\IMG_899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459432"/>
            <a:ext cx="9144000" cy="7317432"/>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3203848" y="4725144"/>
            <a:ext cx="3240360" cy="720080"/>
          </a:xfrm>
          <a:prstGeom prst="wedgeRoundRectCallout">
            <a:avLst>
              <a:gd name="adj1" fmla="val 23078"/>
              <a:gd name="adj2" fmla="val -859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これでいいのか！</a:t>
            </a:r>
          </a:p>
          <a:p>
            <a:pPr algn="ctr"/>
            <a:r>
              <a:rPr lang="ja-JP" altLang="en-US" dirty="0">
                <a:solidFill>
                  <a:schemeClr val="tx1"/>
                </a:solidFill>
              </a:rPr>
              <a:t>管理職</a:t>
            </a:r>
            <a:r>
              <a:rPr lang="ja-JP" altLang="en-US" dirty="0" smtClean="0">
                <a:solidFill>
                  <a:schemeClr val="tx1"/>
                </a:solidFill>
              </a:rPr>
              <a:t>は何を見ているのか！</a:t>
            </a:r>
            <a:endParaRPr kumimoji="1" lang="ja-JP" altLang="en-US" dirty="0">
              <a:solidFill>
                <a:schemeClr val="tx1"/>
              </a:solidFill>
            </a:endParaRPr>
          </a:p>
        </p:txBody>
      </p:sp>
    </p:spTree>
    <p:extLst>
      <p:ext uri="{BB962C8B-B14F-4D97-AF65-F5344CB8AC3E}">
        <p14:creationId xmlns:p14="http://schemas.microsoft.com/office/powerpoint/2010/main" val="182097630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564672"/>
          </a:xfrm>
        </p:spPr>
        <p:txBody>
          <a:bodyPr>
            <a:normAutofit/>
          </a:bodyPr>
          <a:lstStyle/>
          <a:p>
            <a:r>
              <a:rPr lang="ja-JP" altLang="en-US" sz="2800" dirty="0"/>
              <a:t>いつも全力で～首位打者イチロー～</a:t>
            </a:r>
            <a:endParaRPr kumimoji="1" lang="ja-JP" altLang="en-US" sz="2800" dirty="0"/>
          </a:p>
        </p:txBody>
      </p:sp>
      <p:sp>
        <p:nvSpPr>
          <p:cNvPr id="3" name="コンテンツ プレースホルダー 2"/>
          <p:cNvSpPr>
            <a:spLocks noGrp="1"/>
          </p:cNvSpPr>
          <p:nvPr>
            <p:ph idx="1"/>
          </p:nvPr>
        </p:nvSpPr>
        <p:spPr>
          <a:xfrm>
            <a:off x="457200" y="1340768"/>
            <a:ext cx="8229600" cy="4983832"/>
          </a:xfrm>
        </p:spPr>
        <p:txBody>
          <a:bodyPr>
            <a:normAutofit/>
          </a:bodyPr>
          <a:lstStyle/>
          <a:p>
            <a:pPr marL="0" indent="0">
              <a:buNone/>
            </a:pPr>
            <a:r>
              <a:rPr kumimoji="1" lang="ja-JP" altLang="en-US" sz="2400" dirty="0"/>
              <a:t>「イチローの素晴らしいところ、それは、</a:t>
            </a:r>
            <a:r>
              <a:rPr kumimoji="1" lang="ja-JP" altLang="en-US" sz="2400" dirty="0">
                <a:solidFill>
                  <a:srgbClr val="FF0000"/>
                </a:solidFill>
              </a:rPr>
              <a:t>記録のためにわざと試合を休んだりせず</a:t>
            </a:r>
            <a:r>
              <a:rPr kumimoji="1" lang="ja-JP" altLang="en-US" sz="2400" dirty="0"/>
              <a:t>、どこまでも</a:t>
            </a:r>
            <a:r>
              <a:rPr kumimoji="1" lang="ja-JP" altLang="en-US" sz="2400" dirty="0">
                <a:solidFill>
                  <a:srgbClr val="FF0000"/>
                </a:solidFill>
              </a:rPr>
              <a:t>正々堂々と記録にいどんでいる</a:t>
            </a:r>
            <a:r>
              <a:rPr kumimoji="1" lang="ja-JP" altLang="en-US" sz="2400" dirty="0"/>
              <a:t>ところだ」</a:t>
            </a:r>
          </a:p>
          <a:p>
            <a:pPr marL="0" indent="0">
              <a:buNone/>
            </a:pPr>
            <a:r>
              <a:rPr lang="ja-JP" altLang="en-US" sz="2400" dirty="0"/>
              <a:t>「</a:t>
            </a:r>
            <a:r>
              <a:rPr lang="ja-JP" altLang="en-US" sz="2400" dirty="0">
                <a:solidFill>
                  <a:srgbClr val="FF0000"/>
                </a:solidFill>
              </a:rPr>
              <a:t>全試合に出場して</a:t>
            </a:r>
            <a:r>
              <a:rPr lang="ja-JP" altLang="en-US" sz="2400" dirty="0"/>
              <a:t>首位打者になっている」　</a:t>
            </a:r>
            <a:r>
              <a:rPr lang="ja-JP" altLang="en-US" sz="2400" dirty="0">
                <a:solidFill>
                  <a:schemeClr val="accent2">
                    <a:lumMod val="75000"/>
                  </a:schemeClr>
                </a:solidFill>
              </a:rPr>
              <a:t>◆残り四試合</a:t>
            </a:r>
          </a:p>
          <a:p>
            <a:pPr marL="0" indent="0">
              <a:buNone/>
            </a:pPr>
            <a:r>
              <a:rPr kumimoji="1" lang="ja-JP" altLang="en-US" sz="2400" dirty="0"/>
              <a:t>「試合に出ない工夫？</a:t>
            </a:r>
            <a:r>
              <a:rPr kumimoji="1" lang="ja-JP" altLang="en-US" sz="2400" dirty="0">
                <a:solidFill>
                  <a:srgbClr val="FF0000"/>
                </a:solidFill>
              </a:rPr>
              <a:t>なんで、そんなことをしないといけないんですか</a:t>
            </a:r>
            <a:r>
              <a:rPr kumimoji="1" lang="ja-JP" altLang="en-US" sz="2400" dirty="0"/>
              <a:t>」</a:t>
            </a:r>
          </a:p>
          <a:p>
            <a:pPr marL="0" indent="0">
              <a:buNone/>
            </a:pPr>
            <a:r>
              <a:rPr lang="ja-JP" altLang="en-US" sz="2400" dirty="0"/>
              <a:t>「</a:t>
            </a:r>
            <a:r>
              <a:rPr lang="en-US" altLang="ja-JP" sz="2400" dirty="0"/>
              <a:t>『</a:t>
            </a:r>
            <a:r>
              <a:rPr lang="ja-JP" altLang="en-US" sz="2400" dirty="0"/>
              <a:t>休めばいいのに</a:t>
            </a:r>
            <a:r>
              <a:rPr lang="en-US" altLang="ja-JP" sz="2400" dirty="0"/>
              <a:t>』</a:t>
            </a:r>
            <a:r>
              <a:rPr lang="ja-JP" altLang="en-US" sz="2400" dirty="0"/>
              <a:t>という声に耳をかさず、</a:t>
            </a:r>
            <a:r>
              <a:rPr lang="ja-JP" altLang="en-US" sz="2400" dirty="0">
                <a:solidFill>
                  <a:srgbClr val="FF0000"/>
                </a:solidFill>
              </a:rPr>
              <a:t>平然と残りの四試合に出たのだ</a:t>
            </a:r>
            <a:r>
              <a:rPr lang="ja-JP" altLang="en-US" sz="2400" dirty="0"/>
              <a:t>」</a:t>
            </a:r>
            <a:br>
              <a:rPr lang="ja-JP" altLang="en-US" sz="2400" dirty="0"/>
            </a:br>
            <a:r>
              <a:rPr lang="ja-JP" altLang="en-US" sz="2400" dirty="0"/>
              <a:t>「新記録の達成はできなかった」「だが、</a:t>
            </a:r>
            <a:r>
              <a:rPr lang="ja-JP" altLang="en-US" sz="2400" dirty="0">
                <a:solidFill>
                  <a:srgbClr val="FF0000"/>
                </a:solidFill>
              </a:rPr>
              <a:t>全試合に出場してヒットを打ち続けてきたことを何よりも誇りとしている</a:t>
            </a:r>
            <a:r>
              <a:rPr lang="ja-JP" altLang="en-US" sz="2400" dirty="0"/>
              <a:t>」</a:t>
            </a:r>
            <a:endParaRPr kumimoji="1" lang="ja-JP" altLang="en-US" sz="2400" dirty="0"/>
          </a:p>
        </p:txBody>
      </p:sp>
      <p:sp>
        <p:nvSpPr>
          <p:cNvPr id="4" name="正方形/長方形 3"/>
          <p:cNvSpPr/>
          <p:nvPr/>
        </p:nvSpPr>
        <p:spPr>
          <a:xfrm>
            <a:off x="467544" y="5445224"/>
            <a:ext cx="8064896" cy="72008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a:solidFill>
                  <a:schemeClr val="tx1"/>
                </a:solidFill>
              </a:rPr>
              <a:t>イチローには迷いはなく、野球を愛する人々の期待を自覚し、プロの選手として誇り高く生きようと</a:t>
            </a:r>
            <a:r>
              <a:rPr lang="ja-JP" altLang="en-US" sz="2200" dirty="0">
                <a:solidFill>
                  <a:schemeClr val="tx1"/>
                </a:solidFill>
              </a:rPr>
              <a:t>している。</a:t>
            </a:r>
            <a:endParaRPr kumimoji="1" lang="ja-JP" altLang="en-US" sz="2200"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6516216" y="188640"/>
            <a:ext cx="1746895" cy="1200612"/>
          </a:xfrm>
          <a:prstGeom prst="rect">
            <a:avLst/>
          </a:prstGeom>
          <a:noFill/>
          <a:ln w="9525">
            <a:noFill/>
            <a:miter lim="800000"/>
            <a:headEnd/>
            <a:tailEnd/>
          </a:ln>
        </p:spPr>
      </p:pic>
      <p:cxnSp>
        <p:nvCxnSpPr>
          <p:cNvPr id="7" name="直線コネクタ 6"/>
          <p:cNvCxnSpPr/>
          <p:nvPr/>
        </p:nvCxnSpPr>
        <p:spPr>
          <a:xfrm flipV="1">
            <a:off x="323528" y="2924944"/>
            <a:ext cx="8064896" cy="7200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2555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20688"/>
            <a:ext cx="8229600" cy="5703912"/>
          </a:xfrm>
        </p:spPr>
        <p:txBody>
          <a:bodyPr/>
          <a:lstStyle/>
          <a:p>
            <a:pPr marL="0" indent="0">
              <a:buNone/>
            </a:pPr>
            <a:r>
              <a:rPr kumimoji="1" lang="en-US" altLang="ja-JP" dirty="0"/>
              <a:t>※</a:t>
            </a:r>
            <a:r>
              <a:rPr kumimoji="1" lang="ja-JP" altLang="en-US" dirty="0"/>
              <a:t>教材の後半を</a:t>
            </a:r>
            <a:r>
              <a:rPr lang="ja-JP" altLang="en-US" dirty="0"/>
              <a:t>読む　対立的な意見をそのままにしたまま</a:t>
            </a:r>
          </a:p>
          <a:p>
            <a:pPr marL="0" indent="0">
              <a:buNone/>
            </a:pPr>
            <a:endParaRPr lang="ja-JP" altLang="en-US" dirty="0"/>
          </a:p>
          <a:p>
            <a:pPr marL="0" indent="0">
              <a:buNone/>
            </a:pPr>
            <a:endParaRPr lang="ja-JP" altLang="en-US" dirty="0"/>
          </a:p>
          <a:p>
            <a:pPr marL="0" indent="0">
              <a:buNone/>
            </a:pPr>
            <a:endParaRPr lang="ja-JP" altLang="en-US" dirty="0"/>
          </a:p>
          <a:p>
            <a:pPr marL="0" indent="0">
              <a:buNone/>
            </a:pPr>
            <a:endParaRPr lang="ja-JP" altLang="en-US" dirty="0"/>
          </a:p>
          <a:p>
            <a:pPr marL="0" indent="0">
              <a:buNone/>
            </a:pPr>
            <a:r>
              <a:rPr lang="ja-JP" altLang="en-US" dirty="0"/>
              <a:t>全試合に出たことにより、新記録が達成できなかったとき、イチロー選手は</a:t>
            </a:r>
          </a:p>
          <a:p>
            <a:pPr marL="0" indent="0">
              <a:buNone/>
            </a:pPr>
            <a:r>
              <a:rPr lang="ja-JP" altLang="en-US" dirty="0"/>
              <a:t>どんな思いだったでしょう。</a:t>
            </a:r>
            <a:endParaRPr kumimoji="1" lang="ja-JP" altLang="en-US" dirty="0"/>
          </a:p>
        </p:txBody>
      </p:sp>
      <p:pic>
        <p:nvPicPr>
          <p:cNvPr id="11266" name="Picture 2" descr="C:\Users\Owner\Pictures\2017_12_13\IMG_723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0464" y="1052736"/>
            <a:ext cx="2505091" cy="187881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Owner\Pictures\2017_12_13\IMG_724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74998" y="3573016"/>
            <a:ext cx="4896544" cy="3672408"/>
          </a:xfrm>
          <a:prstGeom prst="rect">
            <a:avLst/>
          </a:prstGeom>
          <a:noFill/>
          <a:extLst>
            <a:ext uri="{909E8E84-426E-40DD-AFC4-6F175D3DCCD1}">
              <a14:hiddenFill xmlns:a14="http://schemas.microsoft.com/office/drawing/2010/main">
                <a:solidFill>
                  <a:srgbClr val="FFFFFF"/>
                </a:solidFill>
              </a14:hiddenFill>
            </a:ext>
          </a:extLst>
        </p:spPr>
      </p:pic>
      <p:sp>
        <p:nvSpPr>
          <p:cNvPr id="6" name="円/楕円 5"/>
          <p:cNvSpPr/>
          <p:nvPr/>
        </p:nvSpPr>
        <p:spPr>
          <a:xfrm>
            <a:off x="2015247" y="1340768"/>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吹き出し 1"/>
          <p:cNvSpPr/>
          <p:nvPr/>
        </p:nvSpPr>
        <p:spPr>
          <a:xfrm>
            <a:off x="4174998" y="1232756"/>
            <a:ext cx="4141418" cy="1080120"/>
          </a:xfrm>
          <a:prstGeom prst="wedgeRoundRectCallout">
            <a:avLst>
              <a:gd name="adj1" fmla="val -63664"/>
              <a:gd name="adj2" fmla="val -20482"/>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a:solidFill>
                  <a:schemeClr val="tx1"/>
                </a:solidFill>
              </a:rPr>
              <a:t>実はイチロー選手は出たのです。</a:t>
            </a:r>
          </a:p>
          <a:p>
            <a:r>
              <a:rPr lang="ja-JP" altLang="en-US" sz="2200" dirty="0">
                <a:solidFill>
                  <a:schemeClr val="tx1"/>
                </a:solidFill>
              </a:rPr>
              <a:t>続きを読みます。</a:t>
            </a:r>
            <a:endParaRPr kumimoji="1" lang="ja-JP" altLang="en-US" sz="2200" dirty="0">
              <a:solidFill>
                <a:schemeClr val="tx1"/>
              </a:solidFill>
            </a:endParaRPr>
          </a:p>
        </p:txBody>
      </p:sp>
      <p:sp>
        <p:nvSpPr>
          <p:cNvPr id="4" name="線吹き出し 1 (枠付き) 3"/>
          <p:cNvSpPr/>
          <p:nvPr/>
        </p:nvSpPr>
        <p:spPr>
          <a:xfrm>
            <a:off x="5148064" y="2492896"/>
            <a:ext cx="2304256" cy="438658"/>
          </a:xfrm>
          <a:prstGeom prst="borderCallout1">
            <a:avLst>
              <a:gd name="adj1" fmla="val 44406"/>
              <a:gd name="adj2" fmla="val -140"/>
              <a:gd name="adj3" fmla="val -47849"/>
              <a:gd name="adj4" fmla="val -14385"/>
            </a:avLst>
          </a:pr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教師のだまし討ち</a:t>
            </a:r>
          </a:p>
        </p:txBody>
      </p:sp>
    </p:spTree>
    <p:extLst>
      <p:ext uri="{BB962C8B-B14F-4D97-AF65-F5344CB8AC3E}">
        <p14:creationId xmlns:p14="http://schemas.microsoft.com/office/powerpoint/2010/main" val="192228162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564672"/>
          </a:xfrm>
        </p:spPr>
        <p:txBody>
          <a:bodyPr>
            <a:normAutofit/>
          </a:bodyPr>
          <a:lstStyle/>
          <a:p>
            <a:r>
              <a:rPr lang="ja-JP" altLang="en-US" sz="2800" dirty="0"/>
              <a:t>いつも全力で～首位打者イチロー～</a:t>
            </a:r>
            <a:endParaRPr kumimoji="1" lang="ja-JP" altLang="en-US" sz="2800" dirty="0"/>
          </a:p>
        </p:txBody>
      </p:sp>
      <p:sp>
        <p:nvSpPr>
          <p:cNvPr id="3" name="コンテンツ プレースホルダー 2"/>
          <p:cNvSpPr>
            <a:spLocks noGrp="1"/>
          </p:cNvSpPr>
          <p:nvPr>
            <p:ph idx="1"/>
          </p:nvPr>
        </p:nvSpPr>
        <p:spPr>
          <a:xfrm>
            <a:off x="457200" y="1340768"/>
            <a:ext cx="8435280" cy="4983832"/>
          </a:xfrm>
        </p:spPr>
        <p:txBody>
          <a:bodyPr>
            <a:normAutofit/>
          </a:bodyPr>
          <a:lstStyle/>
          <a:p>
            <a:pPr marL="0" indent="0">
              <a:buNone/>
            </a:pPr>
            <a:endParaRPr kumimoji="1" lang="ja-JP" altLang="en-US" sz="2200" dirty="0"/>
          </a:p>
        </p:txBody>
      </p:sp>
      <p:sp>
        <p:nvSpPr>
          <p:cNvPr id="4" name="正方形/長方形 3"/>
          <p:cNvSpPr/>
          <p:nvPr/>
        </p:nvSpPr>
        <p:spPr>
          <a:xfrm>
            <a:off x="827584" y="1484784"/>
            <a:ext cx="7776864" cy="410445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a:solidFill>
                  <a:schemeClr val="tx1"/>
                </a:solidFill>
              </a:rPr>
              <a:t>◆先生は、初めからイチローが出ることが分かっていたのに、</a:t>
            </a:r>
            <a:r>
              <a:rPr lang="en-US" altLang="ja-JP" sz="2400" dirty="0">
                <a:solidFill>
                  <a:schemeClr val="tx1"/>
                </a:solidFill>
              </a:rPr>
              <a:t/>
            </a:r>
            <a:br>
              <a:rPr lang="en-US" altLang="ja-JP" sz="2400" dirty="0">
                <a:solidFill>
                  <a:schemeClr val="tx1"/>
                </a:solidFill>
              </a:rPr>
            </a:br>
            <a:r>
              <a:rPr lang="ja-JP" altLang="en-US" sz="2400" dirty="0">
                <a:solidFill>
                  <a:schemeClr val="tx1"/>
                </a:solidFill>
              </a:rPr>
              <a:t>　私たちに</a:t>
            </a:r>
            <a:r>
              <a:rPr kumimoji="1" lang="ja-JP" altLang="en-US" sz="2400" dirty="0">
                <a:solidFill>
                  <a:schemeClr val="tx1"/>
                </a:solidFill>
              </a:rPr>
              <a:t>出るか出ないかと考えさせて話し合わせたことは</a:t>
            </a:r>
            <a:br>
              <a:rPr kumimoji="1" lang="ja-JP" altLang="en-US" sz="2400" dirty="0">
                <a:solidFill>
                  <a:schemeClr val="tx1"/>
                </a:solidFill>
              </a:rPr>
            </a:br>
            <a:r>
              <a:rPr kumimoji="1" lang="ja-JP" altLang="en-US" sz="2400" dirty="0">
                <a:solidFill>
                  <a:schemeClr val="tx1"/>
                </a:solidFill>
              </a:rPr>
              <a:t>　何の意味があるのだろうか。</a:t>
            </a:r>
          </a:p>
          <a:p>
            <a:pPr>
              <a:lnSpc>
                <a:spcPct val="150000"/>
              </a:lnSpc>
            </a:pPr>
            <a:r>
              <a:rPr kumimoji="1" lang="ja-JP" altLang="en-US" sz="2400" dirty="0">
                <a:solidFill>
                  <a:schemeClr val="tx1"/>
                </a:solidFill>
              </a:rPr>
              <a:t>◆イチローは出たのですと言って次に進んでしまったけど、</a:t>
            </a:r>
            <a:br>
              <a:rPr kumimoji="1" lang="ja-JP" altLang="en-US" sz="2400" dirty="0">
                <a:solidFill>
                  <a:schemeClr val="tx1"/>
                </a:solidFill>
              </a:rPr>
            </a:br>
            <a:r>
              <a:rPr kumimoji="1" lang="ja-JP" altLang="en-US" sz="2400" dirty="0">
                <a:solidFill>
                  <a:schemeClr val="tx1"/>
                </a:solidFill>
              </a:rPr>
              <a:t>　「出ない」と言った私たちはどうすればいいのか。</a:t>
            </a:r>
          </a:p>
          <a:p>
            <a:pPr>
              <a:lnSpc>
                <a:spcPct val="150000"/>
              </a:lnSpc>
            </a:pPr>
            <a:r>
              <a:rPr kumimoji="1" lang="ja-JP" altLang="en-US" sz="2400" dirty="0">
                <a:solidFill>
                  <a:schemeClr val="tx1"/>
                </a:solidFill>
              </a:rPr>
              <a:t>◆イチローはおかしい、間違っているよ。　</a:t>
            </a:r>
          </a:p>
        </p:txBody>
      </p:sp>
      <p:sp>
        <p:nvSpPr>
          <p:cNvPr id="5" name="四角形吹き出し 4"/>
          <p:cNvSpPr/>
          <p:nvPr/>
        </p:nvSpPr>
        <p:spPr>
          <a:xfrm>
            <a:off x="2699792" y="5821319"/>
            <a:ext cx="5904656" cy="432048"/>
          </a:xfrm>
          <a:prstGeom prst="wedgeRectCallout">
            <a:avLst>
              <a:gd name="adj1" fmla="val -23289"/>
              <a:gd name="adj2" fmla="val -1032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一人でもこういう思いをもつ子供を出していいのか。</a:t>
            </a:r>
          </a:p>
        </p:txBody>
      </p:sp>
    </p:spTree>
    <p:extLst>
      <p:ext uri="{BB962C8B-B14F-4D97-AF65-F5344CB8AC3E}">
        <p14:creationId xmlns:p14="http://schemas.microsoft.com/office/powerpoint/2010/main" val="389076667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0688"/>
            <a:ext cx="8229600" cy="504056"/>
          </a:xfrm>
        </p:spPr>
        <p:txBody>
          <a:bodyPr>
            <a:normAutofit fontScale="90000"/>
          </a:bodyPr>
          <a:lstStyle/>
          <a:p>
            <a:r>
              <a:rPr kumimoji="1" lang="ja-JP" altLang="en-US" sz="3200" dirty="0"/>
              <a:t>　</a:t>
            </a:r>
            <a:r>
              <a:rPr lang="ja-JP" altLang="en-US" sz="3200" dirty="0"/>
              <a:t>「自分だったらどうするか」</a:t>
            </a:r>
            <a:r>
              <a:rPr kumimoji="1" lang="ja-JP" altLang="en-US" sz="3200" dirty="0"/>
              <a:t>その他の例</a:t>
            </a:r>
          </a:p>
        </p:txBody>
      </p:sp>
      <p:sp>
        <p:nvSpPr>
          <p:cNvPr id="3" name="コンテンツ プレースホルダー 2"/>
          <p:cNvSpPr>
            <a:spLocks noGrp="1"/>
          </p:cNvSpPr>
          <p:nvPr>
            <p:ph idx="1"/>
          </p:nvPr>
        </p:nvSpPr>
        <p:spPr>
          <a:xfrm>
            <a:off x="395536" y="1268760"/>
            <a:ext cx="8424936" cy="5256584"/>
          </a:xfrm>
        </p:spPr>
        <p:txBody>
          <a:bodyPr>
            <a:normAutofit fontScale="92500" lnSpcReduction="10000"/>
          </a:bodyPr>
          <a:lstStyle/>
          <a:p>
            <a:pPr marL="0" indent="0">
              <a:lnSpc>
                <a:spcPts val="3000"/>
              </a:lnSpc>
              <a:buNone/>
            </a:pPr>
            <a:r>
              <a:rPr kumimoji="1" lang="ja-JP" altLang="en-US" dirty="0"/>
              <a:t>教材の世界とかけ離れて、</a:t>
            </a:r>
            <a:r>
              <a:rPr kumimoji="1" lang="ja-JP" altLang="en-US" dirty="0">
                <a:solidFill>
                  <a:srgbClr val="FF0000"/>
                </a:solidFill>
              </a:rPr>
              <a:t>多様な方法の追求に走り</a:t>
            </a:r>
            <a:r>
              <a:rPr kumimoji="1" lang="ja-JP" altLang="en-US" dirty="0"/>
              <a:t>、結果として教材の価値に触れることなく、終わっていく授業。</a:t>
            </a:r>
          </a:p>
          <a:p>
            <a:pPr marL="0" indent="0">
              <a:buNone/>
            </a:pPr>
            <a:r>
              <a:rPr kumimoji="1" lang="ja-JP" altLang="en-US" dirty="0"/>
              <a:t>例 ： 手品師   </a:t>
            </a:r>
          </a:p>
          <a:p>
            <a:pPr marL="0" indent="0">
              <a:buNone/>
            </a:pPr>
            <a:r>
              <a:rPr kumimoji="1" lang="ja-JP" altLang="en-US" dirty="0"/>
              <a:t>大舞台に立つことを断念して少年の所で手品をすることを選ぶ。</a:t>
            </a:r>
            <a:r>
              <a:rPr kumimoji="1" lang="en-US" altLang="ja-JP" dirty="0"/>
              <a:t/>
            </a:r>
            <a:br>
              <a:rPr kumimoji="1" lang="en-US" altLang="ja-JP" dirty="0"/>
            </a:br>
            <a:r>
              <a:rPr kumimoji="1" lang="ja-JP" altLang="en-US" dirty="0"/>
              <a:t>⇒　</a:t>
            </a:r>
            <a:r>
              <a:rPr kumimoji="1" lang="ja-JP" altLang="en-US" dirty="0">
                <a:solidFill>
                  <a:schemeClr val="accent1">
                    <a:lumMod val="75000"/>
                  </a:schemeClr>
                </a:solidFill>
              </a:rPr>
              <a:t>手品師は、自分が手品師であることに気付くという「矜持」</a:t>
            </a:r>
            <a:br>
              <a:rPr kumimoji="1" lang="ja-JP" altLang="en-US" dirty="0">
                <a:solidFill>
                  <a:schemeClr val="accent1">
                    <a:lumMod val="75000"/>
                  </a:schemeClr>
                </a:solidFill>
              </a:rPr>
            </a:br>
            <a:r>
              <a:rPr kumimoji="1" lang="ja-JP" altLang="en-US" dirty="0">
                <a:solidFill>
                  <a:schemeClr val="accent1">
                    <a:lumMod val="75000"/>
                  </a:schemeClr>
                </a:solidFill>
              </a:rPr>
              <a:t>　　「内なる誠実さ」に触れる素晴らしい教材。</a:t>
            </a:r>
            <a:r>
              <a:rPr kumimoji="1" lang="en-US" altLang="ja-JP" dirty="0">
                <a:solidFill>
                  <a:schemeClr val="accent1">
                    <a:lumMod val="75000"/>
                  </a:schemeClr>
                </a:solidFill>
              </a:rPr>
              <a:t/>
            </a:r>
            <a:br>
              <a:rPr kumimoji="1" lang="en-US" altLang="ja-JP" dirty="0">
                <a:solidFill>
                  <a:schemeClr val="accent1">
                    <a:lumMod val="75000"/>
                  </a:schemeClr>
                </a:solidFill>
              </a:rPr>
            </a:br>
            <a:endParaRPr kumimoji="1" lang="ja-JP" altLang="en-US" dirty="0">
              <a:solidFill>
                <a:schemeClr val="accent1">
                  <a:lumMod val="75000"/>
                </a:schemeClr>
              </a:solidFill>
            </a:endParaRPr>
          </a:p>
          <a:p>
            <a:pPr marL="0" indent="0">
              <a:buNone/>
            </a:pPr>
            <a:r>
              <a:rPr lang="ja-JP" altLang="en-US" dirty="0">
                <a:solidFill>
                  <a:srgbClr val="FF0000"/>
                </a:solidFill>
              </a:rPr>
              <a:t>◆自分だったらどうするか</a:t>
            </a:r>
          </a:p>
          <a:p>
            <a:pPr marL="0" indent="0">
              <a:lnSpc>
                <a:spcPts val="3000"/>
              </a:lnSpc>
              <a:buNone/>
            </a:pPr>
            <a:r>
              <a:rPr kumimoji="1" lang="ja-JP" altLang="en-US" dirty="0"/>
              <a:t>①少年の所に行く　②大舞台に立つ　③少年を連れて大舞台に行く　④少年に事情を説明してから大舞台に行く</a:t>
            </a:r>
          </a:p>
          <a:p>
            <a:pPr marL="0" indent="0">
              <a:buNone/>
            </a:pPr>
            <a:r>
              <a:rPr lang="ja-JP" altLang="en-US" dirty="0"/>
              <a:t>⑤最初は少年のところに、すぐに大舞台に行く　など</a:t>
            </a:r>
          </a:p>
          <a:p>
            <a:pPr marL="0" indent="0">
              <a:buNone/>
            </a:pPr>
            <a:r>
              <a:rPr kumimoji="1" lang="en-US" altLang="ja-JP" dirty="0">
                <a:solidFill>
                  <a:srgbClr val="FF0000"/>
                </a:solidFill>
              </a:rPr>
              <a:t>※</a:t>
            </a:r>
            <a:r>
              <a:rPr kumimoji="1" lang="ja-JP" altLang="en-US" dirty="0">
                <a:solidFill>
                  <a:srgbClr val="FF0000"/>
                </a:solidFill>
              </a:rPr>
              <a:t>多様な方法を言わせて、教材の価値にどうつなげられるのか。</a:t>
            </a:r>
          </a:p>
          <a:p>
            <a:pPr marL="0" indent="0">
              <a:buNone/>
            </a:pPr>
            <a:r>
              <a:rPr lang="en-US" altLang="ja-JP" dirty="0">
                <a:solidFill>
                  <a:srgbClr val="FF0000"/>
                </a:solidFill>
              </a:rPr>
              <a:t>※</a:t>
            </a:r>
            <a:r>
              <a:rPr lang="ja-JP" altLang="en-US" dirty="0">
                <a:solidFill>
                  <a:srgbClr val="FF0000"/>
                </a:solidFill>
              </a:rPr>
              <a:t>教材のもつ感動が消える。</a:t>
            </a:r>
            <a:r>
              <a:rPr lang="ja-JP" altLang="en-US" dirty="0"/>
              <a:t>　</a:t>
            </a:r>
            <a:endParaRPr kumimoji="1" lang="ja-JP" altLang="en-US" dirty="0"/>
          </a:p>
        </p:txBody>
      </p:sp>
    </p:spTree>
    <p:extLst>
      <p:ext uri="{BB962C8B-B14F-4D97-AF65-F5344CB8AC3E}">
        <p14:creationId xmlns:p14="http://schemas.microsoft.com/office/powerpoint/2010/main" val="321885061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08720"/>
            <a:ext cx="8229600" cy="5415880"/>
          </a:xfrm>
        </p:spPr>
        <p:txBody>
          <a:bodyPr/>
          <a:lstStyle/>
          <a:p>
            <a:pPr marL="0" indent="0">
              <a:buNone/>
            </a:pPr>
            <a:r>
              <a:rPr kumimoji="1" lang="ja-JP" altLang="en-US" sz="2800" dirty="0"/>
              <a:t>教材を途中で止めて</a:t>
            </a:r>
            <a:r>
              <a:rPr lang="ja-JP" altLang="en-US" sz="2800" dirty="0"/>
              <a:t>「自分だったらどうするか」を問う問題点</a:t>
            </a:r>
          </a:p>
          <a:p>
            <a:pPr marL="0" indent="0">
              <a:lnSpc>
                <a:spcPts val="4000"/>
              </a:lnSpc>
              <a:buNone/>
            </a:pPr>
            <a:r>
              <a:rPr kumimoji="1" lang="ja-JP" altLang="en-US" sz="2800" dirty="0"/>
              <a:t>　①</a:t>
            </a:r>
            <a:r>
              <a:rPr lang="ja-JP" altLang="en-US" sz="2800" dirty="0"/>
              <a:t>主人公の純粋な思いや教材の筋書きを無視して</a:t>
            </a:r>
            <a:br>
              <a:rPr lang="ja-JP" altLang="en-US" sz="2800" dirty="0"/>
            </a:br>
            <a:r>
              <a:rPr lang="ja-JP" altLang="en-US" sz="2800" dirty="0"/>
              <a:t>　　 勝手な発想で解決を図ろうとする。</a:t>
            </a:r>
          </a:p>
          <a:p>
            <a:pPr marL="0" indent="0">
              <a:lnSpc>
                <a:spcPts val="4000"/>
              </a:lnSpc>
              <a:buNone/>
            </a:pPr>
            <a:r>
              <a:rPr lang="ja-JP" altLang="en-US" sz="2800" dirty="0"/>
              <a:t>　②</a:t>
            </a:r>
            <a:r>
              <a:rPr kumimoji="1" lang="ja-JP" altLang="en-US" sz="2800" dirty="0"/>
              <a:t>教材のもつ本質的な価値とは無縁な方向に向かう。</a:t>
            </a:r>
          </a:p>
          <a:p>
            <a:pPr marL="0" indent="0">
              <a:lnSpc>
                <a:spcPts val="4000"/>
              </a:lnSpc>
              <a:buNone/>
            </a:pPr>
            <a:r>
              <a:rPr lang="ja-JP" altLang="en-US" sz="2800" dirty="0"/>
              <a:t>　③本来感じてほしい教材や主人公への感動が伴</a:t>
            </a:r>
            <a:r>
              <a:rPr lang="ja-JP" altLang="en-US" sz="2800" dirty="0" err="1"/>
              <a:t>わ</a:t>
            </a:r>
            <a:r>
              <a:rPr lang="en-US" altLang="ja-JP" sz="2800" dirty="0"/>
              <a:t/>
            </a:r>
            <a:br>
              <a:rPr lang="en-US" altLang="ja-JP" sz="2800" dirty="0"/>
            </a:br>
            <a:r>
              <a:rPr lang="en-US" altLang="ja-JP" sz="2800" dirty="0"/>
              <a:t>   </a:t>
            </a:r>
            <a:r>
              <a:rPr lang="ja-JP" altLang="en-US" sz="2800" dirty="0"/>
              <a:t>　</a:t>
            </a:r>
            <a:r>
              <a:rPr lang="en-US" altLang="ja-JP" sz="2800" dirty="0"/>
              <a:t> </a:t>
            </a:r>
            <a:r>
              <a:rPr lang="ja-JP" altLang="en-US" sz="2800" dirty="0"/>
              <a:t>ない。</a:t>
            </a:r>
          </a:p>
          <a:p>
            <a:pPr marL="0" indent="0">
              <a:lnSpc>
                <a:spcPts val="4000"/>
              </a:lnSpc>
              <a:buNone/>
            </a:pPr>
            <a:r>
              <a:rPr lang="ja-JP" altLang="en-US" sz="2800" dirty="0"/>
              <a:t>　④意味のない「話合い」という活動だけが目立つ。</a:t>
            </a:r>
          </a:p>
          <a:p>
            <a:pPr marL="0" indent="0">
              <a:lnSpc>
                <a:spcPts val="4000"/>
              </a:lnSpc>
              <a:buNone/>
            </a:pPr>
            <a:r>
              <a:rPr kumimoji="1" lang="ja-JP" altLang="en-US" sz="2800" dirty="0"/>
              <a:t>　⑤子供に不信感を与えたり自己否定に陥らせる。</a:t>
            </a:r>
          </a:p>
        </p:txBody>
      </p:sp>
    </p:spTree>
    <p:extLst>
      <p:ext uri="{BB962C8B-B14F-4D97-AF65-F5344CB8AC3E}">
        <p14:creationId xmlns:p14="http://schemas.microsoft.com/office/powerpoint/2010/main" val="123850554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950175-F721-44BA-B24F-59A718CE14AD}"/>
              </a:ext>
            </a:extLst>
          </p:cNvPr>
          <p:cNvSpPr>
            <a:spLocks noGrp="1"/>
          </p:cNvSpPr>
          <p:nvPr>
            <p:ph type="title"/>
          </p:nvPr>
        </p:nvSpPr>
        <p:spPr>
          <a:xfrm>
            <a:off x="457200" y="704088"/>
            <a:ext cx="8229600" cy="852704"/>
          </a:xfrm>
        </p:spPr>
        <p:txBody>
          <a:bodyPr>
            <a:normAutofit/>
          </a:bodyPr>
          <a:lstStyle/>
          <a:p>
            <a:r>
              <a:rPr kumimoji="1" lang="ja-JP" altLang="en-US" sz="2800" dirty="0"/>
              <a:t>「自分だったら」と考えれば自分事になると誤解している</a:t>
            </a:r>
          </a:p>
        </p:txBody>
      </p:sp>
      <p:sp>
        <p:nvSpPr>
          <p:cNvPr id="3" name="コンテンツ プレースホルダー 2">
            <a:extLst>
              <a:ext uri="{FF2B5EF4-FFF2-40B4-BE49-F238E27FC236}">
                <a16:creationId xmlns:a16="http://schemas.microsoft.com/office/drawing/2014/main" id="{D5A01474-C33E-4766-A981-6AF8A81ED820}"/>
              </a:ext>
            </a:extLst>
          </p:cNvPr>
          <p:cNvSpPr>
            <a:spLocks noGrp="1"/>
          </p:cNvSpPr>
          <p:nvPr>
            <p:ph idx="1"/>
          </p:nvPr>
        </p:nvSpPr>
        <p:spPr/>
        <p:txBody>
          <a:bodyPr/>
          <a:lstStyle/>
          <a:p>
            <a:pPr marL="0" indent="0">
              <a:buNone/>
            </a:pPr>
            <a:r>
              <a:rPr kumimoji="1" lang="en-US" altLang="ja-JP" dirty="0">
                <a:solidFill>
                  <a:srgbClr val="FF0000"/>
                </a:solidFill>
              </a:rPr>
              <a:t>×</a:t>
            </a:r>
            <a:r>
              <a:rPr kumimoji="1" lang="en-US" altLang="ja-JP" dirty="0"/>
              <a:t>【</a:t>
            </a:r>
            <a:r>
              <a:rPr kumimoji="1" lang="ja-JP" altLang="en-US" dirty="0"/>
              <a:t>自分事</a:t>
            </a:r>
            <a:r>
              <a:rPr kumimoji="1" lang="en-US" altLang="ja-JP" dirty="0"/>
              <a:t>】</a:t>
            </a:r>
            <a:r>
              <a:rPr kumimoji="1" lang="ja-JP" altLang="en-US" dirty="0"/>
              <a:t>という言葉の表層的な解釈</a:t>
            </a:r>
          </a:p>
          <a:p>
            <a:pPr marL="0" indent="0">
              <a:buNone/>
            </a:pPr>
            <a:r>
              <a:rPr lang="ja-JP" altLang="en-US" dirty="0"/>
              <a:t>主人公のある状況に自分を置くことが、「自分事」として考えていることになる。</a:t>
            </a:r>
          </a:p>
          <a:p>
            <a:pPr marL="0" indent="0">
              <a:buNone/>
            </a:pPr>
            <a:endParaRPr kumimoji="1" lang="ja-JP" altLang="en-US" dirty="0"/>
          </a:p>
          <a:p>
            <a:pPr marL="0" indent="0">
              <a:buNone/>
            </a:pPr>
            <a:endParaRPr lang="ja-JP" altLang="en-US" dirty="0"/>
          </a:p>
          <a:p>
            <a:pPr marL="0" indent="0">
              <a:buNone/>
            </a:pPr>
            <a:r>
              <a:rPr kumimoji="1" lang="ja-JP" altLang="en-US" dirty="0">
                <a:solidFill>
                  <a:srgbClr val="FF0000"/>
                </a:solidFill>
              </a:rPr>
              <a:t>〇</a:t>
            </a:r>
            <a:r>
              <a:rPr kumimoji="1" lang="en-US" altLang="ja-JP" dirty="0"/>
              <a:t>【</a:t>
            </a:r>
            <a:r>
              <a:rPr kumimoji="1" lang="ja-JP" altLang="en-US" dirty="0"/>
              <a:t>自分事</a:t>
            </a:r>
            <a:r>
              <a:rPr kumimoji="1" lang="en-US" altLang="ja-JP" dirty="0"/>
              <a:t>】</a:t>
            </a:r>
            <a:r>
              <a:rPr kumimoji="1" lang="ja-JP" altLang="en-US" dirty="0"/>
              <a:t>の本質的な解釈</a:t>
            </a:r>
          </a:p>
          <a:p>
            <a:pPr marL="0" indent="0">
              <a:buNone/>
            </a:pPr>
            <a:r>
              <a:rPr lang="ja-JP" altLang="en-US" dirty="0"/>
              <a:t>教材が示す人間としての生き方を自分の問題として捉える。</a:t>
            </a:r>
            <a:endParaRPr kumimoji="1" lang="ja-JP" altLang="en-US" dirty="0"/>
          </a:p>
        </p:txBody>
      </p:sp>
      <p:sp>
        <p:nvSpPr>
          <p:cNvPr id="4" name="吹き出し: 角を丸めた四角形 3">
            <a:extLst>
              <a:ext uri="{FF2B5EF4-FFF2-40B4-BE49-F238E27FC236}">
                <a16:creationId xmlns:a16="http://schemas.microsoft.com/office/drawing/2014/main" id="{CFFF32DD-FF79-4820-8015-46E57F41E147}"/>
              </a:ext>
            </a:extLst>
          </p:cNvPr>
          <p:cNvSpPr/>
          <p:nvPr/>
        </p:nvSpPr>
        <p:spPr>
          <a:xfrm>
            <a:off x="4139952" y="3212976"/>
            <a:ext cx="4514688" cy="756084"/>
          </a:xfrm>
          <a:prstGeom prst="wedgeRoundRectCallout">
            <a:avLst>
              <a:gd name="adj1" fmla="val -20833"/>
              <a:gd name="adj2" fmla="val -79939"/>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自分の姿を想定・空想するのみ。</a:t>
            </a:r>
          </a:p>
          <a:p>
            <a:pPr algn="ctr"/>
            <a:r>
              <a:rPr lang="ja-JP" altLang="en-US" sz="2000" dirty="0">
                <a:solidFill>
                  <a:schemeClr val="tx1"/>
                </a:solidFill>
              </a:rPr>
              <a:t>確実性はなく、何とでも言える。</a:t>
            </a:r>
            <a:endParaRPr kumimoji="1" lang="ja-JP" altLang="en-US" sz="2000" dirty="0">
              <a:solidFill>
                <a:schemeClr val="tx1"/>
              </a:solidFill>
            </a:endParaRPr>
          </a:p>
        </p:txBody>
      </p:sp>
      <p:sp>
        <p:nvSpPr>
          <p:cNvPr id="5" name="吹き出し: 角を丸めた四角形 4">
            <a:extLst>
              <a:ext uri="{FF2B5EF4-FFF2-40B4-BE49-F238E27FC236}">
                <a16:creationId xmlns:a16="http://schemas.microsoft.com/office/drawing/2014/main" id="{7ED4E8C5-DCB8-44E4-9EAE-511AF43BB90A}"/>
              </a:ext>
            </a:extLst>
          </p:cNvPr>
          <p:cNvSpPr/>
          <p:nvPr/>
        </p:nvSpPr>
        <p:spPr>
          <a:xfrm>
            <a:off x="4072031" y="5516218"/>
            <a:ext cx="4608512" cy="808382"/>
          </a:xfrm>
          <a:prstGeom prst="wedgeRoundRectCallout">
            <a:avLst>
              <a:gd name="adj1" fmla="val -20032"/>
              <a:gd name="adj2" fmla="val -83772"/>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rPr>
              <a:t>道徳的価値を</a:t>
            </a:r>
            <a:r>
              <a:rPr kumimoji="1" lang="ja-JP" altLang="en-US" sz="2000" dirty="0">
                <a:solidFill>
                  <a:schemeClr val="tx1"/>
                </a:solidFill>
              </a:rPr>
              <a:t>自分のこととして捉える。</a:t>
            </a:r>
          </a:p>
          <a:p>
            <a:pPr algn="ctr"/>
            <a:r>
              <a:rPr kumimoji="1" lang="ja-JP" altLang="en-US" sz="2000" dirty="0">
                <a:solidFill>
                  <a:schemeClr val="tx1"/>
                </a:solidFill>
              </a:rPr>
              <a:t>事実に基づいて自分を見つめる。</a:t>
            </a:r>
          </a:p>
        </p:txBody>
      </p:sp>
    </p:spTree>
    <p:extLst>
      <p:ext uri="{BB962C8B-B14F-4D97-AF65-F5344CB8AC3E}">
        <p14:creationId xmlns:p14="http://schemas.microsoft.com/office/powerpoint/2010/main" val="239010948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pPr marL="0" indent="0">
              <a:buNone/>
            </a:pPr>
            <a:r>
              <a:rPr kumimoji="1" lang="ja-JP" altLang="en-US" sz="3600" dirty="0" smtClean="0"/>
              <a:t>　　皆様のご活躍をお祈り申し上げます。</a:t>
            </a:r>
          </a:p>
          <a:p>
            <a:pPr marL="0" indent="0">
              <a:buNone/>
            </a:pPr>
            <a:endParaRPr lang="ja-JP" altLang="en-US" sz="3600" dirty="0"/>
          </a:p>
          <a:p>
            <a:pPr marL="0" indent="0">
              <a:buNone/>
            </a:pPr>
            <a:r>
              <a:rPr kumimoji="1" lang="ja-JP" altLang="en-US" sz="3600" dirty="0" smtClean="0"/>
              <a:t>　　ご清聴ありがとうございました。</a:t>
            </a:r>
            <a:endParaRPr kumimoji="1" lang="ja-JP" altLang="en-US" sz="3600" dirty="0"/>
          </a:p>
        </p:txBody>
      </p:sp>
      <p:pic>
        <p:nvPicPr>
          <p:cNvPr id="1026" name="Picture 2" descr="C:\Program Files (x86)\Microsoft Office\MEDIA\CAGCAT10\j02819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5488" y="4386263"/>
            <a:ext cx="1825625" cy="172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137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Owner\Pictures\2015_01_17\IMG_302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27584" y="4498669"/>
            <a:ext cx="2304256" cy="1728192"/>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p:cNvSpPr>
            <a:spLocks noGrp="1"/>
          </p:cNvSpPr>
          <p:nvPr>
            <p:ph idx="1"/>
          </p:nvPr>
        </p:nvSpPr>
        <p:spPr>
          <a:xfrm>
            <a:off x="457200" y="764704"/>
            <a:ext cx="8003232" cy="5688632"/>
          </a:xfrm>
        </p:spPr>
        <p:txBody>
          <a:bodyPr>
            <a:normAutofit/>
          </a:bodyPr>
          <a:lstStyle/>
          <a:p>
            <a:pPr marL="0" indent="0">
              <a:buNone/>
            </a:pPr>
            <a:r>
              <a:rPr lang="ja-JP" altLang="en-US" sz="3000" dirty="0" smtClean="0">
                <a:solidFill>
                  <a:schemeClr val="accent2">
                    <a:lumMod val="75000"/>
                  </a:schemeClr>
                </a:solidFill>
              </a:rPr>
              <a:t>取り組むこと④・・道徳用教材の整備・充実・活用</a:t>
            </a:r>
          </a:p>
          <a:p>
            <a:pPr marL="0" indent="0">
              <a:buNone/>
            </a:pPr>
            <a:r>
              <a:rPr lang="en-US" altLang="ja-JP" dirty="0" smtClean="0"/>
              <a:t>【</a:t>
            </a:r>
            <a:r>
              <a:rPr lang="ja-JP" altLang="en-US" dirty="0"/>
              <a:t>学校と</a:t>
            </a:r>
            <a:r>
              <a:rPr lang="ja-JP" altLang="en-US" dirty="0" smtClean="0"/>
              <a:t>して</a:t>
            </a:r>
            <a:r>
              <a:rPr lang="en-US" altLang="ja-JP" dirty="0" smtClean="0"/>
              <a:t>】</a:t>
            </a:r>
            <a:endParaRPr lang="ja-JP" altLang="en-US" dirty="0" smtClean="0"/>
          </a:p>
          <a:p>
            <a:pPr marL="0" indent="0">
              <a:buNone/>
            </a:pPr>
            <a:r>
              <a:rPr lang="ja-JP" altLang="en-US" dirty="0" smtClean="0"/>
              <a:t>　　教材</a:t>
            </a:r>
            <a:r>
              <a:rPr lang="ja-JP" altLang="en-US" dirty="0"/>
              <a:t>等</a:t>
            </a:r>
            <a:r>
              <a:rPr lang="ja-JP" altLang="en-US" dirty="0" smtClean="0"/>
              <a:t>の整備と保管方法を適切にする。</a:t>
            </a:r>
          </a:p>
          <a:p>
            <a:pPr marL="0" indent="0">
              <a:buNone/>
            </a:pPr>
            <a:r>
              <a:rPr lang="ja-JP" altLang="en-US" dirty="0" smtClean="0"/>
              <a:t>　</a:t>
            </a:r>
          </a:p>
          <a:p>
            <a:pPr marL="0" indent="0">
              <a:buNone/>
            </a:pPr>
            <a:r>
              <a:rPr lang="ja-JP" altLang="en-US" dirty="0" smtClean="0"/>
              <a:t>　　　　　　　　　　　　　　　　　</a:t>
            </a:r>
          </a:p>
          <a:p>
            <a:pPr marL="0" indent="0">
              <a:buNone/>
            </a:pPr>
            <a:endParaRPr lang="ja-JP" altLang="en-US" dirty="0" smtClean="0"/>
          </a:p>
          <a:p>
            <a:pPr marL="0" indent="0">
              <a:buNone/>
            </a:pPr>
            <a:endParaRPr lang="ja-JP" altLang="en-US" dirty="0"/>
          </a:p>
          <a:p>
            <a:pPr marL="0" indent="0">
              <a:buNone/>
            </a:pPr>
            <a:endParaRPr lang="ja-JP" altLang="en-US" dirty="0" smtClean="0"/>
          </a:p>
          <a:p>
            <a:pPr marL="0" indent="0">
              <a:buNone/>
            </a:pPr>
            <a:endParaRPr lang="ja-JP" altLang="en-US" dirty="0" smtClean="0"/>
          </a:p>
          <a:p>
            <a:pPr marL="0" indent="0">
              <a:buNone/>
            </a:pPr>
            <a:endParaRPr kumimoji="1" lang="ja-JP" altLang="en-US" dirty="0"/>
          </a:p>
        </p:txBody>
      </p:sp>
      <p:pic>
        <p:nvPicPr>
          <p:cNvPr id="4" name="Picture 2" descr="C:\Users\Owner\Pictures\2015_01_17\IMG_302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3568" y="2564903"/>
            <a:ext cx="2331132" cy="17483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Owner\Pictures\2018_10_19\IMG_849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35896" y="2708920"/>
            <a:ext cx="4684041" cy="351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558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08688"/>
          </a:xfrm>
        </p:spPr>
        <p:txBody>
          <a:bodyPr>
            <a:normAutofit/>
          </a:bodyPr>
          <a:lstStyle/>
          <a:p>
            <a:r>
              <a:rPr kumimoji="1" lang="ja-JP" altLang="en-US" sz="3200" dirty="0" smtClean="0"/>
              <a:t>取り組むこと⑤・・道徳教育の研修の充実</a:t>
            </a:r>
            <a:endParaRPr kumimoji="1" lang="ja-JP" altLang="en-US" sz="3200" dirty="0"/>
          </a:p>
        </p:txBody>
      </p:sp>
      <p:sp>
        <p:nvSpPr>
          <p:cNvPr id="3" name="コンテンツ プレースホルダー 2"/>
          <p:cNvSpPr>
            <a:spLocks noGrp="1"/>
          </p:cNvSpPr>
          <p:nvPr>
            <p:ph idx="1"/>
          </p:nvPr>
        </p:nvSpPr>
        <p:spPr>
          <a:xfrm>
            <a:off x="457200" y="1484784"/>
            <a:ext cx="8229600" cy="4839816"/>
          </a:xfrm>
        </p:spPr>
        <p:txBody>
          <a:bodyPr/>
          <a:lstStyle/>
          <a:p>
            <a:pPr marL="0" indent="0">
              <a:buNone/>
            </a:pPr>
            <a:r>
              <a:rPr kumimoji="1" lang="ja-JP" altLang="en-US" dirty="0" smtClean="0"/>
              <a:t>◆校内研究とは別に道徳の校内研修会を企画・実施する。</a:t>
            </a:r>
          </a:p>
          <a:p>
            <a:pPr marL="0" indent="0">
              <a:buNone/>
            </a:pPr>
            <a:r>
              <a:rPr lang="ja-JP" altLang="en-US" dirty="0" smtClean="0"/>
              <a:t>　〇道徳科の動向の理解　〇授業づくりの演習、研究授業</a:t>
            </a:r>
          </a:p>
          <a:p>
            <a:pPr marL="0" indent="0">
              <a:buNone/>
            </a:pPr>
            <a:r>
              <a:rPr lang="ja-JP" altLang="en-US" sz="2400" dirty="0" smtClean="0"/>
              <a:t>　〇評価の仕方や所見の書き方</a:t>
            </a:r>
          </a:p>
          <a:p>
            <a:pPr marL="0" indent="0">
              <a:buNone/>
            </a:pPr>
            <a:r>
              <a:rPr lang="ja-JP" altLang="en-US" sz="2400" dirty="0" smtClean="0"/>
              <a:t>◆「若手教員研修」の企画・実施</a:t>
            </a:r>
          </a:p>
          <a:p>
            <a:pPr marL="0" indent="0">
              <a:buNone/>
            </a:pPr>
            <a:r>
              <a:rPr lang="ja-JP" altLang="en-US" sz="2400" dirty="0" smtClean="0"/>
              <a:t>　　　　　初任～５年までの教員</a:t>
            </a:r>
          </a:p>
          <a:p>
            <a:pPr marL="0" indent="0">
              <a:buNone/>
            </a:pPr>
            <a:r>
              <a:rPr lang="ja-JP" altLang="en-US" sz="2400" dirty="0" smtClean="0"/>
              <a:t>　　　　　研修会の運営、提案授業は若手が行う。</a:t>
            </a:r>
            <a:endParaRPr kumimoji="1" lang="ja-JP" altLang="en-US" sz="2400" dirty="0"/>
          </a:p>
        </p:txBody>
      </p:sp>
      <p:pic>
        <p:nvPicPr>
          <p:cNvPr id="2050" name="Picture 2" descr="C:\Users\Owner\Pictures\2017_01_13\IMG_556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16016" y="4293096"/>
            <a:ext cx="2736304" cy="205222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wner\Pictures\2017_01_13\IMG_557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4293096"/>
            <a:ext cx="2784309"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117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80696"/>
          </a:xfrm>
        </p:spPr>
        <p:txBody>
          <a:bodyPr>
            <a:normAutofit/>
          </a:bodyPr>
          <a:lstStyle/>
          <a:p>
            <a:r>
              <a:rPr kumimoji="1" lang="ja-JP" altLang="en-US" sz="3200" dirty="0" smtClean="0"/>
              <a:t>取り組むこと⑥・・</a:t>
            </a:r>
            <a:r>
              <a:rPr kumimoji="1" lang="ja-JP" altLang="en-US" sz="3200" dirty="0" smtClean="0">
                <a:solidFill>
                  <a:srgbClr val="FF0000"/>
                </a:solidFill>
              </a:rPr>
              <a:t>道徳授業の充実を図る</a:t>
            </a:r>
            <a:endParaRPr kumimoji="1" lang="ja-JP" altLang="en-US" sz="3200" dirty="0">
              <a:solidFill>
                <a:srgbClr val="FF0000"/>
              </a:solidFill>
            </a:endParaRPr>
          </a:p>
        </p:txBody>
      </p:sp>
      <p:sp>
        <p:nvSpPr>
          <p:cNvPr id="3" name="コンテンツ プレースホルダー 2"/>
          <p:cNvSpPr>
            <a:spLocks noGrp="1"/>
          </p:cNvSpPr>
          <p:nvPr>
            <p:ph idx="1"/>
          </p:nvPr>
        </p:nvSpPr>
        <p:spPr>
          <a:xfrm>
            <a:off x="457200" y="1556792"/>
            <a:ext cx="8229600" cy="4767808"/>
          </a:xfrm>
        </p:spPr>
        <p:txBody>
          <a:bodyPr/>
          <a:lstStyle/>
          <a:p>
            <a:pPr marL="0" indent="0">
              <a:buNone/>
            </a:pPr>
            <a:r>
              <a:rPr kumimoji="1" lang="ja-JP" altLang="en-US" dirty="0" smtClean="0"/>
              <a:t>道徳教育推進教師は</a:t>
            </a:r>
            <a:r>
              <a:rPr kumimoji="1" lang="ja-JP" altLang="en-US" dirty="0" smtClean="0">
                <a:solidFill>
                  <a:srgbClr val="FF0000"/>
                </a:solidFill>
              </a:rPr>
              <a:t>「道徳科」の特質</a:t>
            </a:r>
            <a:r>
              <a:rPr kumimoji="1" lang="ja-JP" altLang="en-US" dirty="0" smtClean="0"/>
              <a:t>を理解し、助言する立場である。　</a:t>
            </a:r>
            <a:r>
              <a:rPr kumimoji="1" lang="en-US" altLang="ja-JP" dirty="0" smtClean="0"/>
              <a:t>※</a:t>
            </a:r>
            <a:r>
              <a:rPr kumimoji="1" lang="ja-JP" altLang="en-US" dirty="0" smtClean="0"/>
              <a:t>全員の教師が理解し実践すること。</a:t>
            </a:r>
            <a:endParaRPr kumimoji="1" lang="ja-JP" altLang="en-US" dirty="0"/>
          </a:p>
        </p:txBody>
      </p:sp>
      <p:pic>
        <p:nvPicPr>
          <p:cNvPr id="4098" name="Picture 2" descr="C:\Users\Owner\Pictures\2016_10_26\IMG_500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806" y="2654851"/>
            <a:ext cx="4115574" cy="30866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Owner\Pictures\2018_11_22\IMG_899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4008" y="2996952"/>
            <a:ext cx="4163580" cy="312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708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2343944"/>
            <a:ext cx="4762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Owner\Pictures\看板.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648"/>
            <a:ext cx="8568950" cy="642671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911943" y="2348880"/>
            <a:ext cx="5400600" cy="1754326"/>
          </a:xfrm>
          <a:prstGeom prst="rect">
            <a:avLst/>
          </a:prstGeom>
          <a:noFill/>
        </p:spPr>
        <p:txBody>
          <a:bodyPr wrap="square" rtlCol="0">
            <a:spAutoFit/>
          </a:bodyPr>
          <a:lstStyle/>
          <a:p>
            <a:pPr algn="ctr">
              <a:lnSpc>
                <a:spcPct val="150000"/>
              </a:lnSpc>
            </a:pPr>
            <a:r>
              <a:rPr lang="ja-JP" altLang="en-US" sz="3600" b="1" dirty="0" smtClean="0">
                <a:ea typeface="ＤＨＰ平成ゴシックW5" panose="02010601000101010101" pitchFamily="2" charset="-128"/>
              </a:rPr>
              <a:t>道徳科の特質とは何か</a:t>
            </a:r>
            <a:endParaRPr kumimoji="1" lang="ja-JP" altLang="en-US" sz="3600" b="1" dirty="0">
              <a:ea typeface="ＤＨＰ平成ゴシックW5" panose="02010601000101010101" pitchFamily="2" charset="-128"/>
            </a:endParaRPr>
          </a:p>
          <a:p>
            <a:pPr>
              <a:lnSpc>
                <a:spcPct val="150000"/>
              </a:lnSpc>
            </a:pPr>
            <a:r>
              <a:rPr lang="ja-JP" altLang="en-US" sz="3600" dirty="0">
                <a:ea typeface="ＤＨＰ平成ゴシックW5" panose="02010601000101010101" pitchFamily="2" charset="-128"/>
              </a:rPr>
              <a:t>　　</a:t>
            </a:r>
            <a:endParaRPr kumimoji="1" lang="ja-JP" altLang="en-US" sz="4000" dirty="0">
              <a:ea typeface="ＤＨＰ平成ゴシックW5" panose="02010601000101010101" pitchFamily="2" charset="-128"/>
            </a:endParaRPr>
          </a:p>
        </p:txBody>
      </p:sp>
    </p:spTree>
    <p:extLst>
      <p:ext uri="{BB962C8B-B14F-4D97-AF65-F5344CB8AC3E}">
        <p14:creationId xmlns:p14="http://schemas.microsoft.com/office/powerpoint/2010/main" val="400424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4400" dirty="0"/>
              <a:t>人工</a:t>
            </a:r>
            <a:r>
              <a:rPr lang="ja-JP" altLang="en-US" sz="4400" dirty="0" smtClean="0"/>
              <a:t>知能（</a:t>
            </a:r>
            <a:r>
              <a:rPr lang="ja-JP" altLang="en-US" sz="4400" dirty="0"/>
              <a:t>Ａ</a:t>
            </a:r>
            <a:r>
              <a:rPr lang="en-US" altLang="ja-JP" sz="4400" dirty="0" smtClean="0"/>
              <a:t>Ⅰ</a:t>
            </a:r>
            <a:r>
              <a:rPr lang="ja-JP" altLang="en-US" sz="4400" dirty="0" smtClean="0"/>
              <a:t>）の進化</a:t>
            </a:r>
            <a:endParaRPr kumimoji="1" lang="ja-JP" altLang="en-US" sz="4400"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2800" dirty="0" smtClean="0"/>
              <a:t>産業革命・・物理的な力を飛躍的に拡張</a:t>
            </a:r>
          </a:p>
          <a:p>
            <a:pPr marL="0" indent="0">
              <a:buNone/>
            </a:pPr>
            <a:r>
              <a:rPr lang="ja-JP" altLang="en-US" sz="2800" dirty="0" smtClean="0"/>
              <a:t>　　労働者の拡大　福祉や教育の社会制度の変革</a:t>
            </a:r>
            <a:endParaRPr kumimoji="1" lang="ja-JP" altLang="en-US" sz="2800" dirty="0" smtClean="0"/>
          </a:p>
          <a:p>
            <a:pPr marL="0" indent="0">
              <a:buNone/>
            </a:pPr>
            <a:endParaRPr lang="ja-JP" altLang="en-US" sz="2800" dirty="0" smtClean="0"/>
          </a:p>
          <a:p>
            <a:pPr marL="0" indent="0">
              <a:buNone/>
            </a:pPr>
            <a:r>
              <a:rPr lang="ja-JP" altLang="en-US" sz="2800" dirty="0" smtClean="0"/>
              <a:t>Ａ</a:t>
            </a:r>
            <a:r>
              <a:rPr lang="en-US" altLang="ja-JP" sz="2800" dirty="0" smtClean="0"/>
              <a:t>Ⅰ</a:t>
            </a:r>
            <a:r>
              <a:rPr lang="ja-JP" altLang="en-US" sz="2800" dirty="0" smtClean="0"/>
              <a:t>革命・・人類の知能の力を飛躍的に拡張</a:t>
            </a:r>
          </a:p>
          <a:p>
            <a:pPr marL="0" indent="0">
              <a:buNone/>
            </a:pPr>
            <a:r>
              <a:rPr kumimoji="1" lang="ja-JP" altLang="en-US" sz="2800" dirty="0" smtClean="0">
                <a:solidFill>
                  <a:srgbClr val="C00000"/>
                </a:solidFill>
              </a:rPr>
              <a:t>◆シンギュラリティ</a:t>
            </a:r>
          </a:p>
          <a:p>
            <a:pPr marL="0" indent="0">
              <a:buNone/>
            </a:pPr>
            <a:r>
              <a:rPr kumimoji="1" lang="ja-JP" altLang="en-US" sz="2800" dirty="0" smtClean="0"/>
              <a:t>Ａ</a:t>
            </a:r>
            <a:r>
              <a:rPr kumimoji="1" lang="en-US" altLang="ja-JP" sz="2800" dirty="0" smtClean="0"/>
              <a:t>Ⅰ</a:t>
            </a:r>
            <a:r>
              <a:rPr kumimoji="1" lang="ja-JP" altLang="en-US" sz="2800" dirty="0" smtClean="0"/>
              <a:t>がすべての分野において全人類の能力を超えること。２０４５年に起きるという説も。</a:t>
            </a:r>
          </a:p>
          <a:p>
            <a:pPr marL="0" indent="0">
              <a:buNone/>
            </a:pPr>
            <a:r>
              <a:rPr lang="ja-JP" altLang="en-US" sz="2800" dirty="0" smtClean="0"/>
              <a:t>福祉や教育はどうなるのか？</a:t>
            </a:r>
            <a:endParaRPr kumimoji="1" lang="ja-JP" altLang="en-US" sz="2800" dirty="0"/>
          </a:p>
        </p:txBody>
      </p:sp>
    </p:spTree>
    <p:extLst>
      <p:ext uri="{BB962C8B-B14F-4D97-AF65-F5344CB8AC3E}">
        <p14:creationId xmlns:p14="http://schemas.microsoft.com/office/powerpoint/2010/main" val="3233100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836712"/>
            <a:ext cx="8229600" cy="708688"/>
          </a:xfrm>
        </p:spPr>
        <p:txBody>
          <a:bodyPr>
            <a:normAutofit/>
          </a:bodyPr>
          <a:lstStyle/>
          <a:p>
            <a:r>
              <a:rPr kumimoji="1" lang="ja-JP" altLang="en-US" sz="3600" dirty="0"/>
              <a:t>名称　学校教育法施行規則では</a:t>
            </a:r>
          </a:p>
        </p:txBody>
      </p:sp>
      <p:sp>
        <p:nvSpPr>
          <p:cNvPr id="3" name="コンテンツ プレースホルダー 2"/>
          <p:cNvSpPr>
            <a:spLocks noGrp="1"/>
          </p:cNvSpPr>
          <p:nvPr>
            <p:ph idx="1"/>
          </p:nvPr>
        </p:nvSpPr>
        <p:spPr>
          <a:xfrm>
            <a:off x="457200" y="1700808"/>
            <a:ext cx="8229600" cy="4623792"/>
          </a:xfrm>
        </p:spPr>
        <p:txBody>
          <a:bodyPr/>
          <a:lstStyle/>
          <a:p>
            <a:pPr marL="0" indent="0">
              <a:buNone/>
            </a:pPr>
            <a:endParaRPr kumimoji="1" lang="ja-JP" altLang="en-US" dirty="0"/>
          </a:p>
          <a:p>
            <a:pPr marL="0" indent="0">
              <a:buNone/>
            </a:pPr>
            <a:endParaRPr lang="ja-JP" altLang="en-US" dirty="0"/>
          </a:p>
          <a:p>
            <a:pPr marL="0" indent="0">
              <a:buNone/>
            </a:pPr>
            <a:endParaRPr kumimoji="1" lang="ja-JP" altLang="en-US" dirty="0"/>
          </a:p>
          <a:p>
            <a:pPr marL="0" indent="0">
              <a:buNone/>
            </a:pPr>
            <a:endParaRPr lang="ja-JP" altLang="en-US" dirty="0"/>
          </a:p>
          <a:p>
            <a:pPr marL="0" indent="0">
              <a:buNone/>
            </a:pPr>
            <a:endParaRPr kumimoji="1" lang="ja-JP" altLang="en-US" dirty="0"/>
          </a:p>
          <a:p>
            <a:pPr marL="0" indent="0">
              <a:buNone/>
            </a:pPr>
            <a:endParaRPr lang="ja-JP" altLang="en-US" dirty="0"/>
          </a:p>
          <a:p>
            <a:pPr marL="0" indent="0">
              <a:buNone/>
            </a:pPr>
            <a:endParaRPr kumimoji="1" lang="ja-JP" altLang="en-US" dirty="0"/>
          </a:p>
          <a:p>
            <a:pPr marL="0" indent="0">
              <a:buNone/>
            </a:pPr>
            <a:endParaRPr kumimoji="1" lang="ja-JP" altLang="en-US" dirty="0"/>
          </a:p>
        </p:txBody>
      </p:sp>
      <p:sp>
        <p:nvSpPr>
          <p:cNvPr id="4" name="正方形/長方形 3"/>
          <p:cNvSpPr/>
          <p:nvPr/>
        </p:nvSpPr>
        <p:spPr>
          <a:xfrm>
            <a:off x="467544" y="1772816"/>
            <a:ext cx="8208912" cy="316835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a:solidFill>
                  <a:prstClr val="black"/>
                </a:solidFill>
              </a:rPr>
              <a:t>第五十条</a:t>
            </a:r>
          </a:p>
          <a:p>
            <a:pPr>
              <a:lnSpc>
                <a:spcPct val="150000"/>
              </a:lnSpc>
            </a:pPr>
            <a:r>
              <a:rPr lang="ja-JP" altLang="en-US" sz="2400" dirty="0">
                <a:solidFill>
                  <a:prstClr val="black"/>
                </a:solidFill>
              </a:rPr>
              <a:t>小学校の教育課程は、国語、社会、算数、理科、生活、図画工作、家庭及び体育の各教科、</a:t>
            </a:r>
            <a:r>
              <a:rPr lang="ja-JP" altLang="en-US" sz="2400" dirty="0">
                <a:solidFill>
                  <a:srgbClr val="FF0000"/>
                </a:solidFill>
              </a:rPr>
              <a:t>特別の教科である道徳</a:t>
            </a:r>
            <a:r>
              <a:rPr lang="ja-JP" altLang="en-US" sz="2400" dirty="0">
                <a:solidFill>
                  <a:prstClr val="black"/>
                </a:solidFill>
              </a:rPr>
              <a:t>、外国語活動、総合的な学習の時間並びに特別活動によって編成するものとする。</a:t>
            </a:r>
          </a:p>
        </p:txBody>
      </p:sp>
      <p:sp>
        <p:nvSpPr>
          <p:cNvPr id="6" name="正方形/長方形 5"/>
          <p:cNvSpPr/>
          <p:nvPr/>
        </p:nvSpPr>
        <p:spPr>
          <a:xfrm>
            <a:off x="1290432" y="5373216"/>
            <a:ext cx="6305903" cy="11521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prstClr val="black"/>
                </a:solidFill>
              </a:rPr>
              <a:t>法令上の正式な用語・・・「特別の教科である道徳」</a:t>
            </a:r>
          </a:p>
          <a:p>
            <a:pPr algn="ctr">
              <a:lnSpc>
                <a:spcPct val="150000"/>
              </a:lnSpc>
            </a:pPr>
            <a:r>
              <a:rPr lang="ja-JP" altLang="en-US" sz="2000" dirty="0">
                <a:solidFill>
                  <a:prstClr val="black"/>
                </a:solidFill>
              </a:rPr>
              <a:t>中学校は小学校に準じる。</a:t>
            </a:r>
          </a:p>
        </p:txBody>
      </p:sp>
    </p:spTree>
    <p:extLst>
      <p:ext uri="{BB962C8B-B14F-4D97-AF65-F5344CB8AC3E}">
        <p14:creationId xmlns:p14="http://schemas.microsoft.com/office/powerpoint/2010/main" val="3321422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08688"/>
          </a:xfrm>
        </p:spPr>
        <p:txBody>
          <a:bodyPr>
            <a:normAutofit fontScale="90000"/>
          </a:bodyPr>
          <a:lstStyle/>
          <a:p>
            <a:r>
              <a:rPr kumimoji="1" lang="ja-JP" altLang="en-US" sz="3100" dirty="0"/>
              <a:t>「特別の教科 道徳」の名称と教育課程上の位置付け</a:t>
            </a:r>
            <a:r>
              <a:rPr kumimoji="1" lang="ja-JP" altLang="en-US" sz="3600" dirty="0"/>
              <a:t>　</a:t>
            </a:r>
          </a:p>
        </p:txBody>
      </p:sp>
      <p:sp>
        <p:nvSpPr>
          <p:cNvPr id="3" name="コンテンツ プレースホルダー 2"/>
          <p:cNvSpPr>
            <a:spLocks noGrp="1"/>
          </p:cNvSpPr>
          <p:nvPr>
            <p:ph idx="1"/>
          </p:nvPr>
        </p:nvSpPr>
        <p:spPr>
          <a:xfrm>
            <a:off x="323528" y="1700808"/>
            <a:ext cx="8568952" cy="4623792"/>
          </a:xfrm>
        </p:spPr>
        <p:txBody>
          <a:bodyPr/>
          <a:lstStyle/>
          <a:p>
            <a:pPr marL="0" indent="0">
              <a:buNone/>
            </a:pPr>
            <a:endParaRPr kumimoji="1" lang="ja-JP" altLang="en-US" sz="2000" dirty="0"/>
          </a:p>
          <a:p>
            <a:pPr marL="0" indent="0">
              <a:buNone/>
            </a:pPr>
            <a:endParaRPr lang="ja-JP" altLang="en-US" sz="2000" dirty="0"/>
          </a:p>
          <a:p>
            <a:pPr marL="0" indent="0">
              <a:buNone/>
            </a:pPr>
            <a:endParaRPr lang="ja-JP" altLang="en-US" sz="2000" dirty="0"/>
          </a:p>
          <a:p>
            <a:pPr marL="0" indent="0">
              <a:buNone/>
            </a:pPr>
            <a:endParaRPr lang="ja-JP" altLang="en-US" sz="2000" dirty="0"/>
          </a:p>
          <a:p>
            <a:pPr marL="0" indent="0">
              <a:buNone/>
            </a:pPr>
            <a:endParaRPr lang="ja-JP" altLang="en-US" sz="2000" dirty="0"/>
          </a:p>
          <a:p>
            <a:pPr marL="0" indent="0">
              <a:buNone/>
            </a:pPr>
            <a:endParaRPr kumimoji="1" lang="ja-JP" altLang="en-US" sz="2000" dirty="0"/>
          </a:p>
          <a:p>
            <a:pPr marL="0" indent="0">
              <a:buNone/>
            </a:pPr>
            <a:endParaRPr lang="ja-JP" altLang="en-US" sz="2000" dirty="0"/>
          </a:p>
          <a:p>
            <a:pPr marL="0" indent="0">
              <a:buNone/>
            </a:pPr>
            <a:endParaRPr lang="ja-JP" altLang="en-US" sz="2000" dirty="0"/>
          </a:p>
          <a:p>
            <a:pPr marL="0" indent="0">
              <a:buNone/>
            </a:pPr>
            <a:endParaRPr kumimoji="1" lang="ja-JP" altLang="en-US" sz="2000" dirty="0"/>
          </a:p>
          <a:p>
            <a:pPr marL="0" indent="0">
              <a:buNone/>
            </a:pPr>
            <a:r>
              <a:rPr kumimoji="1" lang="en-US" altLang="ja-JP" sz="2000" dirty="0"/>
              <a:t>【</a:t>
            </a:r>
            <a:r>
              <a:rPr kumimoji="1" lang="ja-JP" altLang="en-US" sz="2000" dirty="0"/>
              <a:t>旧</a:t>
            </a:r>
            <a:r>
              <a:rPr kumimoji="1" lang="en-US" altLang="ja-JP" sz="2000" dirty="0"/>
              <a:t>】</a:t>
            </a:r>
            <a:r>
              <a:rPr kumimoji="1" lang="ja-JP" altLang="en-US" sz="2000" dirty="0"/>
              <a:t>　総則　各教科　道徳　外国語活動　総合的な学習の時間　特別活動</a:t>
            </a:r>
          </a:p>
          <a:p>
            <a:pPr marL="0" indent="0">
              <a:buNone/>
            </a:pPr>
            <a:endParaRPr kumimoji="1" lang="ja-JP" altLang="en-US" sz="1800" dirty="0"/>
          </a:p>
          <a:p>
            <a:pPr marL="0" indent="0">
              <a:buNone/>
            </a:pPr>
            <a:r>
              <a:rPr kumimoji="1" lang="en-US" altLang="ja-JP" sz="1800" dirty="0"/>
              <a:t>【</a:t>
            </a:r>
            <a:r>
              <a:rPr kumimoji="1" lang="ja-JP" altLang="en-US" sz="1800" dirty="0"/>
              <a:t>新</a:t>
            </a:r>
            <a:r>
              <a:rPr kumimoji="1" lang="en-US" altLang="ja-JP" sz="1800" dirty="0"/>
              <a:t>】</a:t>
            </a:r>
            <a:r>
              <a:rPr kumimoji="1" lang="ja-JP" altLang="en-US" sz="1800" dirty="0"/>
              <a:t>　 総則    各教科                                        外国語活動　　</a:t>
            </a:r>
            <a:r>
              <a:rPr kumimoji="1" lang="en-US" altLang="ja-JP" sz="1800" dirty="0"/>
              <a:t>(</a:t>
            </a:r>
            <a:r>
              <a:rPr lang="ja-JP" altLang="en-US" sz="1800" dirty="0">
                <a:solidFill>
                  <a:prstClr val="black"/>
                </a:solidFill>
              </a:rPr>
              <a:t>以下略</a:t>
            </a:r>
            <a:r>
              <a:rPr kumimoji="1" lang="en-US" altLang="ja-JP" sz="1800" dirty="0"/>
              <a:t>)</a:t>
            </a:r>
            <a:r>
              <a:rPr kumimoji="1" lang="ja-JP" altLang="en-US" sz="1800" dirty="0"/>
              <a:t>：中も同じ</a:t>
            </a:r>
          </a:p>
        </p:txBody>
      </p:sp>
      <p:sp>
        <p:nvSpPr>
          <p:cNvPr id="4" name="正方形/長方形 3"/>
          <p:cNvSpPr/>
          <p:nvPr/>
        </p:nvSpPr>
        <p:spPr>
          <a:xfrm>
            <a:off x="4517994" y="2132856"/>
            <a:ext cx="3582398" cy="266429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a:solidFill>
                  <a:prstClr val="black"/>
                </a:solidFill>
              </a:rPr>
              <a:t>　　●人格形成を目的とする</a:t>
            </a:r>
          </a:p>
          <a:p>
            <a:pPr>
              <a:lnSpc>
                <a:spcPct val="150000"/>
              </a:lnSpc>
            </a:pPr>
            <a:r>
              <a:rPr lang="ja-JP" altLang="en-US" dirty="0">
                <a:solidFill>
                  <a:prstClr val="black"/>
                </a:solidFill>
              </a:rPr>
              <a:t>　　　 内容を体系的に指導</a:t>
            </a:r>
          </a:p>
          <a:p>
            <a:pPr>
              <a:lnSpc>
                <a:spcPct val="150000"/>
              </a:lnSpc>
            </a:pPr>
            <a:r>
              <a:rPr lang="ja-JP" altLang="en-US" dirty="0">
                <a:solidFill>
                  <a:prstClr val="black"/>
                </a:solidFill>
              </a:rPr>
              <a:t>　　　 教科書を使用する</a:t>
            </a:r>
          </a:p>
          <a:p>
            <a:pPr>
              <a:lnSpc>
                <a:spcPct val="150000"/>
              </a:lnSpc>
            </a:pPr>
            <a:r>
              <a:rPr lang="ja-JP" altLang="en-US" dirty="0">
                <a:solidFill>
                  <a:prstClr val="black"/>
                </a:solidFill>
              </a:rPr>
              <a:t>　　●免許は必要としない</a:t>
            </a:r>
          </a:p>
          <a:p>
            <a:pPr>
              <a:lnSpc>
                <a:spcPct val="150000"/>
              </a:lnSpc>
            </a:pPr>
            <a:r>
              <a:rPr lang="ja-JP" altLang="en-US" dirty="0">
                <a:solidFill>
                  <a:prstClr val="black"/>
                </a:solidFill>
              </a:rPr>
              <a:t>　　●学級担任が行う</a:t>
            </a:r>
          </a:p>
          <a:p>
            <a:pPr>
              <a:lnSpc>
                <a:spcPct val="150000"/>
              </a:lnSpc>
            </a:pPr>
            <a:r>
              <a:rPr lang="ja-JP" altLang="en-US" dirty="0">
                <a:solidFill>
                  <a:prstClr val="black"/>
                </a:solidFill>
              </a:rPr>
              <a:t>　　●数値等による評価は行わない </a:t>
            </a:r>
          </a:p>
        </p:txBody>
      </p:sp>
      <p:sp>
        <p:nvSpPr>
          <p:cNvPr id="5" name="正方形/長方形 4"/>
          <p:cNvSpPr/>
          <p:nvPr/>
        </p:nvSpPr>
        <p:spPr>
          <a:xfrm>
            <a:off x="646878" y="2132856"/>
            <a:ext cx="3600400" cy="2664296"/>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ja-JP" altLang="en-US" dirty="0">
                <a:solidFill>
                  <a:prstClr val="black"/>
                </a:solidFill>
              </a:rPr>
              <a:t>　　　教科目標の達成を目的とする</a:t>
            </a:r>
          </a:p>
          <a:p>
            <a:pPr>
              <a:lnSpc>
                <a:spcPct val="150000"/>
              </a:lnSpc>
            </a:pPr>
            <a:r>
              <a:rPr lang="ja-JP" altLang="en-US" dirty="0">
                <a:solidFill>
                  <a:prstClr val="black"/>
                </a:solidFill>
              </a:rPr>
              <a:t>　　　内容を体系的に指導</a:t>
            </a:r>
          </a:p>
          <a:p>
            <a:pPr>
              <a:lnSpc>
                <a:spcPct val="150000"/>
              </a:lnSpc>
            </a:pPr>
            <a:r>
              <a:rPr lang="ja-JP" altLang="en-US" dirty="0">
                <a:solidFill>
                  <a:prstClr val="black"/>
                </a:solidFill>
              </a:rPr>
              <a:t>　　　教科書を使用する</a:t>
            </a:r>
          </a:p>
          <a:p>
            <a:pPr>
              <a:lnSpc>
                <a:spcPct val="150000"/>
              </a:lnSpc>
            </a:pPr>
            <a:r>
              <a:rPr lang="ja-JP" altLang="en-US" dirty="0">
                <a:solidFill>
                  <a:prstClr val="black"/>
                </a:solidFill>
              </a:rPr>
              <a:t>　　　免許を有した教師</a:t>
            </a:r>
          </a:p>
          <a:p>
            <a:pPr>
              <a:lnSpc>
                <a:spcPct val="150000"/>
              </a:lnSpc>
            </a:pPr>
            <a:r>
              <a:rPr lang="ja-JP" altLang="en-US" dirty="0">
                <a:solidFill>
                  <a:prstClr val="black"/>
                </a:solidFill>
              </a:rPr>
              <a:t>　　　教科担任制</a:t>
            </a:r>
          </a:p>
          <a:p>
            <a:pPr>
              <a:lnSpc>
                <a:spcPct val="150000"/>
              </a:lnSpc>
            </a:pPr>
            <a:r>
              <a:rPr lang="ja-JP" altLang="en-US" dirty="0">
                <a:solidFill>
                  <a:prstClr val="black"/>
                </a:solidFill>
              </a:rPr>
              <a:t>　　　数値等による評価を行う</a:t>
            </a:r>
          </a:p>
        </p:txBody>
      </p:sp>
      <p:sp>
        <p:nvSpPr>
          <p:cNvPr id="6" name="正方形/長方形 5"/>
          <p:cNvSpPr/>
          <p:nvPr/>
        </p:nvSpPr>
        <p:spPr>
          <a:xfrm>
            <a:off x="1582982" y="1633266"/>
            <a:ext cx="1728192" cy="28803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教　科</a:t>
            </a:r>
          </a:p>
        </p:txBody>
      </p:sp>
      <p:sp>
        <p:nvSpPr>
          <p:cNvPr id="7" name="正方形/長方形 6"/>
          <p:cNvSpPr/>
          <p:nvPr/>
        </p:nvSpPr>
        <p:spPr>
          <a:xfrm>
            <a:off x="5391091" y="1633266"/>
            <a:ext cx="1836204" cy="28803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特別の教科</a:t>
            </a:r>
          </a:p>
        </p:txBody>
      </p:sp>
      <p:cxnSp>
        <p:nvCxnSpPr>
          <p:cNvPr id="9" name="直線コネクタ 8"/>
          <p:cNvCxnSpPr/>
          <p:nvPr/>
        </p:nvCxnSpPr>
        <p:spPr>
          <a:xfrm flipV="1">
            <a:off x="467544" y="4905164"/>
            <a:ext cx="7632848" cy="72008"/>
          </a:xfrm>
          <a:prstGeom prst="line">
            <a:avLst/>
          </a:prstGeom>
        </p:spPr>
        <p:style>
          <a:lnRef idx="1">
            <a:schemeClr val="accent1"/>
          </a:lnRef>
          <a:fillRef idx="0">
            <a:schemeClr val="accent1"/>
          </a:fillRef>
          <a:effectRef idx="0">
            <a:schemeClr val="accent1"/>
          </a:effectRef>
          <a:fontRef idx="minor">
            <a:schemeClr val="tx1"/>
          </a:fontRef>
        </p:style>
      </p:cxnSp>
      <p:sp>
        <p:nvSpPr>
          <p:cNvPr id="8" name="角丸四角形吹き出し 7"/>
          <p:cNvSpPr/>
          <p:nvPr/>
        </p:nvSpPr>
        <p:spPr>
          <a:xfrm>
            <a:off x="7308304" y="1777282"/>
            <a:ext cx="1656184" cy="355574"/>
          </a:xfrm>
          <a:prstGeom prst="wedgeRoundRectCallout">
            <a:avLst>
              <a:gd name="adj1" fmla="val -19824"/>
              <a:gd name="adj2" fmla="val 697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新たな枠組み</a:t>
            </a:r>
          </a:p>
        </p:txBody>
      </p:sp>
      <p:sp>
        <p:nvSpPr>
          <p:cNvPr id="10" name="角丸四角形吹き出し 9"/>
          <p:cNvSpPr/>
          <p:nvPr/>
        </p:nvSpPr>
        <p:spPr>
          <a:xfrm>
            <a:off x="2557010" y="5701951"/>
            <a:ext cx="2030194" cy="331168"/>
          </a:xfrm>
          <a:prstGeom prst="wedgeRoundRectCallout">
            <a:avLst>
              <a:gd name="adj1" fmla="val -27670"/>
              <a:gd name="adj2" fmla="val -13506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特別の教科　道徳</a:t>
            </a:r>
          </a:p>
        </p:txBody>
      </p:sp>
      <p:sp>
        <p:nvSpPr>
          <p:cNvPr id="11" name="角丸四角形吹き出し 10"/>
          <p:cNvSpPr/>
          <p:nvPr/>
        </p:nvSpPr>
        <p:spPr>
          <a:xfrm>
            <a:off x="2915816" y="6237312"/>
            <a:ext cx="1800200" cy="360040"/>
          </a:xfrm>
          <a:prstGeom prst="wedgeRoundRectCallout">
            <a:avLst>
              <a:gd name="adj1" fmla="val -20833"/>
              <a:gd name="adj2" fmla="val -83371"/>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略称：道徳科</a:t>
            </a:r>
          </a:p>
        </p:txBody>
      </p:sp>
      <p:sp>
        <p:nvSpPr>
          <p:cNvPr id="12" name="テキスト ボックス 11">
            <a:extLst>
              <a:ext uri="{FF2B5EF4-FFF2-40B4-BE49-F238E27FC236}">
                <a16:creationId xmlns:a16="http://schemas.microsoft.com/office/drawing/2014/main" id="{689E3689-FD2E-43DE-A424-8BE178B417DB}"/>
              </a:ext>
            </a:extLst>
          </p:cNvPr>
          <p:cNvSpPr txBox="1"/>
          <p:nvPr/>
        </p:nvSpPr>
        <p:spPr>
          <a:xfrm>
            <a:off x="5004048" y="6202360"/>
            <a:ext cx="3960440" cy="369332"/>
          </a:xfrm>
          <a:prstGeom prst="rect">
            <a:avLst/>
          </a:prstGeom>
          <a:solidFill>
            <a:srgbClr val="FFFF00"/>
          </a:solidFill>
        </p:spPr>
        <p:txBody>
          <a:bodyPr wrap="square" rtlCol="0">
            <a:spAutoFit/>
          </a:bodyPr>
          <a:lstStyle/>
          <a:p>
            <a:r>
              <a:rPr kumimoji="1" lang="ja-JP" altLang="en-US" dirty="0"/>
              <a:t>注意：「道徳科」</a:t>
            </a:r>
            <a:r>
              <a:rPr kumimoji="1" lang="ja-JP" altLang="en-US" dirty="0" smtClean="0"/>
              <a:t>は普通の教科</a:t>
            </a:r>
            <a:r>
              <a:rPr kumimoji="1" lang="ja-JP" altLang="en-US" dirty="0"/>
              <a:t>ではない。</a:t>
            </a:r>
          </a:p>
        </p:txBody>
      </p:sp>
    </p:spTree>
    <p:extLst>
      <p:ext uri="{BB962C8B-B14F-4D97-AF65-F5344CB8AC3E}">
        <p14:creationId xmlns:p14="http://schemas.microsoft.com/office/powerpoint/2010/main" val="3839143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08720"/>
            <a:ext cx="8229600" cy="5415880"/>
          </a:xfrm>
        </p:spPr>
        <p:txBody>
          <a:bodyPr/>
          <a:lstStyle/>
          <a:p>
            <a:pPr marL="0" indent="0">
              <a:buNone/>
            </a:pPr>
            <a:endParaRPr kumimoji="1" lang="ja-JP" altLang="en-US" dirty="0"/>
          </a:p>
        </p:txBody>
      </p:sp>
      <p:sp>
        <p:nvSpPr>
          <p:cNvPr id="4" name="円/楕円 3"/>
          <p:cNvSpPr/>
          <p:nvPr/>
        </p:nvSpPr>
        <p:spPr>
          <a:xfrm>
            <a:off x="1331640" y="1412776"/>
            <a:ext cx="6480720" cy="4392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円/楕円 4"/>
          <p:cNvSpPr/>
          <p:nvPr/>
        </p:nvSpPr>
        <p:spPr>
          <a:xfrm>
            <a:off x="2983744" y="2996952"/>
            <a:ext cx="3388455" cy="144728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ja-JP" altLang="en-US" dirty="0">
              <a:solidFill>
                <a:prstClr val="white"/>
              </a:solidFill>
            </a:endParaRPr>
          </a:p>
        </p:txBody>
      </p:sp>
      <p:sp>
        <p:nvSpPr>
          <p:cNvPr id="7" name="正方形/長方形 6"/>
          <p:cNvSpPr/>
          <p:nvPr/>
        </p:nvSpPr>
        <p:spPr>
          <a:xfrm>
            <a:off x="3421911" y="3279545"/>
            <a:ext cx="2448273" cy="88209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特別の教科 道徳</a:t>
            </a:r>
            <a:endParaRPr lang="en-US" altLang="ja-JP" sz="2400" dirty="0" smtClean="0">
              <a:solidFill>
                <a:prstClr val="black"/>
              </a:solidFill>
            </a:endParaRPr>
          </a:p>
          <a:p>
            <a:pPr algn="ctr"/>
            <a:r>
              <a:rPr lang="ja-JP" altLang="en-US" sz="2400" dirty="0" smtClean="0">
                <a:solidFill>
                  <a:prstClr val="black"/>
                </a:solidFill>
              </a:rPr>
              <a:t>（道徳科）</a:t>
            </a:r>
            <a:endParaRPr lang="ja-JP" altLang="en-US" sz="2400" dirty="0">
              <a:solidFill>
                <a:prstClr val="black"/>
              </a:solidFill>
            </a:endParaRPr>
          </a:p>
        </p:txBody>
      </p:sp>
      <p:sp>
        <p:nvSpPr>
          <p:cNvPr id="8" name="線吹き出し 1 (枠付き) 7"/>
          <p:cNvSpPr/>
          <p:nvPr/>
        </p:nvSpPr>
        <p:spPr>
          <a:xfrm>
            <a:off x="5148064" y="5908583"/>
            <a:ext cx="3528392" cy="504056"/>
          </a:xfrm>
          <a:prstGeom prst="borderCallout1">
            <a:avLst>
              <a:gd name="adj1" fmla="val -2092"/>
              <a:gd name="adj2" fmla="val 38408"/>
              <a:gd name="adj3" fmla="val -342154"/>
              <a:gd name="adj4" fmla="val 10616"/>
            </a:avLst>
          </a:prstGeom>
          <a:solidFill>
            <a:srgbClr val="FEFE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授業として計画的・発展的</a:t>
            </a:r>
            <a:endParaRPr lang="ja-JP" altLang="en-US" sz="2400" dirty="0">
              <a:solidFill>
                <a:prstClr val="black"/>
              </a:solidFill>
            </a:endParaRPr>
          </a:p>
        </p:txBody>
      </p:sp>
      <p:sp>
        <p:nvSpPr>
          <p:cNvPr id="2" name="角丸四角形 1"/>
          <p:cNvSpPr/>
          <p:nvPr/>
        </p:nvSpPr>
        <p:spPr>
          <a:xfrm>
            <a:off x="1905664" y="4293096"/>
            <a:ext cx="3746456" cy="1440160"/>
          </a:xfrm>
          <a:prstGeom prst="roundRect">
            <a:avLst/>
          </a:prstGeom>
          <a:solidFill>
            <a:srgbClr val="FFD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prstClr val="black"/>
                </a:solidFill>
              </a:rPr>
              <a:t>  </a:t>
            </a:r>
            <a:r>
              <a:rPr lang="ja-JP" altLang="en-US" sz="2200" dirty="0" smtClean="0">
                <a:solidFill>
                  <a:prstClr val="black"/>
                </a:solidFill>
              </a:rPr>
              <a:t>特別の教科 道徳 「内容」</a:t>
            </a:r>
          </a:p>
          <a:p>
            <a:r>
              <a:rPr lang="ja-JP" altLang="en-US" sz="2000" dirty="0" smtClean="0">
                <a:solidFill>
                  <a:prstClr val="black"/>
                </a:solidFill>
              </a:rPr>
              <a:t>低学年１９ 中学年２０ 高学年２２</a:t>
            </a:r>
          </a:p>
          <a:p>
            <a:r>
              <a:rPr lang="ja-JP" altLang="en-US" sz="2000" dirty="0" smtClean="0">
                <a:solidFill>
                  <a:prstClr val="black"/>
                </a:solidFill>
              </a:rPr>
              <a:t>　　　　　　  中学校２２</a:t>
            </a:r>
            <a:endParaRPr lang="ja-JP" altLang="en-US" sz="2000" dirty="0">
              <a:solidFill>
                <a:prstClr val="black"/>
              </a:solidFill>
            </a:endParaRPr>
          </a:p>
        </p:txBody>
      </p:sp>
      <p:sp>
        <p:nvSpPr>
          <p:cNvPr id="9" name="線吹き出し 1 (枠付き) 8"/>
          <p:cNvSpPr/>
          <p:nvPr/>
        </p:nvSpPr>
        <p:spPr>
          <a:xfrm>
            <a:off x="461157" y="4036375"/>
            <a:ext cx="792087" cy="2376264"/>
          </a:xfrm>
          <a:prstGeom prst="borderCallout1">
            <a:avLst>
              <a:gd name="adj1" fmla="val 49496"/>
              <a:gd name="adj2" fmla="val 103303"/>
              <a:gd name="adj3" fmla="val 55855"/>
              <a:gd name="adj4" fmla="val 212033"/>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black"/>
              </a:solidFill>
            </a:endParaRPr>
          </a:p>
        </p:txBody>
      </p:sp>
      <p:sp>
        <p:nvSpPr>
          <p:cNvPr id="10" name="正方形/長方形 9"/>
          <p:cNvSpPr/>
          <p:nvPr/>
        </p:nvSpPr>
        <p:spPr>
          <a:xfrm>
            <a:off x="607481" y="692696"/>
            <a:ext cx="2596367" cy="576064"/>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prstClr val="black"/>
                </a:solidFill>
              </a:rPr>
              <a:t>道徳の構造</a:t>
            </a:r>
            <a:endParaRPr lang="ja-JP" altLang="en-US" sz="2800" dirty="0">
              <a:solidFill>
                <a:prstClr val="black"/>
              </a:solidFill>
            </a:endParaRPr>
          </a:p>
        </p:txBody>
      </p:sp>
      <p:sp>
        <p:nvSpPr>
          <p:cNvPr id="11" name="線吹き出し 1 (枠付き) 10"/>
          <p:cNvSpPr/>
          <p:nvPr/>
        </p:nvSpPr>
        <p:spPr>
          <a:xfrm>
            <a:off x="2771800" y="1628800"/>
            <a:ext cx="3748496" cy="1280120"/>
          </a:xfrm>
          <a:prstGeom prst="borderCallout1">
            <a:avLst>
              <a:gd name="adj1" fmla="val 99686"/>
              <a:gd name="adj2" fmla="val 38677"/>
              <a:gd name="adj3" fmla="val 99206"/>
              <a:gd name="adj4" fmla="val 3818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prstClr val="black"/>
                </a:solidFill>
              </a:rPr>
              <a:t>各教科　総合的な</a:t>
            </a:r>
            <a:r>
              <a:rPr lang="ja-JP" altLang="en-US" sz="2200" dirty="0">
                <a:solidFill>
                  <a:prstClr val="black"/>
                </a:solidFill>
              </a:rPr>
              <a:t>学習の</a:t>
            </a:r>
            <a:r>
              <a:rPr lang="ja-JP" altLang="en-US" sz="2200" dirty="0" smtClean="0">
                <a:solidFill>
                  <a:prstClr val="black"/>
                </a:solidFill>
              </a:rPr>
              <a:t>時間</a:t>
            </a:r>
          </a:p>
          <a:p>
            <a:pPr algn="ctr"/>
            <a:r>
              <a:rPr lang="ja-JP" altLang="en-US" sz="2200" dirty="0" smtClean="0">
                <a:solidFill>
                  <a:prstClr val="black"/>
                </a:solidFill>
              </a:rPr>
              <a:t>外国語活動　特別活動　</a:t>
            </a:r>
          </a:p>
          <a:p>
            <a:pPr algn="ctr"/>
            <a:r>
              <a:rPr lang="ja-JP" altLang="en-US" sz="2200" dirty="0" smtClean="0">
                <a:solidFill>
                  <a:prstClr val="black"/>
                </a:solidFill>
              </a:rPr>
              <a:t> 日常生活</a:t>
            </a:r>
            <a:endParaRPr lang="ja-JP" altLang="en-US" sz="2200" dirty="0">
              <a:solidFill>
                <a:prstClr val="black"/>
              </a:solidFill>
            </a:endParaRPr>
          </a:p>
        </p:txBody>
      </p:sp>
      <p:cxnSp>
        <p:nvCxnSpPr>
          <p:cNvPr id="14" name="直線コネクタ 13"/>
          <p:cNvCxnSpPr/>
          <p:nvPr/>
        </p:nvCxnSpPr>
        <p:spPr>
          <a:xfrm flipH="1">
            <a:off x="6012161" y="1650651"/>
            <a:ext cx="1692187" cy="1958369"/>
          </a:xfrm>
          <a:prstGeom prst="line">
            <a:avLst/>
          </a:prstGeom>
          <a:ln w="31750" cmpd="sng"/>
        </p:spPr>
        <p:style>
          <a:lnRef idx="1">
            <a:schemeClr val="accent1"/>
          </a:lnRef>
          <a:fillRef idx="0">
            <a:schemeClr val="accent1"/>
          </a:fillRef>
          <a:effectRef idx="0">
            <a:schemeClr val="accent1"/>
          </a:effectRef>
          <a:fontRef idx="minor">
            <a:schemeClr val="tx1"/>
          </a:fontRef>
        </p:style>
      </p:cxnSp>
      <p:sp>
        <p:nvSpPr>
          <p:cNvPr id="13" name="線吹き出し 1 (枠付き) 12"/>
          <p:cNvSpPr/>
          <p:nvPr/>
        </p:nvSpPr>
        <p:spPr>
          <a:xfrm>
            <a:off x="539552" y="1484784"/>
            <a:ext cx="1512168" cy="1080120"/>
          </a:xfrm>
          <a:prstGeom prst="borderCallout1">
            <a:avLst>
              <a:gd name="adj1" fmla="val 45612"/>
              <a:gd name="adj2" fmla="val 102373"/>
              <a:gd name="adj3" fmla="val 61868"/>
              <a:gd name="adj4" fmla="val 15718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偶発的</a:t>
            </a:r>
          </a:p>
          <a:p>
            <a:pPr algn="ctr"/>
            <a:r>
              <a:rPr lang="ja-JP" altLang="en-US" sz="2400" dirty="0" smtClean="0">
                <a:solidFill>
                  <a:prstClr val="black"/>
                </a:solidFill>
              </a:rPr>
              <a:t>単発的</a:t>
            </a:r>
            <a:endParaRPr lang="ja-JP" altLang="en-US" sz="2400" dirty="0">
              <a:solidFill>
                <a:prstClr val="black"/>
              </a:solidFill>
            </a:endParaRPr>
          </a:p>
        </p:txBody>
      </p:sp>
      <p:sp>
        <p:nvSpPr>
          <p:cNvPr id="16" name="正方形/長方形 15"/>
          <p:cNvSpPr/>
          <p:nvPr/>
        </p:nvSpPr>
        <p:spPr>
          <a:xfrm>
            <a:off x="6732240" y="1002579"/>
            <a:ext cx="1944216" cy="64807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sz="2800" dirty="0" smtClean="0">
                <a:solidFill>
                  <a:prstClr val="black"/>
                </a:solidFill>
              </a:rPr>
              <a:t>道徳教育</a:t>
            </a:r>
            <a:endParaRPr lang="ja-JP" altLang="en-US" sz="2800" dirty="0">
              <a:solidFill>
                <a:prstClr val="black"/>
              </a:solidFill>
            </a:endParaRPr>
          </a:p>
        </p:txBody>
      </p:sp>
      <p:cxnSp>
        <p:nvCxnSpPr>
          <p:cNvPr id="18" name="直線コネクタ 17"/>
          <p:cNvCxnSpPr>
            <a:stCxn id="16" idx="2"/>
          </p:cNvCxnSpPr>
          <p:nvPr/>
        </p:nvCxnSpPr>
        <p:spPr>
          <a:xfrm flipH="1">
            <a:off x="6372200" y="1650651"/>
            <a:ext cx="1332148" cy="48220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95535" y="4380244"/>
            <a:ext cx="923330" cy="2376263"/>
          </a:xfrm>
          <a:prstGeom prst="rect">
            <a:avLst/>
          </a:prstGeom>
          <a:noFill/>
        </p:spPr>
        <p:txBody>
          <a:bodyPr vert="eaVert" wrap="square" rtlCol="0">
            <a:spAutoFit/>
          </a:bodyPr>
          <a:lstStyle/>
          <a:p>
            <a:r>
              <a:rPr kumimoji="1" lang="ja-JP" altLang="en-US" sz="2400" dirty="0" smtClean="0"/>
              <a:t>内容項目</a:t>
            </a:r>
          </a:p>
          <a:p>
            <a:r>
              <a:rPr lang="ja-JP" altLang="en-US" sz="2400" dirty="0" smtClean="0"/>
              <a:t>（道徳的価値）</a:t>
            </a:r>
            <a:endParaRPr kumimoji="1" lang="ja-JP" altLang="en-US" sz="2400" dirty="0"/>
          </a:p>
        </p:txBody>
      </p:sp>
      <p:sp>
        <p:nvSpPr>
          <p:cNvPr id="12" name="角丸四角形吹き出し 11"/>
          <p:cNvSpPr/>
          <p:nvPr/>
        </p:nvSpPr>
        <p:spPr>
          <a:xfrm>
            <a:off x="8113530" y="2708918"/>
            <a:ext cx="576064" cy="2515587"/>
          </a:xfrm>
          <a:prstGeom prst="wedgeRoundRectCallout">
            <a:avLst>
              <a:gd name="adj1" fmla="val -102397"/>
              <a:gd name="adj2" fmla="val -21708"/>
              <a:gd name="adj3" fmla="val 16667"/>
            </a:avLst>
          </a:prstGeom>
          <a:solidFill>
            <a:srgbClr val="D8FC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道徳性を養う</a:t>
            </a:r>
            <a:endParaRPr kumimoji="1" lang="ja-JP" altLang="en-US" sz="2400" dirty="0">
              <a:solidFill>
                <a:schemeClr val="tx1"/>
              </a:solidFill>
            </a:endParaRPr>
          </a:p>
        </p:txBody>
      </p:sp>
    </p:spTree>
    <p:extLst>
      <p:ext uri="{BB962C8B-B14F-4D97-AF65-F5344CB8AC3E}">
        <p14:creationId xmlns:p14="http://schemas.microsoft.com/office/powerpoint/2010/main" val="3349707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80696"/>
          </a:xfrm>
        </p:spPr>
        <p:txBody>
          <a:bodyPr>
            <a:normAutofit/>
          </a:bodyPr>
          <a:lstStyle/>
          <a:p>
            <a:r>
              <a:rPr kumimoji="1" lang="ja-JP" altLang="en-US" sz="3200" dirty="0"/>
              <a:t>　「特別の教科 道徳」（道徳科）の目標</a:t>
            </a:r>
          </a:p>
        </p:txBody>
      </p:sp>
      <p:sp>
        <p:nvSpPr>
          <p:cNvPr id="3" name="コンテンツ プレースホルダー 2"/>
          <p:cNvSpPr>
            <a:spLocks noGrp="1"/>
          </p:cNvSpPr>
          <p:nvPr>
            <p:ph idx="1"/>
          </p:nvPr>
        </p:nvSpPr>
        <p:spPr/>
        <p:txBody>
          <a:bodyPr/>
          <a:lstStyle/>
          <a:p>
            <a:pPr marL="0" indent="0">
              <a:buNone/>
            </a:pPr>
            <a:endParaRPr kumimoji="1" lang="ja-JP" altLang="en-US" dirty="0"/>
          </a:p>
        </p:txBody>
      </p:sp>
      <p:sp>
        <p:nvSpPr>
          <p:cNvPr id="4" name="正方形/長方形 3"/>
          <p:cNvSpPr/>
          <p:nvPr/>
        </p:nvSpPr>
        <p:spPr>
          <a:xfrm>
            <a:off x="395536" y="1772816"/>
            <a:ext cx="8352928" cy="424847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ja-JP" altLang="en-US" sz="2400" dirty="0">
                <a:solidFill>
                  <a:prstClr val="black"/>
                </a:solidFill>
              </a:rPr>
              <a:t>　道徳教育の目標に基づき、よりよく生きるための基盤となる</a:t>
            </a:r>
          </a:p>
          <a:p>
            <a:pPr>
              <a:lnSpc>
                <a:spcPct val="200000"/>
              </a:lnSpc>
            </a:pPr>
            <a:r>
              <a:rPr lang="ja-JP" altLang="en-US" sz="2400" dirty="0">
                <a:solidFill>
                  <a:prstClr val="black"/>
                </a:solidFill>
              </a:rPr>
              <a:t> 道徳性を養うため、道徳的諸価値についての理解を基に、</a:t>
            </a:r>
          </a:p>
          <a:p>
            <a:pPr>
              <a:lnSpc>
                <a:spcPct val="200000"/>
              </a:lnSpc>
            </a:pPr>
            <a:r>
              <a:rPr lang="ja-JP" altLang="en-US" sz="2400" dirty="0">
                <a:solidFill>
                  <a:prstClr val="black"/>
                </a:solidFill>
              </a:rPr>
              <a:t> 自己 を見つめ、物事を（広い視野から）多面的・多角的に考え、自己（人間として）の生き方についての考えを深める学習を通して、</a:t>
            </a:r>
            <a:r>
              <a:rPr lang="ja-JP" altLang="en-US" sz="2400" dirty="0">
                <a:solidFill>
                  <a:prstClr val="black"/>
                </a:solidFill>
                <a:uFill>
                  <a:solidFill>
                    <a:srgbClr val="FF0000"/>
                  </a:solidFill>
                </a:uFill>
              </a:rPr>
              <a:t>道徳的な判断力、心情、 実践意欲と態度を育てる</a:t>
            </a:r>
            <a:r>
              <a:rPr lang="ja-JP" altLang="en-US" sz="2400" dirty="0">
                <a:solidFill>
                  <a:prstClr val="black"/>
                </a:solidFill>
              </a:rPr>
              <a:t>。</a:t>
            </a:r>
          </a:p>
        </p:txBody>
      </p:sp>
    </p:spTree>
    <p:extLst>
      <p:ext uri="{BB962C8B-B14F-4D97-AF65-F5344CB8AC3E}">
        <p14:creationId xmlns:p14="http://schemas.microsoft.com/office/powerpoint/2010/main" val="4286118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852704"/>
          </a:xfrm>
        </p:spPr>
        <p:txBody>
          <a:bodyPr>
            <a:normAutofit/>
          </a:bodyPr>
          <a:lstStyle/>
          <a:p>
            <a:r>
              <a:rPr kumimoji="1" lang="ja-JP" altLang="en-US" sz="3200" dirty="0"/>
              <a:t>道徳</a:t>
            </a:r>
            <a:r>
              <a:rPr lang="ja-JP" altLang="en-US" sz="3200" dirty="0"/>
              <a:t>科</a:t>
            </a:r>
            <a:r>
              <a:rPr kumimoji="1" lang="ja-JP" altLang="en-US" sz="3200" dirty="0"/>
              <a:t>の授業が成立するための機能</a:t>
            </a:r>
          </a:p>
        </p:txBody>
      </p:sp>
      <p:sp>
        <p:nvSpPr>
          <p:cNvPr id="3" name="コンテンツ プレースホルダー 2"/>
          <p:cNvSpPr>
            <a:spLocks noGrp="1"/>
          </p:cNvSpPr>
          <p:nvPr>
            <p:ph idx="1"/>
          </p:nvPr>
        </p:nvSpPr>
        <p:spPr/>
        <p:txBody>
          <a:bodyPr/>
          <a:lstStyle/>
          <a:p>
            <a:pPr marL="0" indent="0">
              <a:buNone/>
            </a:pPr>
            <a:endParaRPr kumimoji="1" lang="ja-JP" altLang="en-US" dirty="0"/>
          </a:p>
        </p:txBody>
      </p:sp>
      <p:sp>
        <p:nvSpPr>
          <p:cNvPr id="4" name="正方形/長方形 3"/>
          <p:cNvSpPr/>
          <p:nvPr/>
        </p:nvSpPr>
        <p:spPr>
          <a:xfrm>
            <a:off x="467544" y="1772816"/>
            <a:ext cx="8208912" cy="460851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a:p>
            <a:pPr>
              <a:lnSpc>
                <a:spcPct val="150000"/>
              </a:lnSpc>
            </a:pPr>
            <a:r>
              <a:rPr lang="ja-JP" altLang="en-US" sz="2400" dirty="0">
                <a:solidFill>
                  <a:schemeClr val="tx1"/>
                </a:solidFill>
              </a:rPr>
              <a:t>　  （１）扱う道徳的価値についての理解を図る 　</a:t>
            </a:r>
            <a:r>
              <a:rPr lang="ja-JP" altLang="en-US" sz="2400" dirty="0">
                <a:solidFill>
                  <a:srgbClr val="C00000"/>
                </a:solidFill>
              </a:rPr>
              <a:t>（基盤）</a:t>
            </a:r>
          </a:p>
          <a:p>
            <a:pPr>
              <a:lnSpc>
                <a:spcPct val="150000"/>
              </a:lnSpc>
            </a:pPr>
            <a:r>
              <a:rPr kumimoji="1" lang="ja-JP" altLang="en-US" sz="2400" dirty="0">
                <a:solidFill>
                  <a:schemeClr val="tx1"/>
                </a:solidFill>
              </a:rPr>
              <a:t>　  （２）自己を見つめる</a:t>
            </a:r>
          </a:p>
          <a:p>
            <a:pPr>
              <a:lnSpc>
                <a:spcPct val="150000"/>
              </a:lnSpc>
            </a:pPr>
            <a:r>
              <a:rPr kumimoji="1" lang="ja-JP" altLang="en-US" sz="2400" dirty="0">
                <a:solidFill>
                  <a:schemeClr val="tx1"/>
                </a:solidFill>
              </a:rPr>
              <a:t>　　（３）物事を（広い視野から）多面的・多角的に考える　</a:t>
            </a:r>
            <a:r>
              <a:rPr kumimoji="1" lang="ja-JP" altLang="en-US" sz="2400" dirty="0">
                <a:solidFill>
                  <a:srgbClr val="C00000"/>
                </a:solidFill>
              </a:rPr>
              <a:t>（方法）</a:t>
            </a:r>
          </a:p>
          <a:p>
            <a:pPr>
              <a:lnSpc>
                <a:spcPct val="150000"/>
              </a:lnSpc>
            </a:pPr>
            <a:r>
              <a:rPr lang="ja-JP" altLang="en-US" sz="2400" dirty="0">
                <a:solidFill>
                  <a:schemeClr val="tx1"/>
                </a:solidFill>
              </a:rPr>
              <a:t>　   （４）自己（人間として）の生き方についての考えを深める</a:t>
            </a:r>
          </a:p>
          <a:p>
            <a:pPr algn="ctr"/>
            <a:endParaRPr kumimoji="1" lang="ja-JP" altLang="en-US" sz="2400" dirty="0">
              <a:solidFill>
                <a:schemeClr val="tx1"/>
              </a:solidFill>
            </a:endParaRPr>
          </a:p>
          <a:p>
            <a:pPr algn="ctr"/>
            <a:endParaRPr kumimoji="1" lang="ja-JP" altLang="en-US" dirty="0"/>
          </a:p>
        </p:txBody>
      </p:sp>
      <p:sp>
        <p:nvSpPr>
          <p:cNvPr id="5" name="角丸四角形 4"/>
          <p:cNvSpPr/>
          <p:nvPr/>
        </p:nvSpPr>
        <p:spPr>
          <a:xfrm>
            <a:off x="1079612" y="5661248"/>
            <a:ext cx="6984776" cy="57606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道徳的判断力、道徳的心情、道徳的実践意欲と態度</a:t>
            </a:r>
          </a:p>
        </p:txBody>
      </p:sp>
      <p:sp>
        <p:nvSpPr>
          <p:cNvPr id="6" name="下矢印 5"/>
          <p:cNvSpPr/>
          <p:nvPr/>
        </p:nvSpPr>
        <p:spPr>
          <a:xfrm>
            <a:off x="4392575" y="5098609"/>
            <a:ext cx="180020" cy="36004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131840" y="2060848"/>
            <a:ext cx="2448272" cy="360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学習活動</a:t>
            </a:r>
          </a:p>
        </p:txBody>
      </p:sp>
    </p:spTree>
    <p:extLst>
      <p:ext uri="{BB962C8B-B14F-4D97-AF65-F5344CB8AC3E}">
        <p14:creationId xmlns:p14="http://schemas.microsoft.com/office/powerpoint/2010/main" val="1746414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852704"/>
          </a:xfrm>
        </p:spPr>
        <p:txBody>
          <a:bodyPr>
            <a:normAutofit/>
          </a:bodyPr>
          <a:lstStyle/>
          <a:p>
            <a:r>
              <a:rPr kumimoji="1" lang="ja-JP" altLang="en-US" sz="3200" dirty="0"/>
              <a:t>道徳</a:t>
            </a:r>
            <a:r>
              <a:rPr lang="ja-JP" altLang="en-US" sz="3200" dirty="0"/>
              <a:t>科</a:t>
            </a:r>
            <a:r>
              <a:rPr kumimoji="1" lang="ja-JP" altLang="en-US" sz="3200" dirty="0"/>
              <a:t>の授業が成立するための機能</a:t>
            </a:r>
          </a:p>
        </p:txBody>
      </p:sp>
      <p:sp>
        <p:nvSpPr>
          <p:cNvPr id="3" name="コンテンツ プレースホルダー 2"/>
          <p:cNvSpPr>
            <a:spLocks noGrp="1"/>
          </p:cNvSpPr>
          <p:nvPr>
            <p:ph idx="1"/>
          </p:nvPr>
        </p:nvSpPr>
        <p:spPr/>
        <p:txBody>
          <a:bodyPr/>
          <a:lstStyle/>
          <a:p>
            <a:pPr marL="0" indent="0">
              <a:buNone/>
            </a:pPr>
            <a:endParaRPr kumimoji="1" lang="ja-JP" altLang="en-US" dirty="0"/>
          </a:p>
        </p:txBody>
      </p:sp>
      <p:sp>
        <p:nvSpPr>
          <p:cNvPr id="4" name="正方形/長方形 3"/>
          <p:cNvSpPr/>
          <p:nvPr/>
        </p:nvSpPr>
        <p:spPr>
          <a:xfrm>
            <a:off x="467544" y="1772816"/>
            <a:ext cx="8208912" cy="460851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a:p>
            <a:pPr>
              <a:lnSpc>
                <a:spcPct val="150000"/>
              </a:lnSpc>
            </a:pPr>
            <a:r>
              <a:rPr lang="ja-JP" altLang="en-US" sz="2400" dirty="0">
                <a:solidFill>
                  <a:schemeClr val="tx1"/>
                </a:solidFill>
              </a:rPr>
              <a:t>　 </a:t>
            </a:r>
            <a:r>
              <a:rPr lang="ja-JP" altLang="en-US" sz="2400" dirty="0" smtClean="0">
                <a:solidFill>
                  <a:schemeClr val="tx1"/>
                </a:solidFill>
              </a:rPr>
              <a:t>  （</a:t>
            </a:r>
            <a:r>
              <a:rPr lang="ja-JP" altLang="en-US" sz="2400" dirty="0">
                <a:solidFill>
                  <a:schemeClr val="tx1"/>
                </a:solidFill>
              </a:rPr>
              <a:t>１）扱う道徳的価値についての理解を図る 　</a:t>
            </a:r>
            <a:r>
              <a:rPr lang="ja-JP" altLang="en-US" sz="2400" dirty="0">
                <a:solidFill>
                  <a:srgbClr val="C00000"/>
                </a:solidFill>
              </a:rPr>
              <a:t>（基盤）</a:t>
            </a:r>
          </a:p>
          <a:p>
            <a:pPr>
              <a:lnSpc>
                <a:spcPct val="150000"/>
              </a:lnSpc>
            </a:pPr>
            <a:r>
              <a:rPr kumimoji="1" lang="ja-JP" altLang="en-US" sz="2400" dirty="0">
                <a:solidFill>
                  <a:schemeClr val="tx1"/>
                </a:solidFill>
              </a:rPr>
              <a:t>　  </a:t>
            </a:r>
            <a:r>
              <a:rPr kumimoji="1" lang="ja-JP" altLang="en-US" sz="2400" dirty="0" smtClean="0">
                <a:solidFill>
                  <a:schemeClr val="tx1"/>
                </a:solidFill>
              </a:rPr>
              <a:t> （</a:t>
            </a:r>
            <a:r>
              <a:rPr kumimoji="1" lang="ja-JP" altLang="en-US" sz="2400" dirty="0">
                <a:solidFill>
                  <a:schemeClr val="tx1"/>
                </a:solidFill>
              </a:rPr>
              <a:t>２）自己を見つめる</a:t>
            </a:r>
          </a:p>
          <a:p>
            <a:pPr>
              <a:lnSpc>
                <a:spcPct val="150000"/>
              </a:lnSpc>
            </a:pPr>
            <a:r>
              <a:rPr kumimoji="1" lang="ja-JP" altLang="en-US" sz="2400" dirty="0">
                <a:solidFill>
                  <a:schemeClr val="tx1"/>
                </a:solidFill>
              </a:rPr>
              <a:t>　　</a:t>
            </a:r>
            <a:r>
              <a:rPr kumimoji="1" lang="ja-JP" altLang="en-US" sz="2400" dirty="0" smtClean="0">
                <a:solidFill>
                  <a:schemeClr val="tx1"/>
                </a:solidFill>
              </a:rPr>
              <a:t>（</a:t>
            </a:r>
            <a:r>
              <a:rPr kumimoji="1" lang="ja-JP" altLang="en-US" sz="2400" dirty="0">
                <a:solidFill>
                  <a:schemeClr val="tx1"/>
                </a:solidFill>
              </a:rPr>
              <a:t>３）物事</a:t>
            </a:r>
            <a:r>
              <a:rPr kumimoji="1" lang="ja-JP" altLang="en-US" sz="2400" dirty="0" smtClean="0">
                <a:solidFill>
                  <a:schemeClr val="tx1"/>
                </a:solidFill>
              </a:rPr>
              <a:t>を（広い視野から）多面的</a:t>
            </a:r>
            <a:r>
              <a:rPr kumimoji="1" lang="ja-JP" altLang="en-US" sz="2400" dirty="0">
                <a:solidFill>
                  <a:schemeClr val="tx1"/>
                </a:solidFill>
              </a:rPr>
              <a:t>・多角的に考える　</a:t>
            </a:r>
            <a:r>
              <a:rPr kumimoji="1" lang="ja-JP" altLang="en-US" sz="2400" dirty="0">
                <a:solidFill>
                  <a:srgbClr val="C00000"/>
                </a:solidFill>
              </a:rPr>
              <a:t>（方法）</a:t>
            </a:r>
          </a:p>
          <a:p>
            <a:pPr>
              <a:lnSpc>
                <a:spcPct val="150000"/>
              </a:lnSpc>
            </a:pPr>
            <a:r>
              <a:rPr lang="ja-JP" altLang="en-US" sz="2400" dirty="0">
                <a:solidFill>
                  <a:schemeClr val="tx1"/>
                </a:solidFill>
              </a:rPr>
              <a:t>　   </a:t>
            </a:r>
            <a:r>
              <a:rPr lang="ja-JP" altLang="en-US" sz="2400" dirty="0" smtClean="0">
                <a:solidFill>
                  <a:schemeClr val="tx1"/>
                </a:solidFill>
              </a:rPr>
              <a:t>（</a:t>
            </a:r>
            <a:r>
              <a:rPr lang="ja-JP" altLang="en-US" sz="2400" dirty="0">
                <a:solidFill>
                  <a:schemeClr val="tx1"/>
                </a:solidFill>
              </a:rPr>
              <a:t>４）</a:t>
            </a:r>
            <a:r>
              <a:rPr lang="ja-JP" altLang="en-US" sz="2400" dirty="0" smtClean="0">
                <a:solidFill>
                  <a:schemeClr val="tx1"/>
                </a:solidFill>
              </a:rPr>
              <a:t>自己（人間として）の</a:t>
            </a:r>
            <a:r>
              <a:rPr lang="ja-JP" altLang="en-US" sz="2400" dirty="0">
                <a:solidFill>
                  <a:schemeClr val="tx1"/>
                </a:solidFill>
              </a:rPr>
              <a:t>生き方についての考えを深める</a:t>
            </a:r>
          </a:p>
          <a:p>
            <a:pPr algn="ctr"/>
            <a:endParaRPr kumimoji="1" lang="ja-JP" altLang="en-US" sz="2400" dirty="0">
              <a:solidFill>
                <a:schemeClr val="tx1"/>
              </a:solidFill>
            </a:endParaRPr>
          </a:p>
          <a:p>
            <a:pPr algn="ctr"/>
            <a:endParaRPr kumimoji="1" lang="ja-JP" altLang="en-US" dirty="0"/>
          </a:p>
        </p:txBody>
      </p:sp>
      <p:sp>
        <p:nvSpPr>
          <p:cNvPr id="5" name="角丸四角形 4"/>
          <p:cNvSpPr/>
          <p:nvPr/>
        </p:nvSpPr>
        <p:spPr>
          <a:xfrm>
            <a:off x="683568" y="5661248"/>
            <a:ext cx="7848872" cy="57606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rPr>
              <a:t>道徳的判断力、道徳的心情、道徳的実践</a:t>
            </a:r>
            <a:r>
              <a:rPr kumimoji="1" lang="ja-JP" altLang="en-US" sz="2200" dirty="0" smtClean="0">
                <a:solidFill>
                  <a:schemeClr val="tx1"/>
                </a:solidFill>
              </a:rPr>
              <a:t>意欲、道徳的態度</a:t>
            </a:r>
            <a:endParaRPr kumimoji="1" lang="ja-JP" altLang="en-US" sz="2200" dirty="0">
              <a:solidFill>
                <a:schemeClr val="tx1"/>
              </a:solidFill>
            </a:endParaRPr>
          </a:p>
        </p:txBody>
      </p:sp>
      <p:sp>
        <p:nvSpPr>
          <p:cNvPr id="6" name="下矢印 5"/>
          <p:cNvSpPr/>
          <p:nvPr/>
        </p:nvSpPr>
        <p:spPr>
          <a:xfrm>
            <a:off x="4392574" y="5098609"/>
            <a:ext cx="215429" cy="36004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131840" y="2060848"/>
            <a:ext cx="2448272" cy="360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学習活動</a:t>
            </a:r>
          </a:p>
        </p:txBody>
      </p:sp>
    </p:spTree>
    <p:extLst>
      <p:ext uri="{BB962C8B-B14F-4D97-AF65-F5344CB8AC3E}">
        <p14:creationId xmlns:p14="http://schemas.microsoft.com/office/powerpoint/2010/main" val="626486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549392"/>
          </a:xfrm>
        </p:spPr>
        <p:txBody>
          <a:bodyPr>
            <a:normAutofit/>
          </a:bodyPr>
          <a:lstStyle/>
          <a:p>
            <a:r>
              <a:rPr kumimoji="1" lang="ja-JP" altLang="en-US" sz="3200" dirty="0"/>
              <a:t>「特別の教科 道徳編」解説より</a:t>
            </a:r>
          </a:p>
        </p:txBody>
      </p:sp>
      <p:sp>
        <p:nvSpPr>
          <p:cNvPr id="3" name="コンテンツ プレースホルダー 2"/>
          <p:cNvSpPr>
            <a:spLocks noGrp="1"/>
          </p:cNvSpPr>
          <p:nvPr>
            <p:ph idx="1"/>
          </p:nvPr>
        </p:nvSpPr>
        <p:spPr>
          <a:xfrm>
            <a:off x="457200" y="1340768"/>
            <a:ext cx="8229600" cy="4983832"/>
          </a:xfrm>
        </p:spPr>
        <p:txBody>
          <a:bodyPr>
            <a:normAutofit/>
          </a:bodyPr>
          <a:lstStyle/>
          <a:p>
            <a:pPr marL="0" indent="0">
              <a:buNone/>
            </a:pPr>
            <a:r>
              <a:rPr kumimoji="1" lang="ja-JP" altLang="en-US" sz="2800" dirty="0">
                <a:solidFill>
                  <a:srgbClr val="C00000"/>
                </a:solidFill>
              </a:rPr>
              <a:t>◆道徳的諸価値について理解する</a:t>
            </a:r>
          </a:p>
          <a:p>
            <a:pPr marL="0" indent="0">
              <a:buNone/>
            </a:pPr>
            <a:r>
              <a:rPr kumimoji="1" lang="ja-JP" altLang="en-US" sz="2800" dirty="0"/>
              <a:t>◎人間としてよりよく生きる上で大切なことであると</a:t>
            </a:r>
            <a:endParaRPr lang="ja-JP" altLang="en-US" sz="2800" dirty="0"/>
          </a:p>
          <a:p>
            <a:pPr marL="0" indent="0">
              <a:buNone/>
            </a:pPr>
            <a:r>
              <a:rPr kumimoji="1" lang="ja-JP" altLang="en-US" sz="2800" dirty="0"/>
              <a:t>　理解すること。</a:t>
            </a:r>
          </a:p>
          <a:p>
            <a:pPr marL="0" indent="0">
              <a:buNone/>
            </a:pPr>
            <a:r>
              <a:rPr lang="ja-JP" altLang="en-US" sz="2800" dirty="0"/>
              <a:t>◎道徳的価値の意味を捉えること、その意味を明確に</a:t>
            </a:r>
            <a:br>
              <a:rPr lang="ja-JP" altLang="en-US" sz="2800" dirty="0"/>
            </a:br>
            <a:r>
              <a:rPr lang="ja-JP" altLang="en-US" sz="2800" dirty="0"/>
              <a:t>　していくこと。</a:t>
            </a:r>
            <a:endParaRPr kumimoji="1" lang="ja-JP" altLang="en-US" sz="2800" dirty="0"/>
          </a:p>
          <a:p>
            <a:pPr marL="0" indent="0">
              <a:lnSpc>
                <a:spcPct val="110000"/>
              </a:lnSpc>
              <a:buNone/>
            </a:pPr>
            <a:r>
              <a:rPr lang="ja-JP" altLang="en-US" sz="2800" dirty="0"/>
              <a:t>◎</a:t>
            </a:r>
            <a:r>
              <a:rPr lang="ja-JP" altLang="en-US" sz="2800" u="wavyHeavy" dirty="0">
                <a:uFill>
                  <a:solidFill>
                    <a:srgbClr val="FF0000"/>
                  </a:solidFill>
                </a:uFill>
              </a:rPr>
              <a:t>実感を伴って</a:t>
            </a:r>
            <a:r>
              <a:rPr lang="ja-JP" altLang="en-US" sz="2800" dirty="0"/>
              <a:t>道徳的価値のよさや大切さ、意義</a:t>
            </a:r>
            <a:r>
              <a:rPr kumimoji="1" lang="ja-JP" altLang="en-US" sz="2800" dirty="0"/>
              <a:t>など</a:t>
            </a:r>
          </a:p>
          <a:p>
            <a:pPr marL="0" indent="0">
              <a:lnSpc>
                <a:spcPct val="110000"/>
              </a:lnSpc>
              <a:buNone/>
            </a:pPr>
            <a:r>
              <a:rPr kumimoji="1" lang="ja-JP" altLang="en-US" sz="2800" dirty="0"/>
              <a:t>　を理解すること。</a:t>
            </a:r>
            <a:r>
              <a:rPr kumimoji="1" lang="en-US" altLang="ja-JP" sz="2400" dirty="0">
                <a:solidFill>
                  <a:srgbClr val="0057D6"/>
                </a:solidFill>
              </a:rPr>
              <a:t>※</a:t>
            </a:r>
            <a:r>
              <a:rPr kumimoji="1" lang="ja-JP" altLang="en-US" sz="2400" dirty="0">
                <a:solidFill>
                  <a:srgbClr val="0057D6"/>
                </a:solidFill>
              </a:rPr>
              <a:t>観念的な理解の学習に終始しないこと</a:t>
            </a:r>
          </a:p>
        </p:txBody>
      </p:sp>
      <p:sp>
        <p:nvSpPr>
          <p:cNvPr id="4" name="雲形吹き出し 3"/>
          <p:cNvSpPr/>
          <p:nvPr/>
        </p:nvSpPr>
        <p:spPr>
          <a:xfrm>
            <a:off x="611560" y="4941168"/>
            <a:ext cx="7560840" cy="129614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なるほどそうだな。　そういうことか。</a:t>
            </a:r>
          </a:p>
          <a:p>
            <a:pPr algn="ctr"/>
            <a:r>
              <a:rPr kumimoji="1" lang="ja-JP" altLang="en-US" sz="2400" dirty="0">
                <a:solidFill>
                  <a:schemeClr val="tx1"/>
                </a:solidFill>
              </a:rPr>
              <a:t>大切なことだな。</a:t>
            </a:r>
          </a:p>
        </p:txBody>
      </p:sp>
      <p:pic>
        <p:nvPicPr>
          <p:cNvPr id="5" name="Picture 2" descr="C:\Users\吉本恒幸\AppData\Local\Microsoft\Windows\Temporary Internet Files\Content.IE5\YIAPA8XE\MC900232133[1].wmf"/>
          <p:cNvPicPr>
            <a:picLocks noChangeAspect="1" noChangeArrowheads="1"/>
          </p:cNvPicPr>
          <p:nvPr/>
        </p:nvPicPr>
        <p:blipFill>
          <a:blip r:embed="rId2" cstate="print"/>
          <a:srcRect/>
          <a:stretch>
            <a:fillRect/>
          </a:stretch>
        </p:blipFill>
        <p:spPr bwMode="auto">
          <a:xfrm>
            <a:off x="1694160" y="5681798"/>
            <a:ext cx="1082600" cy="1111027"/>
          </a:xfrm>
          <a:prstGeom prst="rect">
            <a:avLst/>
          </a:prstGeom>
          <a:noFill/>
        </p:spPr>
      </p:pic>
    </p:spTree>
    <p:extLst>
      <p:ext uri="{BB962C8B-B14F-4D97-AF65-F5344CB8AC3E}">
        <p14:creationId xmlns:p14="http://schemas.microsoft.com/office/powerpoint/2010/main" val="1692938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9247" y="836712"/>
            <a:ext cx="8229600" cy="468052"/>
          </a:xfrm>
        </p:spPr>
        <p:txBody>
          <a:bodyPr>
            <a:noAutofit/>
          </a:bodyPr>
          <a:lstStyle/>
          <a:p>
            <a:r>
              <a:rPr kumimoji="1" lang="ja-JP" altLang="en-US" sz="3600" dirty="0"/>
              <a:t>道徳的価値の理解とは</a:t>
            </a:r>
          </a:p>
        </p:txBody>
      </p:sp>
      <p:sp>
        <p:nvSpPr>
          <p:cNvPr id="3" name="コンテンツ プレースホルダ 2"/>
          <p:cNvSpPr>
            <a:spLocks noGrp="1"/>
          </p:cNvSpPr>
          <p:nvPr>
            <p:ph idx="1"/>
          </p:nvPr>
        </p:nvSpPr>
        <p:spPr>
          <a:xfrm>
            <a:off x="457200" y="1412776"/>
            <a:ext cx="8229600" cy="4911824"/>
          </a:xfrm>
        </p:spPr>
        <p:txBody>
          <a:bodyPr/>
          <a:lstStyle/>
          <a:p>
            <a:pPr>
              <a:buNone/>
            </a:pPr>
            <a:r>
              <a:rPr kumimoji="1" lang="ja-JP" altLang="en-US" dirty="0"/>
              <a:t>「友達と互いに理解し、信頼し、</a:t>
            </a:r>
            <a:r>
              <a:rPr kumimoji="1" lang="ja-JP" altLang="en-US" dirty="0" smtClean="0"/>
              <a:t>助け合うこと。</a:t>
            </a:r>
            <a:r>
              <a:rPr kumimoji="1" lang="ja-JP" altLang="en-US" dirty="0"/>
              <a:t>」</a:t>
            </a:r>
          </a:p>
        </p:txBody>
      </p:sp>
      <p:pic>
        <p:nvPicPr>
          <p:cNvPr id="6" name="Picture 2" descr="C:\Users\吉本恒幸\AppData\Local\Microsoft\Windows\Temporary Internet Files\Content.IE5\YIAPA8XE\MC900232133[1].wmf"/>
          <p:cNvPicPr>
            <a:picLocks noChangeAspect="1" noChangeArrowheads="1"/>
          </p:cNvPicPr>
          <p:nvPr/>
        </p:nvPicPr>
        <p:blipFill>
          <a:blip r:embed="rId2" cstate="print"/>
          <a:srcRect/>
          <a:stretch>
            <a:fillRect/>
          </a:stretch>
        </p:blipFill>
        <p:spPr bwMode="auto">
          <a:xfrm>
            <a:off x="251520" y="4797152"/>
            <a:ext cx="1442640" cy="1480521"/>
          </a:xfrm>
          <a:prstGeom prst="rect">
            <a:avLst/>
          </a:prstGeom>
          <a:noFill/>
        </p:spPr>
      </p:pic>
      <p:sp>
        <p:nvSpPr>
          <p:cNvPr id="4" name="円形吹き出し 3"/>
          <p:cNvSpPr/>
          <p:nvPr/>
        </p:nvSpPr>
        <p:spPr>
          <a:xfrm>
            <a:off x="1547664" y="2924945"/>
            <a:ext cx="7128792" cy="3168352"/>
          </a:xfrm>
          <a:prstGeom prst="wedgeEllipseCallout">
            <a:avLst>
              <a:gd name="adj1" fmla="val -53236"/>
              <a:gd name="adj2" fmla="val 45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友達が困っていたり悲しんでいたりしたときに、その人の身になって自分にできることを精一杯するという行為は大切なことだ。そうしてあげられること</a:t>
            </a:r>
            <a:r>
              <a:rPr kumimoji="1" lang="ja-JP" altLang="en-US" sz="2400" dirty="0" smtClean="0">
                <a:solidFill>
                  <a:schemeClr val="tx1"/>
                </a:solidFill>
              </a:rPr>
              <a:t>が友情と</a:t>
            </a:r>
            <a:r>
              <a:rPr kumimoji="1" lang="ja-JP" altLang="en-US" sz="2400" dirty="0">
                <a:solidFill>
                  <a:schemeClr val="tx1"/>
                </a:solidFill>
              </a:rPr>
              <a:t>いうものなのだ。</a:t>
            </a:r>
          </a:p>
        </p:txBody>
      </p:sp>
      <p:sp>
        <p:nvSpPr>
          <p:cNvPr id="5" name="円/楕円 4"/>
          <p:cNvSpPr/>
          <p:nvPr/>
        </p:nvSpPr>
        <p:spPr>
          <a:xfrm>
            <a:off x="2699791" y="2088559"/>
            <a:ext cx="4608513" cy="720080"/>
          </a:xfrm>
          <a:prstGeom prst="ellipse">
            <a:avLst/>
          </a:prstGeom>
          <a:solidFill>
            <a:srgbClr val="CCE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ないた赤</a:t>
            </a:r>
            <a:r>
              <a:rPr kumimoji="1" lang="ja-JP" altLang="en-US" sz="2400" dirty="0" err="1">
                <a:solidFill>
                  <a:schemeClr val="tx1"/>
                </a:solidFill>
              </a:rPr>
              <a:t>おに</a:t>
            </a:r>
            <a:endParaRPr kumimoji="1" lang="ja-JP" altLang="en-US" sz="2400" dirty="0">
              <a:solidFill>
                <a:schemeClr val="tx1"/>
              </a:solidFill>
            </a:endParaRPr>
          </a:p>
        </p:txBody>
      </p:sp>
      <p:pic>
        <p:nvPicPr>
          <p:cNvPr id="7" name="Picture 2" descr="C:\Users\吉本恒幸\AppData\Local\Microsoft\Windows\INetCache\IE\JLGYH2YM\gatag-00001657[1].jpg"/>
          <p:cNvPicPr>
            <a:picLocks noChangeAspect="1" noChangeArrowheads="1"/>
          </p:cNvPicPr>
          <p:nvPr/>
        </p:nvPicPr>
        <p:blipFill>
          <a:blip r:embed="rId3" cstate="print"/>
          <a:srcRect/>
          <a:stretch>
            <a:fillRect/>
          </a:stretch>
        </p:blipFill>
        <p:spPr bwMode="auto">
          <a:xfrm>
            <a:off x="6967834" y="692696"/>
            <a:ext cx="1562986" cy="1224136"/>
          </a:xfrm>
          <a:prstGeom prst="rect">
            <a:avLst/>
          </a:prstGeom>
          <a:noFill/>
        </p:spPr>
      </p:pic>
      <p:pic>
        <p:nvPicPr>
          <p:cNvPr id="1026" name="Picture 2" descr="C:\Users\Owner\AppData\Local\Microsoft\Windows\Temporary Internet Files\Content.IE5\5Q1A4C61\publicdomainq-0004045obyrhc[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521" y="2026301"/>
            <a:ext cx="1746960" cy="1330692"/>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7"/>
          <p:cNvSpPr/>
          <p:nvPr/>
        </p:nvSpPr>
        <p:spPr>
          <a:xfrm>
            <a:off x="7596336" y="2276185"/>
            <a:ext cx="1368152" cy="415462"/>
          </a:xfrm>
          <a:prstGeom prst="wedgeRoundRectCallout">
            <a:avLst>
              <a:gd name="adj1" fmla="val -60934"/>
              <a:gd name="adj2" fmla="val -24800"/>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友情、信頼</a:t>
            </a:r>
            <a:endParaRPr kumimoji="1" lang="ja-JP" altLang="en-US" dirty="0">
              <a:solidFill>
                <a:schemeClr val="tx1"/>
              </a:solidFill>
            </a:endParaRPr>
          </a:p>
        </p:txBody>
      </p:sp>
    </p:spTree>
    <p:extLst>
      <p:ext uri="{BB962C8B-B14F-4D97-AF65-F5344CB8AC3E}">
        <p14:creationId xmlns:p14="http://schemas.microsoft.com/office/powerpoint/2010/main" val="1929103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704089"/>
            <a:ext cx="8363272" cy="5620512"/>
          </a:xfrm>
        </p:spPr>
        <p:txBody>
          <a:bodyPr>
            <a:normAutofit/>
          </a:bodyPr>
          <a:lstStyle/>
          <a:p>
            <a:pPr marL="0" indent="0">
              <a:buNone/>
            </a:pPr>
            <a:r>
              <a:rPr kumimoji="1" lang="ja-JP" altLang="en-US" sz="2800" dirty="0">
                <a:solidFill>
                  <a:srgbClr val="C00000"/>
                </a:solidFill>
              </a:rPr>
              <a:t>◆自己を見つめる　</a:t>
            </a:r>
            <a:endParaRPr kumimoji="1" lang="ja-JP" altLang="en-US" sz="2800" dirty="0" smtClean="0">
              <a:solidFill>
                <a:srgbClr val="C00000"/>
              </a:solidFill>
            </a:endParaRPr>
          </a:p>
          <a:p>
            <a:pPr marL="0" indent="0">
              <a:buNone/>
            </a:pPr>
            <a:r>
              <a:rPr kumimoji="1" lang="ja-JP" altLang="en-US" dirty="0" smtClean="0"/>
              <a:t>◎</a:t>
            </a:r>
            <a:r>
              <a:rPr kumimoji="1" lang="ja-JP" altLang="en-US" dirty="0"/>
              <a:t>人間としてよりよく生きる上で大切な道徳的価値を</a:t>
            </a:r>
            <a:r>
              <a:rPr kumimoji="1" lang="ja-JP" altLang="en-US" u="wavyHeavy" dirty="0">
                <a:uFill>
                  <a:solidFill>
                    <a:srgbClr val="FF0000"/>
                  </a:solidFill>
                </a:uFill>
              </a:rPr>
              <a:t>自分</a:t>
            </a:r>
          </a:p>
          <a:p>
            <a:pPr marL="0" indent="0">
              <a:buNone/>
            </a:pPr>
            <a:r>
              <a:rPr kumimoji="1" lang="ja-JP" altLang="en-US" dirty="0">
                <a:uFill>
                  <a:solidFill>
                    <a:srgbClr val="FF0000"/>
                  </a:solidFill>
                </a:uFill>
              </a:rPr>
              <a:t>　 </a:t>
            </a:r>
            <a:r>
              <a:rPr kumimoji="1" lang="ja-JP" altLang="en-US" u="wavyHeavy" dirty="0">
                <a:uFill>
                  <a:solidFill>
                    <a:srgbClr val="FF0000"/>
                  </a:solidFill>
                </a:uFill>
              </a:rPr>
              <a:t> のこととして考えたり感じたりすること</a:t>
            </a:r>
            <a:r>
              <a:rPr kumimoji="1" lang="ja-JP" altLang="en-US" dirty="0"/>
              <a:t>。</a:t>
            </a:r>
          </a:p>
          <a:p>
            <a:pPr marL="0" indent="0">
              <a:buNone/>
            </a:pPr>
            <a:r>
              <a:rPr lang="ja-JP" altLang="en-US" dirty="0"/>
              <a:t>◎自己を見つめるとは、</a:t>
            </a:r>
            <a:r>
              <a:rPr lang="ja-JP" altLang="en-US" u="wavyHeavy" dirty="0">
                <a:uFill>
                  <a:solidFill>
                    <a:srgbClr val="FF0000"/>
                  </a:solidFill>
                </a:uFill>
              </a:rPr>
              <a:t>自分との関わり、これまでの自分の </a:t>
            </a:r>
          </a:p>
          <a:p>
            <a:pPr marL="0" indent="0">
              <a:buNone/>
            </a:pPr>
            <a:r>
              <a:rPr lang="ja-JP" altLang="en-US" dirty="0">
                <a:uFill>
                  <a:solidFill>
                    <a:srgbClr val="FF0000"/>
                  </a:solidFill>
                </a:uFill>
              </a:rPr>
              <a:t>     </a:t>
            </a:r>
            <a:r>
              <a:rPr lang="ja-JP" altLang="en-US" u="wavyHeavy" dirty="0">
                <a:uFill>
                  <a:solidFill>
                    <a:srgbClr val="FF0000"/>
                  </a:solidFill>
                </a:uFill>
              </a:rPr>
              <a:t>経験やそのときの考え方、感じ方と照らし合わせながら、</a:t>
            </a:r>
          </a:p>
          <a:p>
            <a:pPr marL="0" indent="0">
              <a:buNone/>
            </a:pPr>
            <a:r>
              <a:rPr lang="ja-JP" altLang="en-US" dirty="0">
                <a:uFill>
                  <a:solidFill>
                    <a:srgbClr val="FF0000"/>
                  </a:solidFill>
                </a:uFill>
              </a:rPr>
              <a:t>    </a:t>
            </a:r>
            <a:r>
              <a:rPr lang="ja-JP" altLang="en-US" u="wavyHeavy" dirty="0">
                <a:uFill>
                  <a:solidFill>
                    <a:srgbClr val="FF0000"/>
                  </a:solidFill>
                </a:uFill>
              </a:rPr>
              <a:t>さらに考えを深めること</a:t>
            </a:r>
            <a:r>
              <a:rPr lang="ja-JP" altLang="en-US" dirty="0"/>
              <a:t>。</a:t>
            </a:r>
          </a:p>
          <a:p>
            <a:pPr marL="0" indent="0">
              <a:lnSpc>
                <a:spcPct val="150000"/>
              </a:lnSpc>
              <a:buNone/>
            </a:pPr>
            <a:r>
              <a:rPr kumimoji="1" lang="ja-JP" altLang="en-US" dirty="0"/>
              <a:t>◎道徳的価値に基づいて</a:t>
            </a:r>
            <a:r>
              <a:rPr kumimoji="1" lang="ja-JP" altLang="en-US" u="wavyHeavy" dirty="0">
                <a:uFill>
                  <a:solidFill>
                    <a:srgbClr val="FF0000"/>
                  </a:solidFill>
                </a:uFill>
              </a:rPr>
              <a:t>内省すること</a:t>
            </a:r>
            <a:r>
              <a:rPr kumimoji="1" lang="ja-JP" altLang="en-US" dirty="0"/>
              <a:t>。</a:t>
            </a:r>
          </a:p>
          <a:p>
            <a:pPr marL="0" indent="0">
              <a:buNone/>
            </a:pPr>
            <a:r>
              <a:rPr kumimoji="1" lang="ja-JP" altLang="en-US" dirty="0"/>
              <a:t>◎</a:t>
            </a:r>
            <a:r>
              <a:rPr kumimoji="1" lang="ja-JP" altLang="en-US" u="sng" dirty="0">
                <a:uFill>
                  <a:solidFill>
                    <a:srgbClr val="FF0000"/>
                  </a:solidFill>
                </a:uFill>
              </a:rPr>
              <a:t>真摯に自己と向き合い</a:t>
            </a:r>
            <a:r>
              <a:rPr kumimoji="1" lang="ja-JP" altLang="en-US" dirty="0"/>
              <a:t>、一個のかけがえのない人格とし</a:t>
            </a:r>
            <a:br>
              <a:rPr kumimoji="1" lang="ja-JP" altLang="en-US" dirty="0"/>
            </a:br>
            <a:r>
              <a:rPr kumimoji="1" lang="ja-JP" altLang="en-US" dirty="0"/>
              <a:t>　</a:t>
            </a:r>
            <a:r>
              <a:rPr kumimoji="1" lang="ja-JP" altLang="en-US" dirty="0" err="1"/>
              <a:t>て</a:t>
            </a:r>
            <a:r>
              <a:rPr kumimoji="1" lang="ja-JP" altLang="en-US" u="wavyHeavy" dirty="0">
                <a:uFill>
                  <a:solidFill>
                    <a:srgbClr val="FF0000"/>
                  </a:solidFill>
                </a:uFill>
              </a:rPr>
              <a:t>その在り方や生き方など自己理解を深めていくこと</a:t>
            </a:r>
            <a:r>
              <a:rPr kumimoji="1" lang="ja-JP" altLang="en-US" dirty="0"/>
              <a:t>。</a:t>
            </a:r>
          </a:p>
        </p:txBody>
      </p:sp>
      <p:sp>
        <p:nvSpPr>
          <p:cNvPr id="4" name="雲形吹き出し 3"/>
          <p:cNvSpPr/>
          <p:nvPr/>
        </p:nvSpPr>
        <p:spPr>
          <a:xfrm>
            <a:off x="1473908" y="5139104"/>
            <a:ext cx="6984776" cy="78181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わたしはどうだったのだろうか・・・。</a:t>
            </a:r>
          </a:p>
        </p:txBody>
      </p:sp>
      <p:pic>
        <p:nvPicPr>
          <p:cNvPr id="5" name="Picture 2" descr="C:\Users\吉本恒幸\AppData\Local\Microsoft\Windows\Temporary Internet Files\Content.IE5\YIAPA8XE\MC900232133[1].wmf"/>
          <p:cNvPicPr>
            <a:picLocks noChangeAspect="1" noChangeArrowheads="1"/>
          </p:cNvPicPr>
          <p:nvPr/>
        </p:nvPicPr>
        <p:blipFill>
          <a:blip r:embed="rId2" cstate="print"/>
          <a:srcRect/>
          <a:stretch>
            <a:fillRect/>
          </a:stretch>
        </p:blipFill>
        <p:spPr bwMode="auto">
          <a:xfrm>
            <a:off x="925890" y="5643160"/>
            <a:ext cx="1082600" cy="1111027"/>
          </a:xfrm>
          <a:prstGeom prst="rect">
            <a:avLst/>
          </a:prstGeom>
          <a:noFill/>
        </p:spPr>
      </p:pic>
      <p:sp>
        <p:nvSpPr>
          <p:cNvPr id="6" name="雲形吹き出し 5"/>
          <p:cNvSpPr/>
          <p:nvPr/>
        </p:nvSpPr>
        <p:spPr>
          <a:xfrm>
            <a:off x="3707904" y="5920916"/>
            <a:ext cx="3672408" cy="555513"/>
          </a:xfrm>
          <a:prstGeom prst="cloudCallout">
            <a:avLst>
              <a:gd name="adj1" fmla="val -61482"/>
              <a:gd name="adj2" fmla="val -1232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こんな自分だったな</a:t>
            </a:r>
          </a:p>
        </p:txBody>
      </p:sp>
      <p:cxnSp>
        <p:nvCxnSpPr>
          <p:cNvPr id="7" name="直線コネクタ 6"/>
          <p:cNvCxnSpPr/>
          <p:nvPr/>
        </p:nvCxnSpPr>
        <p:spPr>
          <a:xfrm flipV="1">
            <a:off x="755576" y="3645024"/>
            <a:ext cx="7859216" cy="1333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392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620688"/>
            <a:ext cx="8229600" cy="5757272"/>
          </a:xfrm>
        </p:spPr>
        <p:txBody>
          <a:bodyPr/>
          <a:lstStyle/>
          <a:p>
            <a:pPr marL="0" indent="0">
              <a:buNone/>
            </a:pPr>
            <a:endParaRPr kumimoji="1" lang="ja-JP" altLang="en-US" dirty="0"/>
          </a:p>
        </p:txBody>
      </p:sp>
      <p:pic>
        <p:nvPicPr>
          <p:cNvPr id="2051" name="Picture 3" descr="C:\Users\Owner\Pictures\2013_11_01\IMG_165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05626" y="548680"/>
            <a:ext cx="6588732" cy="4941549"/>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1907704" y="5301208"/>
            <a:ext cx="5184576" cy="129614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その場だけの耳に心地のいいこと</a:t>
            </a:r>
          </a:p>
          <a:p>
            <a:r>
              <a:rPr lang="ja-JP" altLang="en-US" sz="2400" dirty="0">
                <a:solidFill>
                  <a:schemeClr val="tx1"/>
                </a:solidFill>
              </a:rPr>
              <a:t>　 理想論の主張     　子供は嫌い</a:t>
            </a:r>
          </a:p>
          <a:p>
            <a:r>
              <a:rPr kumimoji="1" lang="en-US" altLang="ja-JP" sz="2400" dirty="0">
                <a:solidFill>
                  <a:schemeClr val="tx1"/>
                </a:solidFill>
              </a:rPr>
              <a:t>※</a:t>
            </a:r>
            <a:r>
              <a:rPr kumimoji="1" lang="ja-JP" altLang="en-US" sz="2400" dirty="0">
                <a:solidFill>
                  <a:schemeClr val="tx1"/>
                </a:solidFill>
              </a:rPr>
              <a:t>自己変革・生き直しには至らない</a:t>
            </a:r>
          </a:p>
        </p:txBody>
      </p:sp>
      <p:sp>
        <p:nvSpPr>
          <p:cNvPr id="6" name="左右矢印 5"/>
          <p:cNvSpPr/>
          <p:nvPr/>
        </p:nvSpPr>
        <p:spPr>
          <a:xfrm>
            <a:off x="4364215" y="5881353"/>
            <a:ext cx="271554" cy="8385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998768" y="2492896"/>
            <a:ext cx="461665" cy="2664296"/>
          </a:xfrm>
          <a:prstGeom prst="rect">
            <a:avLst/>
          </a:prstGeom>
          <a:noFill/>
        </p:spPr>
        <p:txBody>
          <a:bodyPr vert="eaVert" wrap="square" rtlCol="0">
            <a:spAutoFit/>
          </a:bodyPr>
          <a:lstStyle/>
          <a:p>
            <a:r>
              <a:rPr kumimoji="1" lang="ja-JP" altLang="en-US" dirty="0"/>
              <a:t>赤堀博行 前教科調査官</a:t>
            </a:r>
          </a:p>
        </p:txBody>
      </p:sp>
    </p:spTree>
    <p:extLst>
      <p:ext uri="{BB962C8B-B14F-4D97-AF65-F5344CB8AC3E}">
        <p14:creationId xmlns:p14="http://schemas.microsoft.com/office/powerpoint/2010/main" val="3296554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6" name="Picture 2" descr="C:\Users\Owner\Pictures\img0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552037"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533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6146" name="Picture 2" descr="C:\Users\Owner\Pictures\2017_11_07\IMG_684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60648"/>
            <a:ext cx="9144000" cy="7056784"/>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6588224" y="1988840"/>
            <a:ext cx="1800200" cy="43204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99592" y="836712"/>
            <a:ext cx="7128792" cy="461665"/>
          </a:xfrm>
          <a:prstGeom prst="rect">
            <a:avLst/>
          </a:prstGeom>
          <a:solidFill>
            <a:schemeClr val="bg1"/>
          </a:solidFill>
        </p:spPr>
        <p:txBody>
          <a:bodyPr wrap="square" rtlCol="0">
            <a:spAutoFit/>
          </a:bodyPr>
          <a:lstStyle/>
          <a:p>
            <a:r>
              <a:rPr lang="ja-JP" altLang="en-US" sz="2400" dirty="0" smtClean="0"/>
              <a:t>今後、自分はどういうことを目指して生きていきたいか。</a:t>
            </a:r>
            <a:endParaRPr kumimoji="1" lang="ja-JP" altLang="en-US" sz="2400" dirty="0"/>
          </a:p>
        </p:txBody>
      </p:sp>
    </p:spTree>
    <p:extLst>
      <p:ext uri="{BB962C8B-B14F-4D97-AF65-F5344CB8AC3E}">
        <p14:creationId xmlns:p14="http://schemas.microsoft.com/office/powerpoint/2010/main" val="3915241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627784" y="1268760"/>
            <a:ext cx="3877985" cy="5040560"/>
          </a:xfrm>
          <a:prstGeom prst="rect">
            <a:avLst/>
          </a:prstGeom>
          <a:solidFill>
            <a:srgbClr val="FEFEA8"/>
          </a:solidFill>
        </p:spPr>
        <p:txBody>
          <a:bodyPr vert="eaVert" wrap="square" rtlCol="0">
            <a:spAutoFit/>
          </a:bodyPr>
          <a:lstStyle/>
          <a:p>
            <a:r>
              <a:rPr lang="ja-JP" altLang="en-US" sz="4800" dirty="0"/>
              <a:t>自分</a:t>
            </a:r>
            <a:r>
              <a:rPr lang="ja-JP" altLang="en-US" sz="4800" dirty="0" smtClean="0"/>
              <a:t>の</a:t>
            </a:r>
            <a:r>
              <a:rPr lang="ja-JP" altLang="en-US" sz="4800" dirty="0"/>
              <a:t>姿</a:t>
            </a:r>
            <a:r>
              <a:rPr lang="ja-JP" altLang="en-US" sz="4800" dirty="0" smtClean="0"/>
              <a:t>を</a:t>
            </a:r>
            <a:r>
              <a:rPr lang="ja-JP" altLang="en-US" sz="4800" dirty="0"/>
              <a:t>確</a:t>
            </a:r>
            <a:r>
              <a:rPr lang="ja-JP" altLang="en-US" sz="4800" dirty="0" smtClean="0"/>
              <a:t>かに認識してこそ、</a:t>
            </a:r>
            <a:endParaRPr lang="en-US" altLang="ja-JP" sz="4800" dirty="0" smtClean="0"/>
          </a:p>
          <a:p>
            <a:r>
              <a:rPr lang="ja-JP" altLang="en-US" sz="4800" dirty="0" smtClean="0"/>
              <a:t>生きて働く道徳的価値観が生まれ、生き直しができる</a:t>
            </a:r>
            <a:r>
              <a:rPr lang="ja-JP" altLang="en-US" sz="4400" dirty="0" smtClean="0"/>
              <a:t>。</a:t>
            </a:r>
            <a:endParaRPr kumimoji="1" lang="ja-JP" altLang="en-US" sz="4400" dirty="0"/>
          </a:p>
        </p:txBody>
      </p:sp>
    </p:spTree>
    <p:extLst>
      <p:ext uri="{BB962C8B-B14F-4D97-AF65-F5344CB8AC3E}">
        <p14:creationId xmlns:p14="http://schemas.microsoft.com/office/powerpoint/2010/main" val="274050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3EF0F377-F3CE-4A54-A8F7-3DCCB7C44058}"/>
              </a:ext>
            </a:extLst>
          </p:cNvPr>
          <p:cNvSpPr/>
          <p:nvPr/>
        </p:nvSpPr>
        <p:spPr>
          <a:xfrm>
            <a:off x="683568" y="764705"/>
            <a:ext cx="7704856" cy="1872207"/>
          </a:xfrm>
          <a:prstGeom prst="rect">
            <a:avLst/>
          </a:prstGeom>
          <a:solidFill>
            <a:srgbClr val="E2F7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4D2EAAF2-1C79-419B-84F0-04CE6BA92471}"/>
              </a:ext>
            </a:extLst>
          </p:cNvPr>
          <p:cNvSpPr>
            <a:spLocks noGrp="1"/>
          </p:cNvSpPr>
          <p:nvPr>
            <p:ph idx="1"/>
          </p:nvPr>
        </p:nvSpPr>
        <p:spPr>
          <a:xfrm>
            <a:off x="467544" y="476672"/>
            <a:ext cx="8219256" cy="5688633"/>
          </a:xfrm>
        </p:spPr>
        <p:txBody>
          <a:bodyPr/>
          <a:lstStyle/>
          <a:p>
            <a:pPr marL="0" indent="0">
              <a:buNone/>
            </a:pPr>
            <a:endParaRPr kumimoji="1" lang="ja-JP" altLang="en-US" dirty="0"/>
          </a:p>
        </p:txBody>
      </p:sp>
      <p:sp>
        <p:nvSpPr>
          <p:cNvPr id="4" name="四角形: 角を丸くする 3">
            <a:extLst>
              <a:ext uri="{FF2B5EF4-FFF2-40B4-BE49-F238E27FC236}">
                <a16:creationId xmlns:a16="http://schemas.microsoft.com/office/drawing/2014/main" id="{971C1137-B6DE-4CC7-9C92-9B0283AC4E8A}"/>
              </a:ext>
            </a:extLst>
          </p:cNvPr>
          <p:cNvSpPr/>
          <p:nvPr/>
        </p:nvSpPr>
        <p:spPr>
          <a:xfrm>
            <a:off x="899592" y="1060861"/>
            <a:ext cx="3096344" cy="64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rPr>
              <a:t>道徳的価値の理解</a:t>
            </a:r>
          </a:p>
        </p:txBody>
      </p:sp>
      <p:sp>
        <p:nvSpPr>
          <p:cNvPr id="5" name="四角形: 角を丸くする 4">
            <a:extLst>
              <a:ext uri="{FF2B5EF4-FFF2-40B4-BE49-F238E27FC236}">
                <a16:creationId xmlns:a16="http://schemas.microsoft.com/office/drawing/2014/main" id="{AA3B180B-BFF5-47AE-8DC7-D5E22B7CABEE}"/>
              </a:ext>
            </a:extLst>
          </p:cNvPr>
          <p:cNvSpPr/>
          <p:nvPr/>
        </p:nvSpPr>
        <p:spPr>
          <a:xfrm>
            <a:off x="4832041" y="1073239"/>
            <a:ext cx="3096344" cy="621754"/>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rPr>
              <a:t>自己を見つめる</a:t>
            </a:r>
          </a:p>
        </p:txBody>
      </p:sp>
      <p:sp>
        <p:nvSpPr>
          <p:cNvPr id="6" name="楕円 5">
            <a:extLst>
              <a:ext uri="{FF2B5EF4-FFF2-40B4-BE49-F238E27FC236}">
                <a16:creationId xmlns:a16="http://schemas.microsoft.com/office/drawing/2014/main" id="{834A37BF-5A30-434B-A31F-05FA76BF567D}"/>
              </a:ext>
            </a:extLst>
          </p:cNvPr>
          <p:cNvSpPr/>
          <p:nvPr/>
        </p:nvSpPr>
        <p:spPr>
          <a:xfrm>
            <a:off x="1403648" y="1916832"/>
            <a:ext cx="6408712" cy="577437"/>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多面的・多角的＝多様な視点で考える</a:t>
            </a:r>
          </a:p>
        </p:txBody>
      </p:sp>
      <p:sp>
        <p:nvSpPr>
          <p:cNvPr id="7" name="正方形/長方形 6">
            <a:extLst>
              <a:ext uri="{FF2B5EF4-FFF2-40B4-BE49-F238E27FC236}">
                <a16:creationId xmlns:a16="http://schemas.microsoft.com/office/drawing/2014/main" id="{1D8D57CB-DE82-40B6-9E27-3CF5A0DDFB7F}"/>
              </a:ext>
            </a:extLst>
          </p:cNvPr>
          <p:cNvSpPr/>
          <p:nvPr/>
        </p:nvSpPr>
        <p:spPr>
          <a:xfrm>
            <a:off x="683568" y="3693074"/>
            <a:ext cx="7704856" cy="1008112"/>
          </a:xfrm>
          <a:prstGeom prst="rect">
            <a:avLst/>
          </a:prstGeom>
          <a:solidFill>
            <a:srgbClr val="E6FF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t> </a:t>
            </a:r>
            <a:r>
              <a:rPr kumimoji="1" lang="ja-JP" altLang="en-US" sz="2000" dirty="0">
                <a:solidFill>
                  <a:schemeClr val="tx1"/>
                </a:solidFill>
              </a:rPr>
              <a:t>○道徳的価値が、内省化に伴って、内面に深く根付き、生きて働くよう</a:t>
            </a:r>
            <a:br>
              <a:rPr kumimoji="1" lang="ja-JP" altLang="en-US" sz="2000" dirty="0">
                <a:solidFill>
                  <a:schemeClr val="tx1"/>
                </a:solidFill>
              </a:rPr>
            </a:br>
            <a:r>
              <a:rPr kumimoji="1" lang="ja-JP" altLang="en-US" sz="2000" dirty="0">
                <a:solidFill>
                  <a:schemeClr val="tx1"/>
                </a:solidFill>
              </a:rPr>
              <a:t>　　になるときのものの見方・考え方</a:t>
            </a:r>
          </a:p>
          <a:p>
            <a:r>
              <a:rPr lang="ja-JP" altLang="en-US" sz="2000" dirty="0">
                <a:solidFill>
                  <a:schemeClr val="tx1"/>
                </a:solidFill>
              </a:rPr>
              <a:t> ○自分が生きていく上で判断するための基準</a:t>
            </a:r>
            <a:endParaRPr kumimoji="1" lang="ja-JP" altLang="en-US" sz="2000" dirty="0">
              <a:solidFill>
                <a:schemeClr val="tx1"/>
              </a:solidFill>
            </a:endParaRPr>
          </a:p>
        </p:txBody>
      </p:sp>
      <p:sp>
        <p:nvSpPr>
          <p:cNvPr id="8" name="正方形/長方形 7">
            <a:extLst>
              <a:ext uri="{FF2B5EF4-FFF2-40B4-BE49-F238E27FC236}">
                <a16:creationId xmlns:a16="http://schemas.microsoft.com/office/drawing/2014/main" id="{9A458678-0768-4975-84D9-130E348DBE4B}"/>
              </a:ext>
            </a:extLst>
          </p:cNvPr>
          <p:cNvSpPr/>
          <p:nvPr/>
        </p:nvSpPr>
        <p:spPr>
          <a:xfrm>
            <a:off x="643812" y="5431978"/>
            <a:ext cx="7744612" cy="1093366"/>
          </a:xfrm>
          <a:prstGeom prst="rect">
            <a:avLst/>
          </a:prstGeom>
          <a:solidFill>
            <a:srgbClr val="FFF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道徳的価値観</a:t>
            </a:r>
            <a:r>
              <a:rPr kumimoji="1" lang="ja-JP" altLang="en-US" sz="2000" dirty="0">
                <a:solidFill>
                  <a:schemeClr val="tx1"/>
                </a:solidFill>
              </a:rPr>
              <a:t>に照らして浮かび上がる自己の課題を認識する。</a:t>
            </a:r>
          </a:p>
          <a:p>
            <a:pPr algn="ctr"/>
            <a:r>
              <a:rPr lang="ja-JP" altLang="en-US" sz="2000" dirty="0" smtClean="0">
                <a:solidFill>
                  <a:schemeClr val="tx1"/>
                </a:solidFill>
              </a:rPr>
              <a:t>道徳的価値観</a:t>
            </a:r>
            <a:r>
              <a:rPr lang="ja-JP" altLang="en-US" sz="2000" dirty="0">
                <a:solidFill>
                  <a:schemeClr val="tx1"/>
                </a:solidFill>
              </a:rPr>
              <a:t>に基づいて生きようと自覚する。</a:t>
            </a:r>
            <a:endParaRPr kumimoji="1" lang="ja-JP" altLang="en-US" sz="2000" dirty="0">
              <a:solidFill>
                <a:schemeClr val="tx1"/>
              </a:solidFill>
            </a:endParaRPr>
          </a:p>
        </p:txBody>
      </p:sp>
      <p:sp>
        <p:nvSpPr>
          <p:cNvPr id="2" name="四角形: 角を丸くする 1">
            <a:extLst>
              <a:ext uri="{FF2B5EF4-FFF2-40B4-BE49-F238E27FC236}">
                <a16:creationId xmlns:a16="http://schemas.microsoft.com/office/drawing/2014/main" id="{94B8465A-68CF-42E8-80EA-AC2942684385}"/>
              </a:ext>
            </a:extLst>
          </p:cNvPr>
          <p:cNvSpPr/>
          <p:nvPr/>
        </p:nvSpPr>
        <p:spPr>
          <a:xfrm>
            <a:off x="3080025" y="3169447"/>
            <a:ext cx="2592288" cy="523627"/>
          </a:xfrm>
          <a:prstGeom prst="roundRect">
            <a:avLst/>
          </a:prstGeom>
          <a:solidFill>
            <a:srgbClr val="ABFF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rPr>
              <a:t>道徳的価値観</a:t>
            </a:r>
          </a:p>
        </p:txBody>
      </p:sp>
      <p:sp>
        <p:nvSpPr>
          <p:cNvPr id="10" name="矢印: 下 9">
            <a:extLst>
              <a:ext uri="{FF2B5EF4-FFF2-40B4-BE49-F238E27FC236}">
                <a16:creationId xmlns:a16="http://schemas.microsoft.com/office/drawing/2014/main" id="{7A3489EA-CABD-4F03-9702-2BD6400AC995}"/>
              </a:ext>
            </a:extLst>
          </p:cNvPr>
          <p:cNvSpPr/>
          <p:nvPr/>
        </p:nvSpPr>
        <p:spPr>
          <a:xfrm>
            <a:off x="4202124" y="2780394"/>
            <a:ext cx="251722" cy="325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E3B51D80-2AD8-4919-AC3C-8BA25FCB2862}"/>
              </a:ext>
            </a:extLst>
          </p:cNvPr>
          <p:cNvSpPr/>
          <p:nvPr/>
        </p:nvSpPr>
        <p:spPr>
          <a:xfrm>
            <a:off x="4203341" y="4756119"/>
            <a:ext cx="251722" cy="325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AB7B5437-4039-4DA1-A11E-D16009C23C00}"/>
              </a:ext>
            </a:extLst>
          </p:cNvPr>
          <p:cNvSpPr/>
          <p:nvPr/>
        </p:nvSpPr>
        <p:spPr>
          <a:xfrm>
            <a:off x="3153949" y="5136896"/>
            <a:ext cx="2520280" cy="4523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rPr>
              <a:t>生き方を考える</a:t>
            </a:r>
          </a:p>
        </p:txBody>
      </p:sp>
      <p:sp>
        <p:nvSpPr>
          <p:cNvPr id="13" name="左右矢印 12"/>
          <p:cNvSpPr/>
          <p:nvPr/>
        </p:nvSpPr>
        <p:spPr>
          <a:xfrm>
            <a:off x="4119831" y="1276885"/>
            <a:ext cx="512675"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5125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704088"/>
            <a:ext cx="8363272" cy="996720"/>
          </a:xfrm>
        </p:spPr>
        <p:txBody>
          <a:bodyPr>
            <a:normAutofit fontScale="90000"/>
          </a:bodyPr>
          <a:lstStyle/>
          <a:p>
            <a:r>
              <a:rPr kumimoji="1" lang="ja-JP" altLang="en-US" sz="3600" dirty="0"/>
              <a:t>注意すること・・</a:t>
            </a:r>
            <a:r>
              <a:rPr kumimoji="1" lang="ja-JP" altLang="en-US" sz="3100" dirty="0"/>
              <a:t>「自分との関わり」の意味を誤解しない</a:t>
            </a:r>
          </a:p>
        </p:txBody>
      </p:sp>
      <p:sp>
        <p:nvSpPr>
          <p:cNvPr id="3" name="コンテンツ プレースホルダー 2"/>
          <p:cNvSpPr>
            <a:spLocks noGrp="1"/>
          </p:cNvSpPr>
          <p:nvPr>
            <p:ph idx="1"/>
          </p:nvPr>
        </p:nvSpPr>
        <p:spPr>
          <a:xfrm>
            <a:off x="323528" y="1772816"/>
            <a:ext cx="8640960" cy="4551784"/>
          </a:xfrm>
        </p:spPr>
        <p:txBody>
          <a:bodyPr>
            <a:normAutofit/>
          </a:bodyPr>
          <a:lstStyle/>
          <a:p>
            <a:pPr marL="0" indent="0">
              <a:buNone/>
            </a:pPr>
            <a:r>
              <a:rPr kumimoji="1" lang="ja-JP" altLang="en-US" sz="2800" dirty="0"/>
              <a:t> 「自己を見つめる</a:t>
            </a:r>
            <a:r>
              <a:rPr kumimoji="1" lang="ja-JP" altLang="en-US" sz="2800" dirty="0" smtClean="0"/>
              <a:t>」　「自分事」</a:t>
            </a:r>
            <a:endParaRPr kumimoji="1" lang="ja-JP" altLang="en-US" sz="2800" dirty="0"/>
          </a:p>
          <a:p>
            <a:pPr marL="0" indent="0">
              <a:buNone/>
            </a:pPr>
            <a:r>
              <a:rPr kumimoji="1" lang="ja-JP" altLang="en-US" sz="2800" dirty="0"/>
              <a:t> 「道徳的価値を自分のこととして考える</a:t>
            </a:r>
            <a:r>
              <a:rPr lang="ja-JP" altLang="en-US" sz="2800" dirty="0"/>
              <a:t>」とは、</a:t>
            </a:r>
          </a:p>
          <a:p>
            <a:pPr marL="0" indent="0">
              <a:lnSpc>
                <a:spcPct val="150000"/>
              </a:lnSpc>
              <a:buNone/>
            </a:pPr>
            <a:r>
              <a:rPr kumimoji="1" lang="en-US" altLang="ja-JP" sz="2800" b="1" dirty="0">
                <a:solidFill>
                  <a:srgbClr val="FF0000"/>
                </a:solidFill>
              </a:rPr>
              <a:t>×</a:t>
            </a:r>
            <a:r>
              <a:rPr kumimoji="1" lang="ja-JP" altLang="en-US" sz="2800" dirty="0"/>
              <a:t>「〇〇〇とはどういうことかについて</a:t>
            </a:r>
            <a:r>
              <a:rPr kumimoji="1" lang="ja-JP" altLang="en-US" sz="2800" u="heavy" dirty="0">
                <a:uFill>
                  <a:solidFill>
                    <a:srgbClr val="FF0000"/>
                  </a:solidFill>
                </a:uFill>
              </a:rPr>
              <a:t>自分の考えをもつ</a:t>
            </a:r>
            <a:r>
              <a:rPr lang="ja-JP" altLang="en-US" sz="2800" dirty="0"/>
              <a:t>」</a:t>
            </a:r>
            <a:endParaRPr kumimoji="1" lang="ja-JP" altLang="en-US" sz="2800" dirty="0"/>
          </a:p>
          <a:p>
            <a:pPr marL="0" indent="0">
              <a:lnSpc>
                <a:spcPct val="150000"/>
              </a:lnSpc>
              <a:buNone/>
            </a:pPr>
            <a:r>
              <a:rPr kumimoji="1" lang="en-US" altLang="ja-JP" sz="2800" b="1" dirty="0">
                <a:solidFill>
                  <a:srgbClr val="FF0000"/>
                </a:solidFill>
              </a:rPr>
              <a:t>×</a:t>
            </a:r>
            <a:r>
              <a:rPr kumimoji="1" lang="ja-JP" altLang="en-US" sz="2800" dirty="0"/>
              <a:t>「これから</a:t>
            </a:r>
            <a:r>
              <a:rPr kumimoji="1" lang="ja-JP" altLang="en-US" sz="2800" u="heavy" dirty="0">
                <a:uFill>
                  <a:solidFill>
                    <a:srgbClr val="FF0000"/>
                  </a:solidFill>
                </a:uFill>
              </a:rPr>
              <a:t>自分は何をするかを明らかにする</a:t>
            </a:r>
            <a:r>
              <a:rPr kumimoji="1" lang="ja-JP" altLang="en-US" sz="2800" dirty="0"/>
              <a:t>」</a:t>
            </a:r>
          </a:p>
          <a:p>
            <a:pPr marL="0" indent="0">
              <a:lnSpc>
                <a:spcPct val="150000"/>
              </a:lnSpc>
              <a:buNone/>
            </a:pPr>
            <a:r>
              <a:rPr lang="en-US" altLang="ja-JP" sz="2800" b="1" dirty="0">
                <a:solidFill>
                  <a:srgbClr val="FF0000"/>
                </a:solidFill>
              </a:rPr>
              <a:t>×</a:t>
            </a:r>
            <a:r>
              <a:rPr lang="ja-JP" altLang="en-US" sz="2800" dirty="0"/>
              <a:t>「その場面で</a:t>
            </a:r>
            <a:r>
              <a:rPr lang="ja-JP" altLang="en-US" sz="2800" u="heavy" dirty="0">
                <a:uFill>
                  <a:solidFill>
                    <a:srgbClr val="FF0000"/>
                  </a:solidFill>
                </a:uFill>
              </a:rPr>
              <a:t>自分だったらどうするかを述べる</a:t>
            </a:r>
            <a:r>
              <a:rPr lang="ja-JP" altLang="en-US" sz="2800" dirty="0"/>
              <a:t>」</a:t>
            </a:r>
          </a:p>
          <a:p>
            <a:pPr marL="0" indent="0">
              <a:buNone/>
            </a:pPr>
            <a:r>
              <a:rPr kumimoji="1" lang="ja-JP" altLang="en-US" sz="2800" dirty="0"/>
              <a:t>　　　　　　　　　　　　　　　　　　　　　　　</a:t>
            </a:r>
            <a:r>
              <a:rPr kumimoji="1" lang="ja-JP" altLang="en-US" sz="2800" dirty="0">
                <a:solidFill>
                  <a:srgbClr val="FF0000"/>
                </a:solidFill>
                <a:uFill>
                  <a:solidFill>
                    <a:srgbClr val="FF0000"/>
                  </a:solidFill>
                </a:uFill>
              </a:rPr>
              <a:t>ことではありません</a:t>
            </a:r>
            <a:r>
              <a:rPr kumimoji="1" lang="ja-JP" altLang="en-US" sz="2800" dirty="0">
                <a:solidFill>
                  <a:srgbClr val="FF0000"/>
                </a:solidFill>
              </a:rPr>
              <a:t>。</a:t>
            </a:r>
            <a:r>
              <a:rPr kumimoji="1" lang="ja-JP" altLang="en-US" sz="2800" dirty="0"/>
              <a:t>　　　　　　　　　　　　　　　　　　　　</a:t>
            </a:r>
          </a:p>
        </p:txBody>
      </p:sp>
      <p:sp>
        <p:nvSpPr>
          <p:cNvPr id="4" name="角丸四角形 3"/>
          <p:cNvSpPr/>
          <p:nvPr/>
        </p:nvSpPr>
        <p:spPr>
          <a:xfrm>
            <a:off x="467544" y="5568810"/>
            <a:ext cx="8219256" cy="95653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これまでの、そして今の自分を見つめ、道徳的価値に関わって感動や苦しみ・つらさを味わった自分を確かに認識すること。</a:t>
            </a:r>
          </a:p>
        </p:txBody>
      </p:sp>
    </p:spTree>
    <p:extLst>
      <p:ext uri="{BB962C8B-B14F-4D97-AF65-F5344CB8AC3E}">
        <p14:creationId xmlns:p14="http://schemas.microsoft.com/office/powerpoint/2010/main" val="846584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0364" y="609532"/>
            <a:ext cx="8363272" cy="5915812"/>
          </a:xfrm>
        </p:spPr>
        <p:txBody>
          <a:bodyPr>
            <a:normAutofit/>
          </a:bodyPr>
          <a:lstStyle/>
          <a:p>
            <a:pPr marL="0" indent="0">
              <a:lnSpc>
                <a:spcPct val="150000"/>
              </a:lnSpc>
              <a:buNone/>
            </a:pPr>
            <a:r>
              <a:rPr kumimoji="1" lang="ja-JP" altLang="en-US" sz="2800" dirty="0">
                <a:solidFill>
                  <a:srgbClr val="C00000"/>
                </a:solidFill>
              </a:rPr>
              <a:t>◆</a:t>
            </a:r>
            <a:r>
              <a:rPr lang="ja-JP" altLang="en-US" sz="2800" dirty="0">
                <a:solidFill>
                  <a:srgbClr val="C00000"/>
                </a:solidFill>
              </a:rPr>
              <a:t>自己（人間として）の</a:t>
            </a:r>
            <a:r>
              <a:rPr kumimoji="1" lang="ja-JP" altLang="en-US" sz="2800" dirty="0">
                <a:solidFill>
                  <a:srgbClr val="C00000"/>
                </a:solidFill>
              </a:rPr>
              <a:t>生き方についての考えを深める</a:t>
            </a:r>
          </a:p>
          <a:p>
            <a:pPr marL="0" indent="0">
              <a:lnSpc>
                <a:spcPts val="2600"/>
              </a:lnSpc>
              <a:buNone/>
            </a:pPr>
            <a:r>
              <a:rPr lang="ja-JP" altLang="en-US" dirty="0"/>
              <a:t>◆</a:t>
            </a:r>
            <a:r>
              <a:rPr lang="ja-JP" altLang="en-US" u="heavy" dirty="0">
                <a:uFill>
                  <a:solidFill>
                    <a:srgbClr val="FF0000"/>
                  </a:solidFill>
                </a:uFill>
              </a:rPr>
              <a:t>道徳的価値の理解を自分とのかかわりで深めたり、自分</a:t>
            </a:r>
          </a:p>
          <a:p>
            <a:pPr marL="0" indent="0">
              <a:lnSpc>
                <a:spcPts val="2600"/>
              </a:lnSpc>
              <a:buNone/>
            </a:pPr>
            <a:r>
              <a:rPr lang="ja-JP" altLang="en-US" dirty="0">
                <a:uFill>
                  <a:solidFill>
                    <a:srgbClr val="FF0000"/>
                  </a:solidFill>
                </a:uFill>
              </a:rPr>
              <a:t>　</a:t>
            </a:r>
            <a:r>
              <a:rPr lang="ja-JP" altLang="en-US" u="heavy" dirty="0">
                <a:uFill>
                  <a:solidFill>
                    <a:srgbClr val="FF0000"/>
                  </a:solidFill>
                </a:uFill>
              </a:rPr>
              <a:t>自身の体験やそれに伴う考え方や感じ方などを確かに</a:t>
            </a:r>
          </a:p>
          <a:p>
            <a:pPr marL="0" indent="0">
              <a:lnSpc>
                <a:spcPts val="2600"/>
              </a:lnSpc>
              <a:buNone/>
            </a:pPr>
            <a:r>
              <a:rPr lang="ja-JP" altLang="en-US" dirty="0">
                <a:uFill>
                  <a:solidFill>
                    <a:srgbClr val="FF0000"/>
                  </a:solidFill>
                </a:uFill>
              </a:rPr>
              <a:t>　</a:t>
            </a:r>
            <a:r>
              <a:rPr lang="ja-JP" altLang="en-US" u="heavy" dirty="0">
                <a:uFill>
                  <a:solidFill>
                    <a:srgbClr val="FF0000"/>
                  </a:solidFill>
                </a:uFill>
              </a:rPr>
              <a:t>想起したりすることができるようにする。</a:t>
            </a:r>
          </a:p>
          <a:p>
            <a:pPr marL="0" indent="0">
              <a:lnSpc>
                <a:spcPts val="2600"/>
              </a:lnSpc>
              <a:buNone/>
            </a:pPr>
            <a:r>
              <a:rPr lang="ja-JP" altLang="en-US" dirty="0"/>
              <a:t>　（このことを通して「自己の道徳的価値観」を形成する</a:t>
            </a:r>
            <a:r>
              <a:rPr lang="ja-JP" altLang="en-US" sz="2400" dirty="0"/>
              <a:t>）</a:t>
            </a:r>
          </a:p>
          <a:p>
            <a:pPr marL="0" indent="0">
              <a:buNone/>
            </a:pPr>
            <a:r>
              <a:rPr lang="ja-JP" altLang="en-US" dirty="0"/>
              <a:t>◎</a:t>
            </a:r>
            <a:r>
              <a:rPr lang="ja-JP" altLang="en-US" u="heavy" dirty="0">
                <a:uFill>
                  <a:solidFill>
                    <a:srgbClr val="FF0000"/>
                  </a:solidFill>
                </a:uFill>
              </a:rPr>
              <a:t>伸ばしたい自己やこれからの生き方の課題を考え</a:t>
            </a:r>
            <a:r>
              <a:rPr lang="ja-JP" altLang="en-US" dirty="0"/>
              <a:t>、それ</a:t>
            </a:r>
            <a:br>
              <a:rPr lang="ja-JP" altLang="en-US" dirty="0"/>
            </a:br>
            <a:r>
              <a:rPr lang="ja-JP" altLang="en-US" dirty="0"/>
              <a:t>　を</a:t>
            </a:r>
            <a:r>
              <a:rPr lang="ja-JP" altLang="en-US" dirty="0">
                <a:uFill>
                  <a:solidFill>
                    <a:srgbClr val="FF0000"/>
                  </a:solidFill>
                </a:uFill>
              </a:rPr>
              <a:t>生き方として実現していこうとする思いや願い</a:t>
            </a:r>
            <a:r>
              <a:rPr lang="ja-JP" altLang="en-US" dirty="0"/>
              <a:t>を深める</a:t>
            </a:r>
            <a:br>
              <a:rPr lang="ja-JP" altLang="en-US" dirty="0"/>
            </a:br>
            <a:r>
              <a:rPr lang="ja-JP" altLang="en-US" dirty="0"/>
              <a:t>　こと。</a:t>
            </a:r>
          </a:p>
          <a:p>
            <a:pPr marL="0" indent="0">
              <a:buNone/>
            </a:pPr>
            <a:r>
              <a:rPr lang="ja-JP" altLang="en-US" dirty="0"/>
              <a:t>◎人間についての深い理解と、</a:t>
            </a:r>
            <a:r>
              <a:rPr lang="ja-JP" altLang="en-US" u="heavy" dirty="0">
                <a:uFill>
                  <a:solidFill>
                    <a:srgbClr val="FF0000"/>
                  </a:solidFill>
                </a:uFill>
              </a:rPr>
              <a:t>これを鏡として自己を深く</a:t>
            </a:r>
            <a:br>
              <a:rPr lang="ja-JP" altLang="en-US" u="heavy" dirty="0">
                <a:uFill>
                  <a:solidFill>
                    <a:srgbClr val="FF0000"/>
                  </a:solidFill>
                </a:uFill>
              </a:rPr>
            </a:br>
            <a:r>
              <a:rPr lang="ja-JP" altLang="en-US" dirty="0">
                <a:uFill>
                  <a:solidFill>
                    <a:srgbClr val="FF0000"/>
                  </a:solidFill>
                </a:uFill>
              </a:rPr>
              <a:t>　</a:t>
            </a:r>
            <a:r>
              <a:rPr lang="ja-JP" altLang="en-US" u="heavy" dirty="0">
                <a:uFill>
                  <a:solidFill>
                    <a:srgbClr val="FF0000"/>
                  </a:solidFill>
                </a:uFill>
              </a:rPr>
              <a:t>見つめることとの接点に、生き方の自覚が生まれる。</a:t>
            </a:r>
          </a:p>
          <a:p>
            <a:pPr marL="0" indent="0">
              <a:buNone/>
            </a:pPr>
            <a:endParaRPr lang="ja-JP" altLang="en-US" dirty="0"/>
          </a:p>
        </p:txBody>
      </p:sp>
      <p:sp>
        <p:nvSpPr>
          <p:cNvPr id="4" name="雲形吹き出し 3"/>
          <p:cNvSpPr/>
          <p:nvPr/>
        </p:nvSpPr>
        <p:spPr>
          <a:xfrm>
            <a:off x="1768860" y="5093803"/>
            <a:ext cx="6984776" cy="908721"/>
          </a:xfrm>
          <a:prstGeom prst="cloudCallout">
            <a:avLst>
              <a:gd name="adj1" fmla="val -50586"/>
              <a:gd name="adj2" fmla="val 250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600"/>
              </a:lnSpc>
            </a:pPr>
            <a:r>
              <a:rPr kumimoji="1" lang="ja-JP" altLang="en-US" sz="2200" dirty="0">
                <a:solidFill>
                  <a:schemeClr val="tx1"/>
                </a:solidFill>
              </a:rPr>
              <a:t>〇〇の面をもっと伸ばしていこう。</a:t>
            </a:r>
          </a:p>
          <a:p>
            <a:pPr algn="ctr">
              <a:lnSpc>
                <a:spcPts val="2600"/>
              </a:lnSpc>
            </a:pPr>
            <a:r>
              <a:rPr kumimoji="1" lang="ja-JP" altLang="en-US" sz="2200" dirty="0">
                <a:solidFill>
                  <a:schemeClr val="tx1"/>
                </a:solidFill>
              </a:rPr>
              <a:t>〇〇が自分には課題なんだな。</a:t>
            </a:r>
          </a:p>
          <a:p>
            <a:pPr algn="ctr"/>
            <a:endParaRPr kumimoji="1" lang="ja-JP" altLang="en-US" sz="2400" dirty="0">
              <a:solidFill>
                <a:schemeClr val="tx1"/>
              </a:solidFill>
            </a:endParaRPr>
          </a:p>
        </p:txBody>
      </p:sp>
      <p:pic>
        <p:nvPicPr>
          <p:cNvPr id="5" name="Picture 2" descr="C:\Users\吉本恒幸\AppData\Local\Microsoft\Windows\Temporary Internet Files\Content.IE5\YIAPA8XE\MC900232133[1].wmf"/>
          <p:cNvPicPr>
            <a:picLocks noChangeAspect="1" noChangeArrowheads="1"/>
          </p:cNvPicPr>
          <p:nvPr/>
        </p:nvPicPr>
        <p:blipFill>
          <a:blip r:embed="rId2" cstate="print"/>
          <a:srcRect/>
          <a:stretch>
            <a:fillRect/>
          </a:stretch>
        </p:blipFill>
        <p:spPr bwMode="auto">
          <a:xfrm>
            <a:off x="876052" y="5616624"/>
            <a:ext cx="885469" cy="908720"/>
          </a:xfrm>
          <a:prstGeom prst="rect">
            <a:avLst/>
          </a:prstGeom>
          <a:noFill/>
        </p:spPr>
      </p:pic>
      <p:sp>
        <p:nvSpPr>
          <p:cNvPr id="8" name="雲形吹き出し 7"/>
          <p:cNvSpPr/>
          <p:nvPr/>
        </p:nvSpPr>
        <p:spPr>
          <a:xfrm>
            <a:off x="2749804" y="5954960"/>
            <a:ext cx="5015549" cy="454360"/>
          </a:xfrm>
          <a:prstGeom prst="cloudCallout">
            <a:avLst>
              <a:gd name="adj1" fmla="val -52922"/>
              <a:gd name="adj2" fmla="val -20869"/>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〇〇のような人間にな</a:t>
            </a:r>
            <a:r>
              <a:rPr lang="ja-JP" altLang="en-US" sz="2000" dirty="0">
                <a:solidFill>
                  <a:schemeClr val="tx1"/>
                </a:solidFill>
              </a:rPr>
              <a:t>ろう</a:t>
            </a:r>
            <a:r>
              <a:rPr kumimoji="1" lang="ja-JP" altLang="en-US" sz="2000" dirty="0">
                <a:solidFill>
                  <a:schemeClr val="tx1"/>
                </a:solidFill>
              </a:rPr>
              <a:t>。</a:t>
            </a:r>
          </a:p>
        </p:txBody>
      </p:sp>
      <p:cxnSp>
        <p:nvCxnSpPr>
          <p:cNvPr id="6" name="直線コネクタ 5"/>
          <p:cNvCxnSpPr/>
          <p:nvPr/>
        </p:nvCxnSpPr>
        <p:spPr>
          <a:xfrm>
            <a:off x="390364" y="4221088"/>
            <a:ext cx="8064896"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296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4638"/>
            <a:ext cx="8568952" cy="1138138"/>
          </a:xfrm>
        </p:spPr>
        <p:txBody>
          <a:bodyPr>
            <a:normAutofit/>
          </a:bodyPr>
          <a:lstStyle/>
          <a:p>
            <a:r>
              <a:rPr kumimoji="1" lang="ja-JP" altLang="en-US" sz="3200" dirty="0"/>
              <a:t>変更</a:t>
            </a:r>
            <a:r>
              <a:rPr lang="ja-JP" altLang="en-US" sz="3200" dirty="0"/>
              <a:t>  </a:t>
            </a:r>
            <a:r>
              <a:rPr kumimoji="1" lang="ja-JP" altLang="en-US" sz="3200" dirty="0"/>
              <a:t>道徳性：</a:t>
            </a:r>
            <a:r>
              <a:rPr lang="ja-JP" altLang="en-US" sz="2800" dirty="0">
                <a:solidFill>
                  <a:schemeClr val="tx1"/>
                </a:solidFill>
              </a:rPr>
              <a:t>新学習指導要領で示されている様相</a:t>
            </a:r>
            <a:endParaRPr kumimoji="1" lang="ja-JP" altLang="en-US" sz="2800" dirty="0">
              <a:solidFill>
                <a:schemeClr val="tx1"/>
              </a:solidFill>
            </a:endParaRPr>
          </a:p>
        </p:txBody>
      </p:sp>
      <p:sp>
        <p:nvSpPr>
          <p:cNvPr id="4" name="コンテンツ プレースホルダ 2"/>
          <p:cNvSpPr>
            <a:spLocks noGrp="1"/>
          </p:cNvSpPr>
          <p:nvPr>
            <p:ph idx="1"/>
          </p:nvPr>
        </p:nvSpPr>
        <p:spPr>
          <a:xfrm>
            <a:off x="447444" y="1268760"/>
            <a:ext cx="8229600" cy="4680520"/>
          </a:xfrm>
        </p:spPr>
        <p:txBody>
          <a:bodyPr/>
          <a:lstStyle/>
          <a:p>
            <a:pPr>
              <a:buNone/>
            </a:pPr>
            <a:r>
              <a:rPr kumimoji="1" lang="ja-JP" altLang="en-US" dirty="0"/>
              <a:t>　　</a:t>
            </a:r>
          </a:p>
          <a:p>
            <a:pPr>
              <a:buNone/>
            </a:pPr>
            <a:endParaRPr kumimoji="1" lang="ja-JP" altLang="en-US" dirty="0"/>
          </a:p>
        </p:txBody>
      </p:sp>
      <p:sp>
        <p:nvSpPr>
          <p:cNvPr id="5" name="角丸四角形 4"/>
          <p:cNvSpPr/>
          <p:nvPr/>
        </p:nvSpPr>
        <p:spPr>
          <a:xfrm>
            <a:off x="683568" y="3002138"/>
            <a:ext cx="2448272" cy="7200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lumMod val="85000"/>
                    <a:lumOff val="15000"/>
                  </a:schemeClr>
                </a:solidFill>
              </a:rPr>
              <a:t>道徳的心情</a:t>
            </a:r>
          </a:p>
        </p:txBody>
      </p:sp>
      <p:sp>
        <p:nvSpPr>
          <p:cNvPr id="6" name="線吹き出し 1 (枠付き) 5"/>
          <p:cNvSpPr/>
          <p:nvPr/>
        </p:nvSpPr>
        <p:spPr>
          <a:xfrm>
            <a:off x="3419872" y="2894961"/>
            <a:ext cx="5328592" cy="864096"/>
          </a:xfrm>
          <a:prstGeom prst="borderCallout1">
            <a:avLst>
              <a:gd name="adj1" fmla="val 54196"/>
              <a:gd name="adj2" fmla="val -29"/>
              <a:gd name="adj3" fmla="val 53997"/>
              <a:gd name="adj4" fmla="val -5790"/>
            </a:avLst>
          </a:prstGeom>
          <a:solidFill>
            <a:srgbClr val="B8DB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prstClr val="black"/>
                </a:solidFill>
              </a:rPr>
              <a:t>善を行うことを喜び、悪を憎む感情</a:t>
            </a:r>
          </a:p>
          <a:p>
            <a:pPr algn="ctr"/>
            <a:r>
              <a:rPr lang="ja-JP" altLang="en-US" sz="2200" dirty="0">
                <a:solidFill>
                  <a:prstClr val="black"/>
                </a:solidFill>
              </a:rPr>
              <a:t>よりよい生き方を志向する感情</a:t>
            </a:r>
          </a:p>
        </p:txBody>
      </p:sp>
      <p:sp>
        <p:nvSpPr>
          <p:cNvPr id="7" name="角丸四角形 6"/>
          <p:cNvSpPr/>
          <p:nvPr/>
        </p:nvSpPr>
        <p:spPr>
          <a:xfrm>
            <a:off x="683568" y="1788751"/>
            <a:ext cx="2448272" cy="648072"/>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lumMod val="85000"/>
                    <a:lumOff val="15000"/>
                  </a:schemeClr>
                </a:solidFill>
              </a:rPr>
              <a:t>道徳的判断力</a:t>
            </a:r>
          </a:p>
        </p:txBody>
      </p:sp>
      <p:sp>
        <p:nvSpPr>
          <p:cNvPr id="8" name="線吹き出し 1 (枠付き) 7"/>
          <p:cNvSpPr/>
          <p:nvPr/>
        </p:nvSpPr>
        <p:spPr>
          <a:xfrm>
            <a:off x="3404173" y="1752747"/>
            <a:ext cx="5328592" cy="524125"/>
          </a:xfrm>
          <a:prstGeom prst="borderCallout1">
            <a:avLst>
              <a:gd name="adj1" fmla="val 51271"/>
              <a:gd name="adj2" fmla="val -381"/>
              <a:gd name="adj3" fmla="val 52104"/>
              <a:gd name="adj4" fmla="val -5687"/>
            </a:avLst>
          </a:prstGeom>
          <a:solidFill>
            <a:srgbClr val="A2FC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prstClr val="black"/>
                </a:solidFill>
              </a:rPr>
              <a:t>それぞれの場面で善悪を判断する能力</a:t>
            </a:r>
          </a:p>
        </p:txBody>
      </p:sp>
      <p:sp>
        <p:nvSpPr>
          <p:cNvPr id="9" name="角丸四角形 8"/>
          <p:cNvSpPr/>
          <p:nvPr/>
        </p:nvSpPr>
        <p:spPr>
          <a:xfrm>
            <a:off x="683568" y="4188971"/>
            <a:ext cx="2448272" cy="86409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schemeClr val="tx1">
                    <a:lumMod val="85000"/>
                    <a:lumOff val="15000"/>
                  </a:schemeClr>
                </a:solidFill>
              </a:rPr>
              <a:t>道徳的実践意欲</a:t>
            </a:r>
          </a:p>
        </p:txBody>
      </p:sp>
      <p:sp>
        <p:nvSpPr>
          <p:cNvPr id="10" name="線吹き出し 1 (枠付き) 9"/>
          <p:cNvSpPr/>
          <p:nvPr/>
        </p:nvSpPr>
        <p:spPr>
          <a:xfrm>
            <a:off x="3419872" y="4365104"/>
            <a:ext cx="5328592" cy="687963"/>
          </a:xfrm>
          <a:prstGeom prst="borderCallout1">
            <a:avLst>
              <a:gd name="adj1" fmla="val 49722"/>
              <a:gd name="adj2" fmla="val 38"/>
              <a:gd name="adj3" fmla="val 50556"/>
              <a:gd name="adj4" fmla="val -5059"/>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prstClr val="black"/>
                </a:solidFill>
              </a:rPr>
              <a:t>道徳的価値を実現しようとする意志の働き</a:t>
            </a:r>
          </a:p>
        </p:txBody>
      </p:sp>
      <p:sp>
        <p:nvSpPr>
          <p:cNvPr id="15" name="正方形/長方形 14"/>
          <p:cNvSpPr/>
          <p:nvPr/>
        </p:nvSpPr>
        <p:spPr>
          <a:xfrm>
            <a:off x="179512" y="2060848"/>
            <a:ext cx="360040" cy="36724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内</a:t>
            </a:r>
          </a:p>
          <a:p>
            <a:pPr algn="ctr"/>
            <a:r>
              <a:rPr lang="ja-JP" altLang="en-US" sz="2000" dirty="0">
                <a:solidFill>
                  <a:prstClr val="black"/>
                </a:solidFill>
              </a:rPr>
              <a:t>面的資質</a:t>
            </a:r>
          </a:p>
        </p:txBody>
      </p:sp>
      <p:sp>
        <p:nvSpPr>
          <p:cNvPr id="12" name="メモ 11"/>
          <p:cNvSpPr/>
          <p:nvPr/>
        </p:nvSpPr>
        <p:spPr>
          <a:xfrm>
            <a:off x="3419872" y="2276872"/>
            <a:ext cx="5328592" cy="468052"/>
          </a:xfrm>
          <a:prstGeom prst="foldedCorner">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r>
              <a:rPr lang="ja-JP" altLang="en-US" sz="2000" dirty="0">
                <a:solidFill>
                  <a:prstClr val="black"/>
                </a:solidFill>
              </a:rPr>
              <a:t>～はよいことなのだ。</a:t>
            </a:r>
          </a:p>
        </p:txBody>
      </p:sp>
      <p:sp>
        <p:nvSpPr>
          <p:cNvPr id="13" name="メモ 12"/>
          <p:cNvSpPr/>
          <p:nvPr/>
        </p:nvSpPr>
        <p:spPr>
          <a:xfrm>
            <a:off x="3429681" y="3736068"/>
            <a:ext cx="5328592" cy="452903"/>
          </a:xfrm>
          <a:prstGeom prst="foldedCorne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r>
              <a:rPr lang="ja-JP" altLang="en-US" sz="2000" dirty="0">
                <a:solidFill>
                  <a:prstClr val="black"/>
                </a:solidFill>
              </a:rPr>
              <a:t>～できるといいな。～してみたいな。</a:t>
            </a:r>
            <a:endParaRPr lang="ja-JP" altLang="en-US" dirty="0">
              <a:solidFill>
                <a:prstClr val="black"/>
              </a:solidFill>
            </a:endParaRPr>
          </a:p>
        </p:txBody>
      </p:sp>
      <p:sp>
        <p:nvSpPr>
          <p:cNvPr id="14" name="メモ 13"/>
          <p:cNvSpPr/>
          <p:nvPr/>
        </p:nvSpPr>
        <p:spPr>
          <a:xfrm>
            <a:off x="3404173" y="5053067"/>
            <a:ext cx="5328592" cy="392157"/>
          </a:xfrm>
          <a:prstGeom prst="foldedCorner">
            <a:avLst/>
          </a:prstGeom>
          <a:solidFill>
            <a:srgbClr val="FFE1E1"/>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lnSpc>
                <a:spcPts val="2100"/>
              </a:lnSpc>
            </a:pPr>
            <a:r>
              <a:rPr lang="ja-JP" altLang="en-US" sz="2000" dirty="0">
                <a:solidFill>
                  <a:prstClr val="black"/>
                </a:solidFill>
              </a:rPr>
              <a:t>～していこう。</a:t>
            </a:r>
          </a:p>
        </p:txBody>
      </p:sp>
      <p:sp>
        <p:nvSpPr>
          <p:cNvPr id="3" name="角丸四角形吹き出し 2"/>
          <p:cNvSpPr/>
          <p:nvPr/>
        </p:nvSpPr>
        <p:spPr>
          <a:xfrm>
            <a:off x="179512" y="6187958"/>
            <a:ext cx="2952328" cy="387424"/>
          </a:xfrm>
          <a:prstGeom prst="wedgeRoundRectCallout">
            <a:avLst>
              <a:gd name="adj1" fmla="val -13474"/>
              <a:gd name="adj2" fmla="val -9787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直接的な行為行動ではない</a:t>
            </a:r>
          </a:p>
        </p:txBody>
      </p:sp>
      <p:sp>
        <p:nvSpPr>
          <p:cNvPr id="11" name="角丸四角形 10"/>
          <p:cNvSpPr/>
          <p:nvPr/>
        </p:nvSpPr>
        <p:spPr>
          <a:xfrm>
            <a:off x="683568" y="5305095"/>
            <a:ext cx="2448272" cy="73350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rPr>
              <a:t>道徳的態度</a:t>
            </a:r>
          </a:p>
        </p:txBody>
      </p:sp>
      <p:sp>
        <p:nvSpPr>
          <p:cNvPr id="16" name="線吹き出し 1 (枠付き) 15"/>
          <p:cNvSpPr/>
          <p:nvPr/>
        </p:nvSpPr>
        <p:spPr>
          <a:xfrm>
            <a:off x="3371702" y="5557123"/>
            <a:ext cx="5328592" cy="548716"/>
          </a:xfrm>
          <a:prstGeom prst="borderCallout1">
            <a:avLst>
              <a:gd name="adj1" fmla="val 49722"/>
              <a:gd name="adj2" fmla="val 38"/>
              <a:gd name="adj3" fmla="val 50556"/>
              <a:gd name="adj4" fmla="val -5059"/>
            </a:avLst>
          </a:prstGeom>
          <a:solidFill>
            <a:srgbClr val="FFD9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prstClr val="black"/>
                </a:solidFill>
              </a:rPr>
              <a:t>道徳的行為への身構え</a:t>
            </a:r>
          </a:p>
        </p:txBody>
      </p:sp>
      <p:sp>
        <p:nvSpPr>
          <p:cNvPr id="17" name="メモ 16"/>
          <p:cNvSpPr/>
          <p:nvPr/>
        </p:nvSpPr>
        <p:spPr>
          <a:xfrm>
            <a:off x="3379803" y="6105839"/>
            <a:ext cx="5328592" cy="469543"/>
          </a:xfrm>
          <a:prstGeom prst="foldedCorner">
            <a:avLst/>
          </a:prstGeom>
          <a:solidFill>
            <a:srgbClr val="FFE89F"/>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lnSpc>
                <a:spcPts val="2100"/>
              </a:lnSpc>
            </a:pPr>
            <a:r>
              <a:rPr lang="ja-JP" altLang="en-US" sz="2000" dirty="0">
                <a:solidFill>
                  <a:prstClr val="black"/>
                </a:solidFill>
              </a:rPr>
              <a:t>　いつでも</a:t>
            </a:r>
            <a:r>
              <a:rPr lang="ja-JP" altLang="en-US" sz="2000" dirty="0" err="1">
                <a:solidFill>
                  <a:prstClr val="black"/>
                </a:solidFill>
              </a:rPr>
              <a:t>～して</a:t>
            </a:r>
            <a:r>
              <a:rPr lang="ja-JP" altLang="en-US" sz="2000" dirty="0">
                <a:solidFill>
                  <a:prstClr val="black"/>
                </a:solidFill>
              </a:rPr>
              <a:t>いこう。</a:t>
            </a:r>
          </a:p>
        </p:txBody>
      </p:sp>
    </p:spTree>
    <p:extLst>
      <p:ext uri="{BB962C8B-B14F-4D97-AF65-F5344CB8AC3E}">
        <p14:creationId xmlns:p14="http://schemas.microsoft.com/office/powerpoint/2010/main" val="26444924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704088"/>
            <a:ext cx="8003232" cy="636680"/>
          </a:xfrm>
        </p:spPr>
        <p:txBody>
          <a:bodyPr>
            <a:normAutofit/>
          </a:bodyPr>
          <a:lstStyle/>
          <a:p>
            <a:r>
              <a:rPr kumimoji="1" lang="ja-JP" altLang="en-US" sz="3600" dirty="0"/>
              <a:t>道徳性の性質</a:t>
            </a:r>
          </a:p>
        </p:txBody>
      </p:sp>
      <p:sp>
        <p:nvSpPr>
          <p:cNvPr id="3" name="コンテンツ プレースホルダー 2"/>
          <p:cNvSpPr>
            <a:spLocks noGrp="1"/>
          </p:cNvSpPr>
          <p:nvPr>
            <p:ph idx="1"/>
          </p:nvPr>
        </p:nvSpPr>
        <p:spPr>
          <a:xfrm>
            <a:off x="323528" y="1484784"/>
            <a:ext cx="8363272" cy="4839816"/>
          </a:xfrm>
          <a:ln w="28575">
            <a:solidFill>
              <a:schemeClr val="tx1"/>
            </a:solidFill>
          </a:ln>
        </p:spPr>
        <p:txBody>
          <a:bodyPr>
            <a:normAutofit/>
          </a:bodyPr>
          <a:lstStyle/>
          <a:p>
            <a:pPr marL="0" indent="0">
              <a:buNone/>
            </a:pPr>
            <a:r>
              <a:rPr kumimoji="1" lang="ja-JP" altLang="en-US" dirty="0"/>
              <a:t>人間としてよりよく生きていく力であり、一人一人の児童が</a:t>
            </a:r>
            <a:endParaRPr kumimoji="1" lang="en-US" altLang="ja-JP" dirty="0"/>
          </a:p>
          <a:p>
            <a:pPr marL="0" indent="0">
              <a:buNone/>
            </a:pPr>
            <a:r>
              <a:rPr kumimoji="1" lang="ja-JP" altLang="en-US" dirty="0"/>
              <a:t>道徳的価値の自覚及び自己の生き方についての考えを深</a:t>
            </a:r>
            <a:endParaRPr kumimoji="1" lang="en-US" altLang="ja-JP" dirty="0"/>
          </a:p>
          <a:p>
            <a:pPr marL="0" indent="0">
              <a:buNone/>
            </a:pPr>
            <a:r>
              <a:rPr kumimoji="1" lang="ja-JP" altLang="en-US" dirty="0"/>
              <a:t>め、日常生活や今後出会うであろう様々な場面、状況に</a:t>
            </a:r>
            <a:r>
              <a:rPr kumimoji="1" lang="ja-JP" altLang="en-US" dirty="0" err="1"/>
              <a:t>お</a:t>
            </a:r>
            <a:r>
              <a:rPr kumimoji="1" lang="ja-JP" altLang="en-US" dirty="0"/>
              <a:t/>
            </a:r>
            <a:br>
              <a:rPr kumimoji="1" lang="ja-JP" altLang="en-US" dirty="0"/>
            </a:br>
            <a:r>
              <a:rPr kumimoji="1" lang="ja-JP" altLang="en-US" dirty="0"/>
              <a:t>いても、道徳的価値を実現するための適切な行為を主体的</a:t>
            </a:r>
            <a:br>
              <a:rPr kumimoji="1" lang="ja-JP" altLang="en-US" dirty="0"/>
            </a:br>
            <a:r>
              <a:rPr kumimoji="1" lang="ja-JP" altLang="en-US" dirty="0"/>
              <a:t>に選択し、実践することができるような</a:t>
            </a:r>
            <a:r>
              <a:rPr kumimoji="1" lang="ja-JP" altLang="en-US" dirty="0">
                <a:solidFill>
                  <a:srgbClr val="FF0000"/>
                </a:solidFill>
              </a:rPr>
              <a:t>内面的資質</a:t>
            </a:r>
            <a:r>
              <a:rPr kumimoji="1" lang="ja-JP" altLang="en-US" dirty="0"/>
              <a:t>を意味し</a:t>
            </a:r>
            <a:br>
              <a:rPr kumimoji="1" lang="ja-JP" altLang="en-US" dirty="0"/>
            </a:br>
            <a:r>
              <a:rPr kumimoji="1" lang="ja-JP" altLang="en-US" dirty="0"/>
              <a:t>ている。</a:t>
            </a:r>
          </a:p>
          <a:p>
            <a:pPr marL="0" indent="0">
              <a:buNone/>
            </a:pPr>
            <a:r>
              <a:rPr lang="ja-JP" altLang="en-US" dirty="0">
                <a:solidFill>
                  <a:srgbClr val="FF0000"/>
                </a:solidFill>
              </a:rPr>
              <a:t>道徳性は、徐々に、しかも、着実に養われることによって、</a:t>
            </a:r>
            <a:br>
              <a:rPr lang="ja-JP" altLang="en-US" dirty="0">
                <a:solidFill>
                  <a:srgbClr val="FF0000"/>
                </a:solidFill>
              </a:rPr>
            </a:br>
            <a:r>
              <a:rPr lang="ja-JP" altLang="en-US" dirty="0">
                <a:solidFill>
                  <a:srgbClr val="FF0000"/>
                </a:solidFill>
              </a:rPr>
              <a:t>潜在的に、持続的な作用を行為や人格に及ぼすものである。</a:t>
            </a:r>
            <a:endParaRPr kumimoji="1" lang="ja-JP" altLang="en-US" dirty="0">
              <a:solidFill>
                <a:srgbClr val="FF0000"/>
              </a:solidFill>
            </a:endParaRPr>
          </a:p>
        </p:txBody>
      </p:sp>
      <p:sp>
        <p:nvSpPr>
          <p:cNvPr id="4" name="正方形/長方形 3"/>
          <p:cNvSpPr/>
          <p:nvPr/>
        </p:nvSpPr>
        <p:spPr>
          <a:xfrm>
            <a:off x="7812360" y="5887806"/>
            <a:ext cx="792088" cy="36004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解説</a:t>
            </a:r>
          </a:p>
        </p:txBody>
      </p:sp>
      <p:sp>
        <p:nvSpPr>
          <p:cNvPr id="5" name="正方形/長方形 4"/>
          <p:cNvSpPr/>
          <p:nvPr/>
        </p:nvSpPr>
        <p:spPr>
          <a:xfrm>
            <a:off x="395536" y="5430494"/>
            <a:ext cx="4464496"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道徳性は具体的な行為や行動ではない</a:t>
            </a:r>
          </a:p>
        </p:txBody>
      </p:sp>
      <p:sp>
        <p:nvSpPr>
          <p:cNvPr id="6" name="円/楕円 5"/>
          <p:cNvSpPr/>
          <p:nvPr/>
        </p:nvSpPr>
        <p:spPr>
          <a:xfrm>
            <a:off x="5220072" y="5414774"/>
            <a:ext cx="2160240" cy="607504"/>
          </a:xfrm>
          <a:prstGeom prst="ellipse">
            <a:avLst/>
          </a:prstGeom>
          <a:solidFill>
            <a:srgbClr val="FFE79B"/>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dirty="0">
                <a:solidFill>
                  <a:schemeClr val="tx1"/>
                </a:solidFill>
              </a:rPr>
              <a:t>心の灯</a:t>
            </a:r>
          </a:p>
        </p:txBody>
      </p:sp>
    </p:spTree>
    <p:extLst>
      <p:ext uri="{BB962C8B-B14F-4D97-AF65-F5344CB8AC3E}">
        <p14:creationId xmlns:p14="http://schemas.microsoft.com/office/powerpoint/2010/main" val="26166369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7834" y="678077"/>
            <a:ext cx="8229600" cy="576064"/>
          </a:xfrm>
        </p:spPr>
        <p:txBody>
          <a:bodyPr>
            <a:normAutofit/>
          </a:bodyPr>
          <a:lstStyle/>
          <a:p>
            <a:r>
              <a:rPr lang="ja-JP" altLang="en-US" sz="3200" dirty="0"/>
              <a:t>出会う</a:t>
            </a:r>
            <a:r>
              <a:rPr kumimoji="1" lang="ja-JP" altLang="en-US" sz="3200" dirty="0"/>
              <a:t>場面や状況は予測できないからこそ</a:t>
            </a:r>
          </a:p>
        </p:txBody>
      </p:sp>
      <p:pic>
        <p:nvPicPr>
          <p:cNvPr id="1026" name="Picture 2" descr="C:\Users\吉本恒幸\Desktop\tue_soft.gif"/>
          <p:cNvPicPr>
            <a:picLocks noGrp="1" noChangeAspect="1" noChangeArrowheads="1"/>
          </p:cNvPicPr>
          <p:nvPr>
            <p:ph idx="1"/>
          </p:nvPr>
        </p:nvPicPr>
        <p:blipFill>
          <a:blip r:embed="rId2" cstate="print"/>
          <a:srcRect/>
          <a:stretch>
            <a:fillRect/>
          </a:stretch>
        </p:blipFill>
        <p:spPr bwMode="auto">
          <a:xfrm>
            <a:off x="6056728" y="2117576"/>
            <a:ext cx="1650436" cy="1815480"/>
          </a:xfrm>
          <a:prstGeom prst="rect">
            <a:avLst/>
          </a:prstGeom>
          <a:noFill/>
        </p:spPr>
      </p:pic>
      <p:pic>
        <p:nvPicPr>
          <p:cNvPr id="1027" name="Picture 3" descr="C:\Users\吉本恒幸\Desktop\shougai-gazou1.gif"/>
          <p:cNvPicPr>
            <a:picLocks noChangeAspect="1" noChangeArrowheads="1"/>
          </p:cNvPicPr>
          <p:nvPr/>
        </p:nvPicPr>
        <p:blipFill>
          <a:blip r:embed="rId3" cstate="print"/>
          <a:srcRect/>
          <a:stretch>
            <a:fillRect/>
          </a:stretch>
        </p:blipFill>
        <p:spPr bwMode="auto">
          <a:xfrm>
            <a:off x="3482109" y="1280567"/>
            <a:ext cx="1150525" cy="1926672"/>
          </a:xfrm>
          <a:prstGeom prst="rect">
            <a:avLst/>
          </a:prstGeom>
          <a:noFill/>
        </p:spPr>
      </p:pic>
      <p:pic>
        <p:nvPicPr>
          <p:cNvPr id="1028" name="Picture 4" descr="C:\Users\吉本恒幸\Desktop\yjimageV6LLRNZF.jpg"/>
          <p:cNvPicPr>
            <a:picLocks noChangeAspect="1" noChangeArrowheads="1"/>
          </p:cNvPicPr>
          <p:nvPr/>
        </p:nvPicPr>
        <p:blipFill>
          <a:blip r:embed="rId4" cstate="print"/>
          <a:srcRect/>
          <a:stretch>
            <a:fillRect/>
          </a:stretch>
        </p:blipFill>
        <p:spPr bwMode="auto">
          <a:xfrm>
            <a:off x="801038" y="1284292"/>
            <a:ext cx="1457248" cy="2081783"/>
          </a:xfrm>
          <a:prstGeom prst="rect">
            <a:avLst/>
          </a:prstGeom>
          <a:noFill/>
        </p:spPr>
      </p:pic>
      <p:pic>
        <p:nvPicPr>
          <p:cNvPr id="1029" name="Picture 5" descr="C:\Users\吉本恒幸\Desktop\friends_boys.png"/>
          <p:cNvPicPr>
            <a:picLocks noChangeAspect="1" noChangeArrowheads="1"/>
          </p:cNvPicPr>
          <p:nvPr/>
        </p:nvPicPr>
        <p:blipFill>
          <a:blip r:embed="rId5" cstate="print"/>
          <a:srcRect/>
          <a:stretch>
            <a:fillRect/>
          </a:stretch>
        </p:blipFill>
        <p:spPr bwMode="auto">
          <a:xfrm>
            <a:off x="6610236" y="4656027"/>
            <a:ext cx="2262497" cy="1468547"/>
          </a:xfrm>
          <a:prstGeom prst="rect">
            <a:avLst/>
          </a:prstGeom>
          <a:noFill/>
        </p:spPr>
      </p:pic>
      <p:sp>
        <p:nvSpPr>
          <p:cNvPr id="8" name="角丸四角形 7"/>
          <p:cNvSpPr/>
          <p:nvPr/>
        </p:nvSpPr>
        <p:spPr>
          <a:xfrm>
            <a:off x="801038" y="5229200"/>
            <a:ext cx="3554938" cy="1368152"/>
          </a:xfrm>
          <a:prstGeom prst="round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親切はよいことだ</a:t>
            </a:r>
          </a:p>
          <a:p>
            <a:pPr algn="ctr"/>
            <a:r>
              <a:rPr lang="ja-JP" altLang="en-US" sz="2000" dirty="0">
                <a:solidFill>
                  <a:prstClr val="black"/>
                </a:solidFill>
              </a:rPr>
              <a:t>親切にできるといいな</a:t>
            </a:r>
          </a:p>
          <a:p>
            <a:pPr algn="ctr"/>
            <a:r>
              <a:rPr lang="ja-JP" altLang="en-US" sz="2000" dirty="0">
                <a:solidFill>
                  <a:prstClr val="black"/>
                </a:solidFill>
              </a:rPr>
              <a:t>誰に対しても親切にしていこう</a:t>
            </a:r>
          </a:p>
        </p:txBody>
      </p:sp>
      <p:sp>
        <p:nvSpPr>
          <p:cNvPr id="9" name="右矢印 8"/>
          <p:cNvSpPr/>
          <p:nvPr/>
        </p:nvSpPr>
        <p:spPr>
          <a:xfrm rot="16048587">
            <a:off x="1403648" y="4293096"/>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右矢印 9"/>
          <p:cNvSpPr/>
          <p:nvPr/>
        </p:nvSpPr>
        <p:spPr>
          <a:xfrm rot="17593324">
            <a:off x="3144453" y="4295988"/>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右矢印 10"/>
          <p:cNvSpPr/>
          <p:nvPr/>
        </p:nvSpPr>
        <p:spPr>
          <a:xfrm rot="19424380">
            <a:off x="4844600" y="4524409"/>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右矢印 11"/>
          <p:cNvSpPr/>
          <p:nvPr/>
        </p:nvSpPr>
        <p:spPr>
          <a:xfrm rot="21169671">
            <a:off x="5226809" y="5336606"/>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323528" y="3566567"/>
            <a:ext cx="2412268" cy="36648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幼い子に○○する</a:t>
            </a:r>
          </a:p>
        </p:txBody>
      </p:sp>
      <p:sp>
        <p:nvSpPr>
          <p:cNvPr id="13" name="正方形/長方形 12"/>
          <p:cNvSpPr/>
          <p:nvPr/>
        </p:nvSpPr>
        <p:spPr>
          <a:xfrm>
            <a:off x="2846692" y="3182831"/>
            <a:ext cx="2779045" cy="366489"/>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障害のある人に○○する</a:t>
            </a:r>
          </a:p>
        </p:txBody>
      </p:sp>
      <p:sp>
        <p:nvSpPr>
          <p:cNvPr id="14" name="正方形/長方形 13"/>
          <p:cNvSpPr/>
          <p:nvPr/>
        </p:nvSpPr>
        <p:spPr>
          <a:xfrm>
            <a:off x="5809610" y="4074906"/>
            <a:ext cx="2617637" cy="36648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お年寄りに</a:t>
            </a:r>
            <a:r>
              <a:rPr lang="ja-JP" altLang="en-US" dirty="0">
                <a:solidFill>
                  <a:schemeClr val="tx1"/>
                </a:solidFill>
              </a:rPr>
              <a:t>○○</a:t>
            </a:r>
            <a:r>
              <a:rPr kumimoji="1" lang="ja-JP" altLang="en-US" dirty="0">
                <a:solidFill>
                  <a:schemeClr val="tx1"/>
                </a:solidFill>
              </a:rPr>
              <a:t>する</a:t>
            </a:r>
          </a:p>
        </p:txBody>
      </p:sp>
      <p:sp>
        <p:nvSpPr>
          <p:cNvPr id="15" name="正方形/長方形 14"/>
          <p:cNvSpPr/>
          <p:nvPr/>
        </p:nvSpPr>
        <p:spPr>
          <a:xfrm>
            <a:off x="6644279" y="6230863"/>
            <a:ext cx="1956373" cy="366489"/>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友達に</a:t>
            </a:r>
            <a:r>
              <a:rPr lang="ja-JP" altLang="en-US" dirty="0">
                <a:solidFill>
                  <a:schemeClr val="tx1"/>
                </a:solidFill>
              </a:rPr>
              <a:t>○○</a:t>
            </a:r>
            <a:r>
              <a:rPr kumimoji="1" lang="ja-JP" altLang="en-US" dirty="0">
                <a:solidFill>
                  <a:schemeClr val="tx1"/>
                </a:solidFill>
              </a:rPr>
              <a:t>する</a:t>
            </a:r>
          </a:p>
        </p:txBody>
      </p:sp>
      <p:sp>
        <p:nvSpPr>
          <p:cNvPr id="4" name="正方形/長方形 3"/>
          <p:cNvSpPr/>
          <p:nvPr/>
        </p:nvSpPr>
        <p:spPr>
          <a:xfrm>
            <a:off x="1607059" y="4899589"/>
            <a:ext cx="2088232"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内面的資質</a:t>
            </a:r>
          </a:p>
        </p:txBody>
      </p:sp>
      <p:sp>
        <p:nvSpPr>
          <p:cNvPr id="5" name="テキスト ボックス 4"/>
          <p:cNvSpPr txBox="1"/>
          <p:nvPr/>
        </p:nvSpPr>
        <p:spPr>
          <a:xfrm>
            <a:off x="5625737" y="1280567"/>
            <a:ext cx="2965519" cy="646331"/>
          </a:xfrm>
          <a:prstGeom prst="rect">
            <a:avLst/>
          </a:prstGeom>
          <a:solidFill>
            <a:srgbClr val="FFFF89"/>
          </a:solidFill>
          <a:ln w="28575">
            <a:solidFill>
              <a:schemeClr val="tx1"/>
            </a:solidFill>
          </a:ln>
        </p:spPr>
        <p:txBody>
          <a:bodyPr wrap="square" rtlCol="0">
            <a:spAutoFit/>
          </a:bodyPr>
          <a:lstStyle/>
          <a:p>
            <a:r>
              <a:rPr kumimoji="1" lang="ja-JP" altLang="en-US" dirty="0"/>
              <a:t>「これからどうしますか」と</a:t>
            </a:r>
            <a:r>
              <a:rPr kumimoji="1" lang="ja-JP" altLang="en-US" dirty="0" smtClean="0"/>
              <a:t>いう</a:t>
            </a:r>
            <a:r>
              <a:rPr kumimoji="1" lang="en-US" altLang="ja-JP" dirty="0" smtClean="0"/>
              <a:t/>
            </a:r>
            <a:br>
              <a:rPr kumimoji="1" lang="en-US" altLang="ja-JP" dirty="0" smtClean="0"/>
            </a:br>
            <a:r>
              <a:rPr kumimoji="1" lang="ja-JP" altLang="en-US" dirty="0" smtClean="0"/>
              <a:t>具体</a:t>
            </a:r>
            <a:r>
              <a:rPr kumimoji="1" lang="ja-JP" altLang="en-US" dirty="0"/>
              <a:t>策を問うことは不要</a:t>
            </a:r>
          </a:p>
        </p:txBody>
      </p:sp>
      <p:sp>
        <p:nvSpPr>
          <p:cNvPr id="18" name="角丸四角形吹き出し 17"/>
          <p:cNvSpPr/>
          <p:nvPr/>
        </p:nvSpPr>
        <p:spPr>
          <a:xfrm>
            <a:off x="161511" y="4697332"/>
            <a:ext cx="1368151" cy="603876"/>
          </a:xfrm>
          <a:prstGeom prst="wedgeRoundRectCallout">
            <a:avLst>
              <a:gd name="adj1" fmla="val 21324"/>
              <a:gd name="adj2" fmla="val 64829"/>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この気持ち</a:t>
            </a:r>
          </a:p>
          <a:p>
            <a:pPr algn="ctr"/>
            <a:r>
              <a:rPr lang="ja-JP" altLang="en-US" dirty="0" smtClean="0">
                <a:solidFill>
                  <a:schemeClr val="tx1"/>
                </a:solidFill>
              </a:rPr>
              <a:t>さえあれば</a:t>
            </a:r>
            <a:endParaRPr kumimoji="1" lang="ja-JP" altLang="en-US" dirty="0">
              <a:solidFill>
                <a:schemeClr val="tx1"/>
              </a:solidFill>
            </a:endParaRPr>
          </a:p>
        </p:txBody>
      </p:sp>
    </p:spTree>
    <p:extLst>
      <p:ext uri="{BB962C8B-B14F-4D97-AF65-F5344CB8AC3E}">
        <p14:creationId xmlns:p14="http://schemas.microsoft.com/office/powerpoint/2010/main" val="23046052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8525" y="332656"/>
            <a:ext cx="8229600" cy="1152128"/>
          </a:xfrm>
        </p:spPr>
        <p:txBody>
          <a:bodyPr>
            <a:noAutofit/>
          </a:bodyPr>
          <a:lstStyle/>
          <a:p>
            <a:r>
              <a:rPr lang="ja-JP" altLang="en-US" sz="2800" dirty="0"/>
              <a:t>出会う</a:t>
            </a:r>
            <a:r>
              <a:rPr kumimoji="1" lang="ja-JP" altLang="en-US" sz="2800" dirty="0"/>
              <a:t>場面や状況は予測できないからこそ</a:t>
            </a:r>
            <a:br>
              <a:rPr kumimoji="1" lang="ja-JP" altLang="en-US" sz="2800" dirty="0"/>
            </a:br>
            <a:r>
              <a:rPr kumimoji="1" lang="ja-JP" altLang="en-US" sz="2800" dirty="0"/>
              <a:t>「これからどうするか」と具体的なことを問う必要はない。</a:t>
            </a:r>
          </a:p>
        </p:txBody>
      </p:sp>
      <p:sp>
        <p:nvSpPr>
          <p:cNvPr id="8" name="角丸四角形 7"/>
          <p:cNvSpPr/>
          <p:nvPr/>
        </p:nvSpPr>
        <p:spPr>
          <a:xfrm>
            <a:off x="323528" y="5229200"/>
            <a:ext cx="5429292" cy="1368152"/>
          </a:xfrm>
          <a:prstGeom prst="round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prstClr val="black"/>
                </a:solidFill>
              </a:rPr>
              <a:t>役割と責任を果たすことは大切なことだ</a:t>
            </a:r>
          </a:p>
          <a:p>
            <a:pPr algn="ctr"/>
            <a:r>
              <a:rPr lang="ja-JP" altLang="en-US" sz="2200" dirty="0">
                <a:solidFill>
                  <a:prstClr val="black"/>
                </a:solidFill>
              </a:rPr>
              <a:t>役割と責任を果たせるといいな</a:t>
            </a:r>
          </a:p>
          <a:p>
            <a:pPr algn="ctr"/>
            <a:r>
              <a:rPr lang="ja-JP" altLang="en-US" sz="2200" dirty="0">
                <a:solidFill>
                  <a:prstClr val="black"/>
                </a:solidFill>
              </a:rPr>
              <a:t>どんな場合でも役割と責任を果たしていこう</a:t>
            </a:r>
          </a:p>
        </p:txBody>
      </p:sp>
      <p:sp>
        <p:nvSpPr>
          <p:cNvPr id="9" name="右矢印 8"/>
          <p:cNvSpPr/>
          <p:nvPr/>
        </p:nvSpPr>
        <p:spPr>
          <a:xfrm rot="16048587">
            <a:off x="1829165" y="4256120"/>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右矢印 9"/>
          <p:cNvSpPr/>
          <p:nvPr/>
        </p:nvSpPr>
        <p:spPr>
          <a:xfrm rot="17593324">
            <a:off x="3144453" y="4295988"/>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右矢印 10"/>
          <p:cNvSpPr/>
          <p:nvPr/>
        </p:nvSpPr>
        <p:spPr>
          <a:xfrm rot="18199003">
            <a:off x="5062864" y="4377501"/>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右矢印 11"/>
          <p:cNvSpPr/>
          <p:nvPr/>
        </p:nvSpPr>
        <p:spPr>
          <a:xfrm rot="21169671">
            <a:off x="5963852" y="5311401"/>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778967" y="3566567"/>
            <a:ext cx="1656184" cy="36648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部活動</a:t>
            </a:r>
          </a:p>
        </p:txBody>
      </p:sp>
      <p:sp>
        <p:nvSpPr>
          <p:cNvPr id="13" name="正方形/長方形 12"/>
          <p:cNvSpPr/>
          <p:nvPr/>
        </p:nvSpPr>
        <p:spPr>
          <a:xfrm>
            <a:off x="3073135" y="3299615"/>
            <a:ext cx="1786897" cy="366489"/>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クラスの仕事</a:t>
            </a:r>
          </a:p>
        </p:txBody>
      </p:sp>
      <p:sp>
        <p:nvSpPr>
          <p:cNvPr id="14" name="正方形/長方形 13"/>
          <p:cNvSpPr/>
          <p:nvPr/>
        </p:nvSpPr>
        <p:spPr>
          <a:xfrm>
            <a:off x="7153697" y="4118077"/>
            <a:ext cx="1697310" cy="36648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生徒会活動</a:t>
            </a:r>
            <a:endParaRPr kumimoji="1" lang="ja-JP" altLang="en-US" dirty="0">
              <a:solidFill>
                <a:schemeClr val="tx1"/>
              </a:solidFill>
            </a:endParaRPr>
          </a:p>
        </p:txBody>
      </p:sp>
      <p:sp>
        <p:nvSpPr>
          <p:cNvPr id="15" name="正方形/長方形 14"/>
          <p:cNvSpPr/>
          <p:nvPr/>
        </p:nvSpPr>
        <p:spPr>
          <a:xfrm>
            <a:off x="6880961" y="6230863"/>
            <a:ext cx="1956373" cy="366489"/>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地域活動</a:t>
            </a:r>
          </a:p>
        </p:txBody>
      </p:sp>
      <p:sp>
        <p:nvSpPr>
          <p:cNvPr id="4" name="正方形/長方形 3"/>
          <p:cNvSpPr/>
          <p:nvPr/>
        </p:nvSpPr>
        <p:spPr>
          <a:xfrm>
            <a:off x="2029019" y="4916888"/>
            <a:ext cx="2088232"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内面的資質</a:t>
            </a:r>
          </a:p>
        </p:txBody>
      </p:sp>
      <p:pic>
        <p:nvPicPr>
          <p:cNvPr id="19" name="Picture 6" descr="C:\Users\吉本恒幸\Pictures\部活.jpg"/>
          <p:cNvPicPr>
            <a:picLocks noGrp="1" noChangeAspect="1" noChangeArrowheads="1"/>
          </p:cNvPicPr>
          <p:nvPr>
            <p:ph idx="1"/>
          </p:nvPr>
        </p:nvPicPr>
        <p:blipFill>
          <a:blip r:embed="rId2" cstate="print"/>
          <a:srcRect/>
          <a:stretch>
            <a:fillRect/>
          </a:stretch>
        </p:blipFill>
        <p:spPr bwMode="auto">
          <a:xfrm>
            <a:off x="683568" y="1525396"/>
            <a:ext cx="1893844" cy="1971319"/>
          </a:xfrm>
          <a:prstGeom prst="rect">
            <a:avLst/>
          </a:prstGeom>
          <a:noFill/>
        </p:spPr>
      </p:pic>
      <p:pic>
        <p:nvPicPr>
          <p:cNvPr id="20" name="Picture 7" descr="C:\Users\吉本恒幸\Pictures\掃除.jpg"/>
          <p:cNvPicPr>
            <a:picLocks noChangeAspect="1" noChangeArrowheads="1"/>
          </p:cNvPicPr>
          <p:nvPr/>
        </p:nvPicPr>
        <p:blipFill>
          <a:blip r:embed="rId3" cstate="print"/>
          <a:srcRect/>
          <a:stretch>
            <a:fillRect/>
          </a:stretch>
        </p:blipFill>
        <p:spPr bwMode="auto">
          <a:xfrm>
            <a:off x="2912496" y="1681018"/>
            <a:ext cx="1947536" cy="1498690"/>
          </a:xfrm>
          <a:prstGeom prst="rect">
            <a:avLst/>
          </a:prstGeom>
          <a:noFill/>
        </p:spPr>
      </p:pic>
      <p:pic>
        <p:nvPicPr>
          <p:cNvPr id="21" name="Picture 2" descr="C:\Users\吉本恒幸\Pictures\委員会.jpg"/>
          <p:cNvPicPr>
            <a:picLocks noChangeAspect="1" noChangeArrowheads="1"/>
          </p:cNvPicPr>
          <p:nvPr/>
        </p:nvPicPr>
        <p:blipFill>
          <a:blip r:embed="rId4" cstate="print"/>
          <a:srcRect/>
          <a:stretch>
            <a:fillRect/>
          </a:stretch>
        </p:blipFill>
        <p:spPr bwMode="auto">
          <a:xfrm>
            <a:off x="6670741" y="2594489"/>
            <a:ext cx="2376815" cy="1494958"/>
          </a:xfrm>
          <a:prstGeom prst="rect">
            <a:avLst/>
          </a:prstGeom>
          <a:noFill/>
        </p:spPr>
      </p:pic>
      <p:pic>
        <p:nvPicPr>
          <p:cNvPr id="23" name="Picture 4" descr="C:\Users\吉本恒幸\Pictures\地域活動.jpg"/>
          <p:cNvPicPr>
            <a:picLocks noChangeAspect="1" noChangeArrowheads="1"/>
          </p:cNvPicPr>
          <p:nvPr/>
        </p:nvPicPr>
        <p:blipFill>
          <a:blip r:embed="rId5" cstate="print"/>
          <a:srcRect/>
          <a:stretch>
            <a:fillRect/>
          </a:stretch>
        </p:blipFill>
        <p:spPr bwMode="auto">
          <a:xfrm>
            <a:off x="6832372" y="4656028"/>
            <a:ext cx="2018635" cy="1539504"/>
          </a:xfrm>
          <a:prstGeom prst="rect">
            <a:avLst/>
          </a:prstGeom>
          <a:noFill/>
        </p:spPr>
      </p:pic>
      <p:pic>
        <p:nvPicPr>
          <p:cNvPr id="24" name="Picture 5" descr="C:\Users\吉本恒幸\Pictures\合唱祭.jpg"/>
          <p:cNvPicPr>
            <a:picLocks noChangeAspect="1" noChangeArrowheads="1"/>
          </p:cNvPicPr>
          <p:nvPr/>
        </p:nvPicPr>
        <p:blipFill>
          <a:blip r:embed="rId6" cstate="print"/>
          <a:srcRect/>
          <a:stretch>
            <a:fillRect/>
          </a:stretch>
        </p:blipFill>
        <p:spPr bwMode="auto">
          <a:xfrm>
            <a:off x="5137448" y="1484784"/>
            <a:ext cx="1694924" cy="1694924"/>
          </a:xfrm>
          <a:prstGeom prst="rect">
            <a:avLst/>
          </a:prstGeom>
          <a:noFill/>
        </p:spPr>
      </p:pic>
      <p:sp>
        <p:nvSpPr>
          <p:cNvPr id="25" name="正方形/長方形 24"/>
          <p:cNvSpPr/>
          <p:nvPr/>
        </p:nvSpPr>
        <p:spPr>
          <a:xfrm>
            <a:off x="5119130" y="3299614"/>
            <a:ext cx="1697310" cy="366489"/>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学校行事</a:t>
            </a:r>
          </a:p>
        </p:txBody>
      </p:sp>
      <p:sp>
        <p:nvSpPr>
          <p:cNvPr id="27" name="右矢印 26"/>
          <p:cNvSpPr/>
          <p:nvPr/>
        </p:nvSpPr>
        <p:spPr>
          <a:xfrm rot="20145050">
            <a:off x="5756981" y="4640979"/>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角丸四角形吹き出し 4"/>
          <p:cNvSpPr/>
          <p:nvPr/>
        </p:nvSpPr>
        <p:spPr>
          <a:xfrm>
            <a:off x="323529" y="4614950"/>
            <a:ext cx="1512168" cy="603876"/>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この気持ち</a:t>
            </a:r>
          </a:p>
          <a:p>
            <a:pPr algn="ctr"/>
            <a:r>
              <a:rPr lang="ja-JP" altLang="en-US" dirty="0">
                <a:solidFill>
                  <a:schemeClr val="tx1"/>
                </a:solidFill>
              </a:rPr>
              <a:t>さえあれば</a:t>
            </a:r>
            <a:endParaRPr kumimoji="1" lang="ja-JP" altLang="en-US" dirty="0">
              <a:solidFill>
                <a:schemeClr val="tx1"/>
              </a:solidFill>
            </a:endParaRPr>
          </a:p>
        </p:txBody>
      </p:sp>
    </p:spTree>
    <p:extLst>
      <p:ext uri="{BB962C8B-B14F-4D97-AF65-F5344CB8AC3E}">
        <p14:creationId xmlns:p14="http://schemas.microsoft.com/office/powerpoint/2010/main" val="3397683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908720"/>
            <a:ext cx="8229600" cy="5415880"/>
          </a:xfrm>
        </p:spPr>
        <p:txBody>
          <a:bodyPr>
            <a:noAutofit/>
          </a:bodyPr>
          <a:lstStyle/>
          <a:p>
            <a:pPr>
              <a:buNone/>
            </a:pPr>
            <a:r>
              <a:rPr kumimoji="1" lang="ja-JP" altLang="en-US" sz="2800" dirty="0" smtClean="0"/>
              <a:t>「特別の教科 道徳」（道徳科）は</a:t>
            </a:r>
          </a:p>
          <a:p>
            <a:pPr>
              <a:buNone/>
            </a:pPr>
            <a:r>
              <a:rPr lang="ja-JP" altLang="en-US" sz="2800" dirty="0" smtClean="0">
                <a:solidFill>
                  <a:srgbClr val="FF0000"/>
                </a:solidFill>
              </a:rPr>
              <a:t>道徳的価値を理解し、　</a:t>
            </a:r>
            <a:r>
              <a:rPr lang="ja-JP" altLang="en-US" sz="2800" dirty="0" smtClean="0"/>
              <a:t>（価値理解）</a:t>
            </a:r>
          </a:p>
          <a:p>
            <a:pPr>
              <a:buNone/>
            </a:pPr>
            <a:r>
              <a:rPr lang="ja-JP" altLang="en-US" sz="2800" dirty="0" smtClean="0">
                <a:solidFill>
                  <a:srgbClr val="FF0000"/>
                </a:solidFill>
              </a:rPr>
              <a:t>それを自分のこととして捉えて、</a:t>
            </a:r>
            <a:r>
              <a:rPr lang="ja-JP" altLang="en-US" sz="2800" dirty="0" smtClean="0"/>
              <a:t>（自己理解）</a:t>
            </a:r>
          </a:p>
          <a:p>
            <a:pPr>
              <a:buNone/>
            </a:pPr>
            <a:r>
              <a:rPr lang="ja-JP" altLang="en-US" sz="2800" dirty="0" smtClean="0">
                <a:solidFill>
                  <a:schemeClr val="accent1">
                    <a:lumMod val="75000"/>
                  </a:schemeClr>
                </a:solidFill>
              </a:rPr>
              <a:t>（１）見えない心を育て、きたえる。</a:t>
            </a:r>
            <a:endParaRPr kumimoji="1" lang="ja-JP" altLang="en-US" sz="2800" dirty="0" smtClean="0">
              <a:solidFill>
                <a:schemeClr val="accent1">
                  <a:lumMod val="75000"/>
                </a:schemeClr>
              </a:solidFill>
            </a:endParaRPr>
          </a:p>
          <a:p>
            <a:pPr>
              <a:buNone/>
            </a:pPr>
            <a:r>
              <a:rPr lang="ja-JP" altLang="en-US" sz="2800" dirty="0" smtClean="0">
                <a:solidFill>
                  <a:schemeClr val="accent1">
                    <a:lumMod val="75000"/>
                  </a:schemeClr>
                </a:solidFill>
              </a:rPr>
              <a:t>（２）出会う場面で適切な行為を選ぶことを期待する。</a:t>
            </a:r>
          </a:p>
          <a:p>
            <a:pPr>
              <a:buNone/>
            </a:pPr>
            <a:r>
              <a:rPr kumimoji="1" lang="ja-JP" altLang="en-US" sz="2800" dirty="0" smtClean="0"/>
              <a:t>　</a:t>
            </a:r>
            <a:r>
              <a:rPr lang="ja-JP" altLang="en-US" sz="2800" dirty="0" smtClean="0"/>
              <a:t>　◆直接的な行為や即時的な変容を</a:t>
            </a:r>
            <a:br>
              <a:rPr lang="ja-JP" altLang="en-US" sz="2800" dirty="0" smtClean="0"/>
            </a:br>
            <a:r>
              <a:rPr lang="ja-JP" altLang="en-US" sz="2800" dirty="0" smtClean="0"/>
              <a:t>　　 求めて</a:t>
            </a:r>
            <a:r>
              <a:rPr lang="ja-JP" altLang="en-US" sz="2800" dirty="0"/>
              <a:t>はい</a:t>
            </a:r>
            <a:r>
              <a:rPr lang="ja-JP" altLang="en-US" sz="2800" dirty="0" smtClean="0"/>
              <a:t>ない。</a:t>
            </a:r>
          </a:p>
          <a:p>
            <a:pPr>
              <a:buNone/>
            </a:pPr>
            <a:r>
              <a:rPr kumimoji="1" lang="ja-JP" altLang="en-US" sz="2800" dirty="0" smtClean="0"/>
              <a:t>　</a:t>
            </a:r>
            <a:r>
              <a:rPr kumimoji="1" lang="en-US" altLang="ja-JP" sz="2800" dirty="0" smtClean="0"/>
              <a:t>※</a:t>
            </a:r>
            <a:r>
              <a:rPr kumimoji="1" lang="ja-JP" altLang="en-US" sz="2800" dirty="0" smtClean="0"/>
              <a:t>「具体的にこれからどうするか」を問う必要はない。</a:t>
            </a:r>
          </a:p>
          <a:p>
            <a:pPr>
              <a:buNone/>
            </a:pPr>
            <a:r>
              <a:rPr kumimoji="1" lang="ja-JP" altLang="en-US" sz="2800" dirty="0" smtClean="0"/>
              <a:t>　　　　　　　　　　 　　　　生徒指導　学級活動　</a:t>
            </a:r>
          </a:p>
        </p:txBody>
      </p:sp>
      <p:pic>
        <p:nvPicPr>
          <p:cNvPr id="2050" name="Picture 2" descr="C:\Users\吉本恒幸\AppData\Local\Microsoft\Windows\Temporary Internet Files\Content.IE5\Y37MRKE6\MC900421222[1].wmf"/>
          <p:cNvPicPr>
            <a:picLocks noChangeAspect="1" noChangeArrowheads="1"/>
          </p:cNvPicPr>
          <p:nvPr/>
        </p:nvPicPr>
        <p:blipFill>
          <a:blip r:embed="rId2" cstate="print"/>
          <a:srcRect/>
          <a:stretch>
            <a:fillRect/>
          </a:stretch>
        </p:blipFill>
        <p:spPr bwMode="auto">
          <a:xfrm>
            <a:off x="7236296" y="980728"/>
            <a:ext cx="936104" cy="1478730"/>
          </a:xfrm>
          <a:prstGeom prst="rect">
            <a:avLst/>
          </a:prstGeom>
          <a:noFill/>
        </p:spPr>
      </p:pic>
      <p:sp>
        <p:nvSpPr>
          <p:cNvPr id="5" name="角丸四角形 4"/>
          <p:cNvSpPr/>
          <p:nvPr/>
        </p:nvSpPr>
        <p:spPr>
          <a:xfrm>
            <a:off x="395536" y="5546148"/>
            <a:ext cx="8352928" cy="576064"/>
          </a:xfrm>
          <a:prstGeom prst="roundRect">
            <a:avLst/>
          </a:prstGeom>
          <a:solidFill>
            <a:srgbClr val="FEFE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道徳性</a:t>
            </a:r>
            <a:r>
              <a:rPr lang="en-US" altLang="ja-JP" sz="2400" dirty="0">
                <a:solidFill>
                  <a:srgbClr val="FF0000"/>
                </a:solidFill>
              </a:rPr>
              <a:t>【</a:t>
            </a:r>
            <a:r>
              <a:rPr lang="ja-JP" altLang="en-US" sz="2400" dirty="0">
                <a:solidFill>
                  <a:srgbClr val="FF0000"/>
                </a:solidFill>
              </a:rPr>
              <a:t>潜在的・持続的な作用をもたらす内面的資質</a:t>
            </a:r>
            <a:r>
              <a:rPr lang="en-US" altLang="ja-JP" sz="2400" dirty="0">
                <a:solidFill>
                  <a:srgbClr val="FF0000"/>
                </a:solidFill>
              </a:rPr>
              <a:t>】</a:t>
            </a:r>
            <a:r>
              <a:rPr kumimoji="1" lang="ja-JP" altLang="en-US" sz="2400" dirty="0">
                <a:solidFill>
                  <a:schemeClr val="tx1"/>
                </a:solidFill>
              </a:rPr>
              <a:t>を育てる</a:t>
            </a:r>
          </a:p>
        </p:txBody>
      </p:sp>
      <p:sp>
        <p:nvSpPr>
          <p:cNvPr id="4" name="二方向矢印 3"/>
          <p:cNvSpPr/>
          <p:nvPr/>
        </p:nvSpPr>
        <p:spPr>
          <a:xfrm rot="5400000">
            <a:off x="3362322" y="4930720"/>
            <a:ext cx="360040" cy="38895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7238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98741" y="836712"/>
            <a:ext cx="3508653" cy="5616624"/>
          </a:xfrm>
          <a:prstGeom prst="rect">
            <a:avLst/>
          </a:prstGeom>
          <a:solidFill>
            <a:srgbClr val="FFFF00"/>
          </a:solidFill>
        </p:spPr>
        <p:txBody>
          <a:bodyPr vert="eaVert" wrap="square" rtlCol="0">
            <a:spAutoFit/>
          </a:bodyPr>
          <a:lstStyle/>
          <a:p>
            <a:r>
              <a:rPr kumimoji="1" lang="ja-JP" altLang="en-US" sz="5400" dirty="0" smtClean="0"/>
              <a:t>   道徳科の授業は、子供と教師が</a:t>
            </a:r>
            <a:br>
              <a:rPr kumimoji="1" lang="ja-JP" altLang="en-US" sz="5400" dirty="0" smtClean="0"/>
            </a:br>
            <a:r>
              <a:rPr lang="ja-JP" altLang="en-US" sz="5400" dirty="0" smtClean="0"/>
              <a:t>自分の</a:t>
            </a:r>
            <a:r>
              <a:rPr kumimoji="1" lang="ja-JP" altLang="en-US" sz="5400" dirty="0" smtClean="0"/>
              <a:t>生き方を</a:t>
            </a:r>
            <a:endParaRPr kumimoji="1" lang="en-US" altLang="ja-JP" sz="5400" dirty="0" smtClean="0"/>
          </a:p>
          <a:p>
            <a:r>
              <a:rPr kumimoji="1" lang="ja-JP" altLang="en-US" sz="5400" dirty="0" smtClean="0"/>
              <a:t>真剣に考える時間。</a:t>
            </a:r>
            <a:endParaRPr kumimoji="1" lang="ja-JP" altLang="en-US" sz="5400" dirty="0"/>
          </a:p>
        </p:txBody>
      </p:sp>
    </p:spTree>
    <p:extLst>
      <p:ext uri="{BB962C8B-B14F-4D97-AF65-F5344CB8AC3E}">
        <p14:creationId xmlns:p14="http://schemas.microsoft.com/office/powerpoint/2010/main" val="14483753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111315-ECB2-4CC2-AE49-C969E217DAA5}"/>
              </a:ext>
            </a:extLst>
          </p:cNvPr>
          <p:cNvSpPr>
            <a:spLocks noGrp="1"/>
          </p:cNvSpPr>
          <p:nvPr>
            <p:ph type="title"/>
          </p:nvPr>
        </p:nvSpPr>
        <p:spPr>
          <a:xfrm>
            <a:off x="457200" y="704088"/>
            <a:ext cx="8229600" cy="708688"/>
          </a:xfrm>
        </p:spPr>
        <p:txBody>
          <a:bodyPr>
            <a:normAutofit/>
          </a:bodyPr>
          <a:lstStyle/>
          <a:p>
            <a:r>
              <a:rPr kumimoji="1" lang="ja-JP" altLang="en-US" sz="3600" dirty="0"/>
              <a:t>道徳授業の目的は</a:t>
            </a:r>
          </a:p>
        </p:txBody>
      </p:sp>
      <p:sp>
        <p:nvSpPr>
          <p:cNvPr id="3" name="コンテンツ プレースホルダー 2">
            <a:extLst>
              <a:ext uri="{FF2B5EF4-FFF2-40B4-BE49-F238E27FC236}">
                <a16:creationId xmlns:a16="http://schemas.microsoft.com/office/drawing/2014/main" id="{A1BB831E-26DE-4F31-885C-4F1A1ABB79A6}"/>
              </a:ext>
            </a:extLst>
          </p:cNvPr>
          <p:cNvSpPr>
            <a:spLocks noGrp="1"/>
          </p:cNvSpPr>
          <p:nvPr>
            <p:ph idx="1"/>
          </p:nvPr>
        </p:nvSpPr>
        <p:spPr>
          <a:xfrm>
            <a:off x="457200" y="1628800"/>
            <a:ext cx="8229600" cy="4695800"/>
          </a:xfrm>
        </p:spPr>
        <p:txBody>
          <a:bodyPr>
            <a:normAutofit/>
          </a:bodyPr>
          <a:lstStyle/>
          <a:p>
            <a:pPr marL="0" indent="0">
              <a:buNone/>
            </a:pPr>
            <a:r>
              <a:rPr kumimoji="1" lang="ja-JP" altLang="en-US" sz="2800" dirty="0" smtClean="0"/>
              <a:t>・多様な意見を出</a:t>
            </a:r>
            <a:r>
              <a:rPr lang="ja-JP" altLang="en-US" sz="2800" dirty="0"/>
              <a:t>せ</a:t>
            </a:r>
            <a:r>
              <a:rPr kumimoji="1" lang="ja-JP" altLang="en-US" sz="2800" dirty="0" smtClean="0"/>
              <a:t>ばいいということではない。</a:t>
            </a:r>
          </a:p>
          <a:p>
            <a:pPr marL="0" indent="0">
              <a:buNone/>
            </a:pPr>
            <a:r>
              <a:rPr kumimoji="1" lang="ja-JP" altLang="en-US" sz="2800" dirty="0" smtClean="0"/>
              <a:t>・道徳的価値を</a:t>
            </a:r>
            <a:r>
              <a:rPr kumimoji="1" lang="ja-JP" altLang="en-US" sz="2800" dirty="0"/>
              <a:t>教えることではない。</a:t>
            </a:r>
          </a:p>
          <a:p>
            <a:pPr marL="0" indent="0">
              <a:buNone/>
            </a:pPr>
            <a:r>
              <a:rPr kumimoji="1" lang="ja-JP" altLang="en-US" sz="2800" dirty="0" smtClean="0"/>
              <a:t>・言葉</a:t>
            </a:r>
            <a:r>
              <a:rPr kumimoji="1" lang="ja-JP" altLang="en-US" sz="2800" dirty="0"/>
              <a:t>の概念を考えさせることではない</a:t>
            </a:r>
            <a:r>
              <a:rPr kumimoji="1" lang="ja-JP" altLang="en-US" sz="2800" dirty="0" smtClean="0"/>
              <a:t>。</a:t>
            </a:r>
          </a:p>
          <a:p>
            <a:pPr marL="0" indent="0">
              <a:buNone/>
            </a:pPr>
            <a:r>
              <a:rPr lang="ja-JP" altLang="en-US" sz="2800" dirty="0" smtClean="0"/>
              <a:t>・合意形成を図ることではない。</a:t>
            </a:r>
            <a:endParaRPr kumimoji="1" lang="ja-JP" altLang="en-US" sz="2800" dirty="0" smtClean="0"/>
          </a:p>
          <a:p>
            <a:pPr marL="0" indent="0">
              <a:buNone/>
            </a:pPr>
            <a:r>
              <a:rPr lang="ja-JP" altLang="en-US" sz="2800" dirty="0" smtClean="0"/>
              <a:t>・感想を書けばよいということではない。</a:t>
            </a:r>
            <a:endParaRPr kumimoji="1" lang="ja-JP" altLang="en-US" sz="2800" dirty="0"/>
          </a:p>
          <a:p>
            <a:pPr marL="0" indent="0">
              <a:buNone/>
            </a:pPr>
            <a:r>
              <a:rPr lang="ja-JP" altLang="en-US" sz="2800" dirty="0" smtClean="0"/>
              <a:t>・どう</a:t>
            </a:r>
            <a:r>
              <a:rPr lang="ja-JP" altLang="en-US" sz="2800" dirty="0"/>
              <a:t>行動</a:t>
            </a:r>
            <a:r>
              <a:rPr lang="ja-JP" altLang="en-US" sz="2800" dirty="0" smtClean="0"/>
              <a:t>するのかを</a:t>
            </a:r>
            <a:r>
              <a:rPr lang="ja-JP" altLang="en-US" sz="2800" dirty="0"/>
              <a:t>考えることではない。</a:t>
            </a:r>
          </a:p>
          <a:p>
            <a:pPr marL="0" indent="0">
              <a:buNone/>
            </a:pPr>
            <a:endParaRPr kumimoji="1" lang="ja-JP" altLang="en-US" sz="2800" dirty="0"/>
          </a:p>
          <a:p>
            <a:pPr marL="0" indent="0">
              <a:buNone/>
            </a:pPr>
            <a:r>
              <a:rPr lang="ja-JP" altLang="en-US" sz="2800" dirty="0" smtClean="0">
                <a:solidFill>
                  <a:srgbClr val="FF0000"/>
                </a:solidFill>
              </a:rPr>
              <a:t>子供が、よりよく生きるために道徳的価値に向き合い、いかに生きるべきかを自ら考え続ける「心」を</a:t>
            </a:r>
            <a:r>
              <a:rPr lang="ja-JP" altLang="en-US" sz="2800" dirty="0">
                <a:solidFill>
                  <a:srgbClr val="FF0000"/>
                </a:solidFill>
              </a:rPr>
              <a:t>つくること</a:t>
            </a:r>
            <a:r>
              <a:rPr lang="ja-JP" altLang="en-US" sz="2800" dirty="0" smtClean="0">
                <a:solidFill>
                  <a:srgbClr val="FF0000"/>
                </a:solidFill>
              </a:rPr>
              <a:t>。</a:t>
            </a:r>
            <a:r>
              <a:rPr lang="ja-JP" altLang="en-US" sz="2800" dirty="0" smtClean="0"/>
              <a:t>　</a:t>
            </a:r>
            <a:endParaRPr kumimoji="1" lang="ja-JP" altLang="en-US" sz="2800" dirty="0"/>
          </a:p>
        </p:txBody>
      </p:sp>
    </p:spTree>
    <p:extLst>
      <p:ext uri="{BB962C8B-B14F-4D97-AF65-F5344CB8AC3E}">
        <p14:creationId xmlns:p14="http://schemas.microsoft.com/office/powerpoint/2010/main" val="35134504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2343944"/>
            <a:ext cx="4762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Owner\Pictures\看板.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648"/>
            <a:ext cx="8568950" cy="642671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007354" y="2060848"/>
            <a:ext cx="5372958" cy="1757019"/>
          </a:xfrm>
          <a:prstGeom prst="rect">
            <a:avLst/>
          </a:prstGeom>
          <a:noFill/>
        </p:spPr>
        <p:txBody>
          <a:bodyPr wrap="square" rtlCol="0">
            <a:spAutoFit/>
          </a:bodyPr>
          <a:lstStyle/>
          <a:p>
            <a:pPr algn="ctr">
              <a:lnSpc>
                <a:spcPct val="150000"/>
              </a:lnSpc>
            </a:pPr>
            <a:r>
              <a:rPr kumimoji="1" lang="ja-JP" altLang="en-US" sz="3600" b="1" dirty="0">
                <a:ea typeface="ＤＨＰ平成ゴシックW5" panose="02010601000101010101" pitchFamily="2" charset="-128"/>
              </a:rPr>
              <a:t>道徳科の</a:t>
            </a:r>
          </a:p>
          <a:p>
            <a:pPr algn="ctr">
              <a:lnSpc>
                <a:spcPct val="150000"/>
              </a:lnSpc>
            </a:pPr>
            <a:r>
              <a:rPr kumimoji="1" lang="ja-JP" altLang="en-US" sz="4000" b="1" dirty="0">
                <a:ea typeface="ＤＨＰ平成ゴシックW5" panose="02010601000101010101" pitchFamily="2" charset="-128"/>
              </a:rPr>
              <a:t>基本的な授業の在り方</a:t>
            </a:r>
          </a:p>
        </p:txBody>
      </p:sp>
    </p:spTree>
    <p:extLst>
      <p:ext uri="{BB962C8B-B14F-4D97-AF65-F5344CB8AC3E}">
        <p14:creationId xmlns:p14="http://schemas.microsoft.com/office/powerpoint/2010/main" val="12040906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636680"/>
          </a:xfrm>
        </p:spPr>
        <p:txBody>
          <a:bodyPr>
            <a:normAutofit/>
          </a:bodyPr>
          <a:lstStyle/>
          <a:p>
            <a:r>
              <a:rPr kumimoji="1" lang="ja-JP" altLang="en-US" sz="3200" dirty="0"/>
              <a:t>ねらいの設定とは</a:t>
            </a:r>
          </a:p>
        </p:txBody>
      </p:sp>
      <p:sp>
        <p:nvSpPr>
          <p:cNvPr id="3" name="コンテンツ プレースホルダー 2"/>
          <p:cNvSpPr>
            <a:spLocks noGrp="1"/>
          </p:cNvSpPr>
          <p:nvPr>
            <p:ph idx="1"/>
          </p:nvPr>
        </p:nvSpPr>
        <p:spPr>
          <a:xfrm>
            <a:off x="457200" y="1484784"/>
            <a:ext cx="8229600" cy="4839816"/>
          </a:xfrm>
        </p:spPr>
        <p:txBody>
          <a:bodyPr/>
          <a:lstStyle/>
          <a:p>
            <a:pPr marL="0" indent="0">
              <a:buNone/>
            </a:pPr>
            <a:endParaRPr kumimoji="1" lang="ja-JP" altLang="en-US" dirty="0"/>
          </a:p>
        </p:txBody>
      </p:sp>
      <p:sp>
        <p:nvSpPr>
          <p:cNvPr id="5" name="角丸四角形 4"/>
          <p:cNvSpPr/>
          <p:nvPr/>
        </p:nvSpPr>
        <p:spPr>
          <a:xfrm>
            <a:off x="611560" y="1862826"/>
            <a:ext cx="3600400" cy="165618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・「内容項目」に含まれている</a:t>
            </a:r>
          </a:p>
          <a:p>
            <a:r>
              <a:rPr kumimoji="1" lang="ja-JP" altLang="en-US" sz="2000" dirty="0">
                <a:solidFill>
                  <a:schemeClr val="tx1"/>
                </a:solidFill>
              </a:rPr>
              <a:t>・指導の構想によっては、内容</a:t>
            </a:r>
            <a:br>
              <a:rPr kumimoji="1" lang="ja-JP" altLang="en-US" sz="2000" dirty="0">
                <a:solidFill>
                  <a:schemeClr val="tx1"/>
                </a:solidFill>
              </a:rPr>
            </a:br>
            <a:r>
              <a:rPr kumimoji="1" lang="ja-JP" altLang="en-US" sz="2000" dirty="0">
                <a:solidFill>
                  <a:schemeClr val="tx1"/>
                </a:solidFill>
              </a:rPr>
              <a:t>　項目の一部の場合もあれば、</a:t>
            </a:r>
            <a:br>
              <a:rPr kumimoji="1" lang="ja-JP" altLang="en-US" sz="2000" dirty="0">
                <a:solidFill>
                  <a:schemeClr val="tx1"/>
                </a:solidFill>
              </a:rPr>
            </a:br>
            <a:r>
              <a:rPr kumimoji="1" lang="ja-JP" altLang="en-US" sz="2000" dirty="0">
                <a:solidFill>
                  <a:schemeClr val="tx1"/>
                </a:solidFill>
              </a:rPr>
              <a:t>　全部を扱う場合もある。</a:t>
            </a:r>
          </a:p>
        </p:txBody>
      </p:sp>
      <p:sp>
        <p:nvSpPr>
          <p:cNvPr id="6" name="角丸四角形 5"/>
          <p:cNvSpPr/>
          <p:nvPr/>
        </p:nvSpPr>
        <p:spPr>
          <a:xfrm>
            <a:off x="611560" y="4005436"/>
            <a:ext cx="3600400" cy="86409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道徳的価値に関わる</a:t>
            </a:r>
          </a:p>
          <a:p>
            <a:pPr algn="ctr"/>
            <a:r>
              <a:rPr lang="ja-JP" altLang="en-US" sz="2000" dirty="0">
                <a:solidFill>
                  <a:schemeClr val="tx1"/>
                </a:solidFill>
              </a:rPr>
              <a:t>傾向性（問題点）</a:t>
            </a:r>
            <a:endParaRPr kumimoji="1" lang="ja-JP" altLang="en-US" sz="2000" dirty="0">
              <a:solidFill>
                <a:schemeClr val="tx1"/>
              </a:solidFill>
            </a:endParaRPr>
          </a:p>
        </p:txBody>
      </p:sp>
      <p:sp>
        <p:nvSpPr>
          <p:cNvPr id="7" name="角丸四角形 6"/>
          <p:cNvSpPr/>
          <p:nvPr/>
        </p:nvSpPr>
        <p:spPr>
          <a:xfrm>
            <a:off x="611560" y="5301208"/>
            <a:ext cx="3600400" cy="864096"/>
          </a:xfrm>
          <a:prstGeom prst="roundRect">
            <a:avLst/>
          </a:prstGeom>
          <a:solidFill>
            <a:srgbClr val="E0FF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教材の内容と性質</a:t>
            </a:r>
          </a:p>
        </p:txBody>
      </p:sp>
      <p:sp>
        <p:nvSpPr>
          <p:cNvPr id="8" name="正方形/長方形 7"/>
          <p:cNvSpPr/>
          <p:nvPr/>
        </p:nvSpPr>
        <p:spPr>
          <a:xfrm>
            <a:off x="5292080" y="2204864"/>
            <a:ext cx="3240360" cy="3960440"/>
          </a:xfrm>
          <a:prstGeom prst="rect">
            <a:avLst/>
          </a:prstGeom>
          <a:solidFill>
            <a:srgbClr val="FFE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chemeClr val="tx1"/>
                </a:solidFill>
              </a:rPr>
              <a:t>道徳性</a:t>
            </a:r>
          </a:p>
          <a:p>
            <a:pPr>
              <a:lnSpc>
                <a:spcPct val="150000"/>
              </a:lnSpc>
            </a:pPr>
            <a:r>
              <a:rPr lang="ja-JP" altLang="en-US" sz="2000" dirty="0">
                <a:solidFill>
                  <a:schemeClr val="tx1"/>
                </a:solidFill>
              </a:rPr>
              <a:t>　　・道徳的判断力</a:t>
            </a:r>
          </a:p>
          <a:p>
            <a:pPr>
              <a:lnSpc>
                <a:spcPct val="150000"/>
              </a:lnSpc>
            </a:pPr>
            <a:r>
              <a:rPr kumimoji="1" lang="ja-JP" altLang="en-US" sz="2000" dirty="0">
                <a:solidFill>
                  <a:schemeClr val="tx1"/>
                </a:solidFill>
              </a:rPr>
              <a:t>　　・道徳的心情</a:t>
            </a:r>
          </a:p>
          <a:p>
            <a:pPr>
              <a:lnSpc>
                <a:spcPct val="150000"/>
              </a:lnSpc>
            </a:pPr>
            <a:r>
              <a:rPr lang="ja-JP" altLang="en-US" sz="2000" dirty="0">
                <a:solidFill>
                  <a:schemeClr val="tx1"/>
                </a:solidFill>
              </a:rPr>
              <a:t>　　・道徳的実践意欲</a:t>
            </a:r>
          </a:p>
          <a:p>
            <a:pPr>
              <a:lnSpc>
                <a:spcPct val="150000"/>
              </a:lnSpc>
            </a:pPr>
            <a:r>
              <a:rPr kumimoji="1" lang="ja-JP" altLang="en-US" sz="2000" dirty="0">
                <a:solidFill>
                  <a:schemeClr val="tx1"/>
                </a:solidFill>
              </a:rPr>
              <a:t>　　・道徳的態度</a:t>
            </a:r>
          </a:p>
          <a:p>
            <a:pPr algn="ctr"/>
            <a:endParaRPr lang="ja-JP" altLang="en-US" sz="2000" dirty="0">
              <a:solidFill>
                <a:schemeClr val="tx1"/>
              </a:solidFill>
            </a:endParaRPr>
          </a:p>
          <a:p>
            <a:pPr algn="ctr"/>
            <a:r>
              <a:rPr kumimoji="1" lang="ja-JP" altLang="en-US" sz="2000" dirty="0">
                <a:solidFill>
                  <a:schemeClr val="tx1"/>
                </a:solidFill>
              </a:rPr>
              <a:t>◆どれかに焦点化する</a:t>
            </a:r>
          </a:p>
          <a:p>
            <a:pPr algn="ctr"/>
            <a:r>
              <a:rPr lang="ja-JP" altLang="en-US" sz="2000" dirty="0">
                <a:solidFill>
                  <a:srgbClr val="FF0000"/>
                </a:solidFill>
              </a:rPr>
              <a:t>「指導の要点を明確にする」</a:t>
            </a:r>
          </a:p>
          <a:p>
            <a:pPr algn="ctr"/>
            <a:r>
              <a:rPr kumimoji="1" lang="en-US" altLang="ja-JP" sz="2000" dirty="0">
                <a:solidFill>
                  <a:srgbClr val="FF0000"/>
                </a:solidFill>
              </a:rPr>
              <a:t>※</a:t>
            </a:r>
            <a:r>
              <a:rPr kumimoji="1" lang="ja-JP" altLang="en-US" sz="2000" dirty="0">
                <a:solidFill>
                  <a:srgbClr val="FF0000"/>
                </a:solidFill>
              </a:rPr>
              <a:t>特別の教科道徳編 ｐ８１</a:t>
            </a:r>
          </a:p>
        </p:txBody>
      </p:sp>
      <p:sp>
        <p:nvSpPr>
          <p:cNvPr id="9" name="角丸四角形 8"/>
          <p:cNvSpPr/>
          <p:nvPr/>
        </p:nvSpPr>
        <p:spPr>
          <a:xfrm>
            <a:off x="5868144" y="1952836"/>
            <a:ext cx="1872208" cy="396044"/>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ねらいの設定</a:t>
            </a:r>
          </a:p>
        </p:txBody>
      </p:sp>
      <p:sp>
        <p:nvSpPr>
          <p:cNvPr id="10" name="正方形/長方形 9"/>
          <p:cNvSpPr/>
          <p:nvPr/>
        </p:nvSpPr>
        <p:spPr>
          <a:xfrm>
            <a:off x="1475656" y="1628800"/>
            <a:ext cx="1944216" cy="3600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道徳的価値</a:t>
            </a:r>
          </a:p>
        </p:txBody>
      </p:sp>
      <p:sp>
        <p:nvSpPr>
          <p:cNvPr id="11" name="正方形/長方形 10"/>
          <p:cNvSpPr/>
          <p:nvPr/>
        </p:nvSpPr>
        <p:spPr>
          <a:xfrm>
            <a:off x="1439652" y="5121188"/>
            <a:ext cx="1944216" cy="360040"/>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教　材</a:t>
            </a:r>
          </a:p>
        </p:txBody>
      </p:sp>
      <p:sp>
        <p:nvSpPr>
          <p:cNvPr id="12" name="正方形/長方形 11"/>
          <p:cNvSpPr/>
          <p:nvPr/>
        </p:nvSpPr>
        <p:spPr>
          <a:xfrm>
            <a:off x="1475656" y="3681028"/>
            <a:ext cx="1944216" cy="360040"/>
          </a:xfrm>
          <a:prstGeom prst="rect">
            <a:avLst/>
          </a:prstGeom>
          <a:solidFill>
            <a:srgbClr val="FFD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子供の実態</a:t>
            </a:r>
          </a:p>
        </p:txBody>
      </p:sp>
      <p:cxnSp>
        <p:nvCxnSpPr>
          <p:cNvPr id="14" name="直線矢印コネクタ 13"/>
          <p:cNvCxnSpPr/>
          <p:nvPr/>
        </p:nvCxnSpPr>
        <p:spPr>
          <a:xfrm>
            <a:off x="4427984" y="2690918"/>
            <a:ext cx="648072" cy="3780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4427984" y="4437484"/>
            <a:ext cx="64807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4427984" y="5301208"/>
            <a:ext cx="648072"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6782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2960B7-D839-4142-A006-BC9C2ECBE902}"/>
              </a:ext>
            </a:extLst>
          </p:cNvPr>
          <p:cNvSpPr>
            <a:spLocks noGrp="1"/>
          </p:cNvSpPr>
          <p:nvPr>
            <p:ph type="title"/>
          </p:nvPr>
        </p:nvSpPr>
        <p:spPr>
          <a:xfrm>
            <a:off x="457200" y="704088"/>
            <a:ext cx="8229600" cy="924712"/>
          </a:xfrm>
        </p:spPr>
        <p:txBody>
          <a:bodyPr>
            <a:normAutofit/>
          </a:bodyPr>
          <a:lstStyle/>
          <a:p>
            <a:r>
              <a:rPr kumimoji="1" lang="ja-JP" altLang="en-US" sz="3200" dirty="0" smtClean="0"/>
              <a:t>一部の指導書</a:t>
            </a:r>
            <a:r>
              <a:rPr lang="ja-JP" altLang="en-US" sz="3200" dirty="0"/>
              <a:t>の</a:t>
            </a:r>
            <a:r>
              <a:rPr kumimoji="1" lang="ja-JP" altLang="en-US" sz="3200" dirty="0" smtClean="0"/>
              <a:t>ねらい</a:t>
            </a:r>
            <a:r>
              <a:rPr kumimoji="1" lang="ja-JP" altLang="en-US" sz="3200" dirty="0"/>
              <a:t>の</a:t>
            </a:r>
            <a:r>
              <a:rPr kumimoji="1" lang="ja-JP" altLang="en-US" sz="3200" dirty="0" smtClean="0"/>
              <a:t>表記に・・・</a:t>
            </a:r>
            <a:endParaRPr kumimoji="1" lang="ja-JP" altLang="en-US" sz="3200" dirty="0"/>
          </a:p>
        </p:txBody>
      </p:sp>
      <p:sp>
        <p:nvSpPr>
          <p:cNvPr id="3" name="コンテンツ プレースホルダー 2">
            <a:extLst>
              <a:ext uri="{FF2B5EF4-FFF2-40B4-BE49-F238E27FC236}">
                <a16:creationId xmlns:a16="http://schemas.microsoft.com/office/drawing/2014/main" id="{28E24421-2DBD-410C-85FB-2D92C44A7838}"/>
              </a:ext>
            </a:extLst>
          </p:cNvPr>
          <p:cNvSpPr>
            <a:spLocks noGrp="1"/>
          </p:cNvSpPr>
          <p:nvPr>
            <p:ph idx="1"/>
          </p:nvPr>
        </p:nvSpPr>
        <p:spPr>
          <a:xfrm>
            <a:off x="323528" y="1844824"/>
            <a:ext cx="8640960" cy="4407768"/>
          </a:xfrm>
        </p:spPr>
        <p:txBody>
          <a:bodyPr>
            <a:normAutofit/>
          </a:bodyPr>
          <a:lstStyle/>
          <a:p>
            <a:pPr marL="0" indent="0">
              <a:lnSpc>
                <a:spcPct val="110000"/>
              </a:lnSpc>
              <a:buNone/>
            </a:pPr>
            <a:r>
              <a:rPr lang="ja-JP" altLang="en-US" sz="2800" dirty="0" smtClean="0"/>
              <a:t>「～道徳的</a:t>
            </a:r>
            <a:r>
              <a:rPr lang="ja-JP" altLang="en-US" sz="2800" dirty="0"/>
              <a:t>判断力、道徳的心情</a:t>
            </a:r>
            <a:r>
              <a:rPr lang="ja-JP" altLang="en-US" sz="2800" dirty="0" smtClean="0"/>
              <a:t>、道徳的</a:t>
            </a:r>
            <a:r>
              <a:rPr lang="ja-JP" altLang="en-US" sz="2800" dirty="0"/>
              <a:t>態度を</a:t>
            </a:r>
            <a:r>
              <a:rPr lang="ja-JP" altLang="en-US" sz="2800" dirty="0" smtClean="0"/>
              <a:t>育てる。</a:t>
            </a:r>
            <a:r>
              <a:rPr lang="ja-JP" altLang="en-US" sz="2800" dirty="0"/>
              <a:t>」</a:t>
            </a:r>
          </a:p>
          <a:p>
            <a:pPr marL="0" indent="0">
              <a:lnSpc>
                <a:spcPct val="110000"/>
              </a:lnSpc>
              <a:buNone/>
            </a:pPr>
            <a:r>
              <a:rPr lang="en-US" altLang="ja-JP" sz="2400" dirty="0" smtClean="0">
                <a:solidFill>
                  <a:srgbClr val="00B050"/>
                </a:solidFill>
              </a:rPr>
              <a:t>   </a:t>
            </a:r>
            <a:r>
              <a:rPr lang="ja-JP" altLang="en-US" sz="2400" dirty="0" smtClean="0">
                <a:solidFill>
                  <a:srgbClr val="00B050"/>
                </a:solidFill>
              </a:rPr>
              <a:t>　　</a:t>
            </a:r>
            <a:r>
              <a:rPr lang="en-US" altLang="ja-JP" sz="2400" dirty="0" smtClean="0">
                <a:solidFill>
                  <a:srgbClr val="00B050"/>
                </a:solidFill>
              </a:rPr>
              <a:t> 『</a:t>
            </a:r>
            <a:r>
              <a:rPr lang="ja-JP" altLang="en-US" sz="2400" dirty="0">
                <a:solidFill>
                  <a:srgbClr val="00B050"/>
                </a:solidFill>
              </a:rPr>
              <a:t>どうしたら</a:t>
            </a:r>
            <a:r>
              <a:rPr lang="ja-JP" altLang="en-US" sz="2400" dirty="0" smtClean="0">
                <a:solidFill>
                  <a:srgbClr val="00B050"/>
                </a:solidFill>
              </a:rPr>
              <a:t>こ</a:t>
            </a:r>
            <a:r>
              <a:rPr lang="ja-JP" altLang="en-US" sz="2400" dirty="0">
                <a:solidFill>
                  <a:srgbClr val="00B050"/>
                </a:solidFill>
              </a:rPr>
              <a:t>れら</a:t>
            </a:r>
            <a:r>
              <a:rPr lang="ja-JP" altLang="en-US" sz="2400" dirty="0" smtClean="0">
                <a:solidFill>
                  <a:srgbClr val="00B050"/>
                </a:solidFill>
              </a:rPr>
              <a:t>の道徳性が一度に達成</a:t>
            </a:r>
            <a:r>
              <a:rPr lang="ja-JP" altLang="en-US" sz="2400" dirty="0">
                <a:solidFill>
                  <a:srgbClr val="00B050"/>
                </a:solidFill>
              </a:rPr>
              <a:t>できる</a:t>
            </a:r>
            <a:r>
              <a:rPr lang="ja-JP" altLang="en-US" sz="2400" dirty="0" smtClean="0">
                <a:solidFill>
                  <a:srgbClr val="00B050"/>
                </a:solidFill>
              </a:rPr>
              <a:t>か・・</a:t>
            </a:r>
            <a:r>
              <a:rPr lang="ja-JP" altLang="en-US" sz="2400" dirty="0">
                <a:solidFill>
                  <a:srgbClr val="00B050"/>
                </a:solidFill>
              </a:rPr>
              <a:t>・。</a:t>
            </a:r>
            <a:r>
              <a:rPr lang="en-US" altLang="ja-JP" sz="2400" dirty="0">
                <a:solidFill>
                  <a:srgbClr val="00B050"/>
                </a:solidFill>
              </a:rPr>
              <a:t>』</a:t>
            </a:r>
            <a:endParaRPr kumimoji="1" lang="en-US" altLang="ja-JP" sz="2400" dirty="0">
              <a:solidFill>
                <a:srgbClr val="00B050"/>
              </a:solidFill>
            </a:endParaRPr>
          </a:p>
          <a:p>
            <a:pPr marL="0" indent="0">
              <a:lnSpc>
                <a:spcPct val="110000"/>
              </a:lnSpc>
              <a:buNone/>
            </a:pPr>
            <a:r>
              <a:rPr kumimoji="1" lang="ja-JP" altLang="en-US" sz="2400" dirty="0" smtClean="0"/>
              <a:t>　　　　　　　　　　　　　　　　　　　　　　　　</a:t>
            </a:r>
            <a:r>
              <a:rPr kumimoji="1" lang="en-US" altLang="ja-JP" sz="2400" dirty="0" smtClean="0"/>
              <a:t>※</a:t>
            </a:r>
            <a:r>
              <a:rPr kumimoji="1" lang="ja-JP" altLang="en-US" sz="2400" dirty="0" smtClean="0"/>
              <a:t>現場の先生方</a:t>
            </a:r>
            <a:r>
              <a:rPr kumimoji="1" lang="ja-JP" altLang="en-US" sz="2400" dirty="0"/>
              <a:t>の</a:t>
            </a:r>
            <a:r>
              <a:rPr kumimoji="1" lang="ja-JP" altLang="en-US" sz="2400" dirty="0" smtClean="0"/>
              <a:t>声</a:t>
            </a:r>
          </a:p>
          <a:p>
            <a:pPr marL="0" indent="0">
              <a:lnSpc>
                <a:spcPct val="110000"/>
              </a:lnSpc>
              <a:buNone/>
            </a:pPr>
            <a:endParaRPr kumimoji="1" lang="ja-JP" altLang="en-US" sz="2400" dirty="0"/>
          </a:p>
          <a:p>
            <a:pPr marL="0" indent="0">
              <a:lnSpc>
                <a:spcPct val="110000"/>
              </a:lnSpc>
              <a:buNone/>
            </a:pPr>
            <a:r>
              <a:rPr kumimoji="1" lang="ja-JP" altLang="en-US" sz="2800" dirty="0"/>
              <a:t>〇上記の道徳性は、これまで「道徳的実践力」と</a:t>
            </a:r>
            <a:r>
              <a:rPr kumimoji="1" lang="ja-JP" altLang="en-US" sz="2800" dirty="0" smtClean="0"/>
              <a:t>呼ばれて</a:t>
            </a:r>
            <a:br>
              <a:rPr kumimoji="1" lang="ja-JP" altLang="en-US" sz="2800" dirty="0" smtClean="0"/>
            </a:br>
            <a:r>
              <a:rPr kumimoji="1" lang="ja-JP" altLang="en-US" sz="2800" dirty="0" smtClean="0"/>
              <a:t>　 いた諸様相で</a:t>
            </a:r>
            <a:r>
              <a:rPr kumimoji="1" lang="ja-JP" altLang="en-US" sz="2800" dirty="0"/>
              <a:t>ある。</a:t>
            </a:r>
          </a:p>
          <a:p>
            <a:pPr marL="0" indent="0">
              <a:lnSpc>
                <a:spcPct val="110000"/>
              </a:lnSpc>
              <a:buNone/>
            </a:pPr>
            <a:r>
              <a:rPr lang="ja-JP" altLang="en-US" sz="2800" dirty="0" smtClean="0"/>
              <a:t>〇かつて指導</a:t>
            </a:r>
            <a:r>
              <a:rPr lang="ja-JP" altLang="en-US" sz="2800" dirty="0"/>
              <a:t>案で「～を通して道徳的実践力を</a:t>
            </a:r>
            <a:r>
              <a:rPr lang="ja-JP" altLang="en-US" sz="2800" dirty="0" smtClean="0"/>
              <a:t>育てる。」</a:t>
            </a:r>
            <a:br>
              <a:rPr lang="ja-JP" altLang="en-US" sz="2800" dirty="0" smtClean="0"/>
            </a:br>
            <a:r>
              <a:rPr lang="ja-JP" altLang="en-US" sz="2800" dirty="0" smtClean="0"/>
              <a:t>　  という表記があったか。　</a:t>
            </a:r>
            <a:r>
              <a:rPr lang="en-US" altLang="ja-JP" sz="2800" dirty="0" smtClean="0"/>
              <a:t>※</a:t>
            </a:r>
            <a:r>
              <a:rPr lang="ja-JP" altLang="en-US" sz="2800" dirty="0" smtClean="0"/>
              <a:t>道徳性を焦点化</a:t>
            </a:r>
            <a:r>
              <a:rPr lang="ja-JP" altLang="en-US" sz="2800" dirty="0"/>
              <a:t>して</a:t>
            </a:r>
            <a:r>
              <a:rPr lang="ja-JP" altLang="en-US" sz="2800" dirty="0" smtClean="0"/>
              <a:t>いた</a:t>
            </a:r>
            <a:endParaRPr kumimoji="1" lang="ja-JP" altLang="en-US" sz="2800" dirty="0"/>
          </a:p>
        </p:txBody>
      </p:sp>
    </p:spTree>
    <p:extLst>
      <p:ext uri="{BB962C8B-B14F-4D97-AF65-F5344CB8AC3E}">
        <p14:creationId xmlns:p14="http://schemas.microsoft.com/office/powerpoint/2010/main" val="6064228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80696"/>
          </a:xfrm>
        </p:spPr>
        <p:txBody>
          <a:bodyPr>
            <a:normAutofit/>
          </a:bodyPr>
          <a:lstStyle/>
          <a:p>
            <a:r>
              <a:rPr kumimoji="1" lang="ja-JP" altLang="en-US" sz="3600" dirty="0"/>
              <a:t>指導案のねらいの表記の中には</a:t>
            </a:r>
          </a:p>
        </p:txBody>
      </p:sp>
      <p:sp>
        <p:nvSpPr>
          <p:cNvPr id="4" name="正方形/長方形 3"/>
          <p:cNvSpPr/>
          <p:nvPr/>
        </p:nvSpPr>
        <p:spPr>
          <a:xfrm>
            <a:off x="439778" y="1988840"/>
            <a:ext cx="3096344" cy="3888432"/>
          </a:xfrm>
          <a:prstGeom prst="rect">
            <a:avLst/>
          </a:prstGeom>
          <a:solidFill>
            <a:srgbClr val="FFE1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kumimoji="1" lang="ja-JP" altLang="en-US" sz="2400" dirty="0">
                <a:solidFill>
                  <a:schemeClr val="tx1"/>
                </a:solidFill>
              </a:rPr>
              <a:t>～に気付く。</a:t>
            </a:r>
          </a:p>
          <a:p>
            <a:pPr algn="ctr">
              <a:lnSpc>
                <a:spcPct val="200000"/>
              </a:lnSpc>
            </a:pPr>
            <a:r>
              <a:rPr lang="ja-JP" altLang="en-US" sz="2400" dirty="0">
                <a:solidFill>
                  <a:schemeClr val="tx1"/>
                </a:solidFill>
              </a:rPr>
              <a:t>～を感じる。</a:t>
            </a:r>
          </a:p>
          <a:p>
            <a:pPr algn="ctr">
              <a:lnSpc>
                <a:spcPct val="200000"/>
              </a:lnSpc>
            </a:pPr>
            <a:r>
              <a:rPr kumimoji="1" lang="ja-JP" altLang="en-US" sz="2400" dirty="0">
                <a:solidFill>
                  <a:schemeClr val="tx1"/>
                </a:solidFill>
              </a:rPr>
              <a:t>～という意欲をもつ。</a:t>
            </a:r>
          </a:p>
        </p:txBody>
      </p:sp>
      <p:pic>
        <p:nvPicPr>
          <p:cNvPr id="8" name="Picture 2" descr="C:\Users\Owner\Pictures\2018_10_19\IMG_8504.JPG">
            <a:extLst>
              <a:ext uri="{FF2B5EF4-FFF2-40B4-BE49-F238E27FC236}">
                <a16:creationId xmlns:a16="http://schemas.microsoft.com/office/drawing/2014/main" id="{F17B1AFE-1AC6-4A0C-811F-BD8EC28D4337}"/>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760704" y="1981019"/>
            <a:ext cx="5397951" cy="4047728"/>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67DC121B-47A6-4BFB-98F6-0438A0934C53}"/>
              </a:ext>
            </a:extLst>
          </p:cNvPr>
          <p:cNvSpPr txBox="1"/>
          <p:nvPr/>
        </p:nvSpPr>
        <p:spPr>
          <a:xfrm>
            <a:off x="7956376" y="2636912"/>
            <a:ext cx="1107996" cy="3240360"/>
          </a:xfrm>
          <a:prstGeom prst="rect">
            <a:avLst/>
          </a:prstGeom>
          <a:solidFill>
            <a:schemeClr val="bg1"/>
          </a:solidFill>
        </p:spPr>
        <p:txBody>
          <a:bodyPr vert="eaVert" wrap="square" rtlCol="0">
            <a:spAutoFit/>
          </a:bodyPr>
          <a:lstStyle/>
          <a:p>
            <a:r>
              <a:rPr kumimoji="1" lang="ja-JP" altLang="en-US" sz="2000" dirty="0"/>
              <a:t>前教科調査官</a:t>
            </a:r>
          </a:p>
          <a:p>
            <a:r>
              <a:rPr lang="ja-JP" altLang="en-US" sz="2000" dirty="0"/>
              <a:t>帝京大学大学院教授</a:t>
            </a:r>
          </a:p>
          <a:p>
            <a:r>
              <a:rPr kumimoji="1" lang="ja-JP" altLang="en-US" sz="2000" dirty="0"/>
              <a:t>　　　</a:t>
            </a:r>
            <a:r>
              <a:rPr lang="ja-JP" altLang="en-US" sz="2000" dirty="0"/>
              <a:t>赤　堀　博　行</a:t>
            </a:r>
            <a:endParaRPr kumimoji="1" lang="ja-JP" altLang="en-US" sz="2000" dirty="0"/>
          </a:p>
        </p:txBody>
      </p:sp>
      <p:sp>
        <p:nvSpPr>
          <p:cNvPr id="10" name="テキスト ボックス 9">
            <a:extLst>
              <a:ext uri="{FF2B5EF4-FFF2-40B4-BE49-F238E27FC236}">
                <a16:creationId xmlns:a16="http://schemas.microsoft.com/office/drawing/2014/main" id="{9FA2F4AB-6843-4E35-B556-FFC83C7A6496}"/>
              </a:ext>
            </a:extLst>
          </p:cNvPr>
          <p:cNvSpPr txBox="1"/>
          <p:nvPr/>
        </p:nvSpPr>
        <p:spPr>
          <a:xfrm>
            <a:off x="4976531" y="6028747"/>
            <a:ext cx="3744416" cy="646331"/>
          </a:xfrm>
          <a:prstGeom prst="rect">
            <a:avLst/>
          </a:prstGeom>
          <a:solidFill>
            <a:schemeClr val="bg1"/>
          </a:solidFill>
        </p:spPr>
        <p:txBody>
          <a:bodyPr wrap="square" rtlCol="0">
            <a:spAutoFit/>
          </a:bodyPr>
          <a:lstStyle/>
          <a:p>
            <a:r>
              <a:rPr lang="ja-JP" altLang="en-US" dirty="0"/>
              <a:t>関東地区小学校道徳教育研究大会</a:t>
            </a:r>
          </a:p>
          <a:p>
            <a:r>
              <a:rPr lang="ja-JP" altLang="en-US" dirty="0"/>
              <a:t>千葉大会　２０１８．１０．１９</a:t>
            </a:r>
            <a:endParaRPr kumimoji="1" lang="ja-JP" altLang="en-US" dirty="0"/>
          </a:p>
        </p:txBody>
      </p:sp>
    </p:spTree>
    <p:extLst>
      <p:ext uri="{BB962C8B-B14F-4D97-AF65-F5344CB8AC3E}">
        <p14:creationId xmlns:p14="http://schemas.microsoft.com/office/powerpoint/2010/main" val="27188129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08720"/>
            <a:ext cx="8229600" cy="5415880"/>
          </a:xfrm>
        </p:spPr>
        <p:txBody>
          <a:bodyPr/>
          <a:lstStyle/>
          <a:p>
            <a:pPr marL="0" indent="0">
              <a:buNone/>
            </a:pPr>
            <a:endParaRPr kumimoji="1" lang="ja-JP" altLang="en-US" sz="2400" dirty="0"/>
          </a:p>
        </p:txBody>
      </p:sp>
      <p:sp>
        <p:nvSpPr>
          <p:cNvPr id="4" name="メモ 3"/>
          <p:cNvSpPr/>
          <p:nvPr/>
        </p:nvSpPr>
        <p:spPr>
          <a:xfrm>
            <a:off x="395536" y="836712"/>
            <a:ext cx="8352928" cy="5832648"/>
          </a:xfrm>
          <a:prstGeom prst="foldedCorner">
            <a:avLst/>
          </a:prstGeom>
          <a:solidFill>
            <a:srgbClr val="FFFFD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500"/>
              </a:lnSpc>
            </a:pPr>
            <a:r>
              <a:rPr kumimoji="1" lang="ja-JP" altLang="en-US" sz="2400" dirty="0">
                <a:solidFill>
                  <a:schemeClr val="tx1"/>
                </a:solidFill>
              </a:rPr>
              <a:t> 「ねらい」の</a:t>
            </a:r>
            <a:r>
              <a:rPr lang="ja-JP" altLang="en-US" sz="2400" dirty="0">
                <a:solidFill>
                  <a:schemeClr val="tx1"/>
                </a:solidFill>
              </a:rPr>
              <a:t>文末表現についてであるが、</a:t>
            </a:r>
            <a:r>
              <a:rPr lang="ja-JP" altLang="en-US" sz="2400" u="heavy" dirty="0">
                <a:solidFill>
                  <a:schemeClr val="tx1"/>
                </a:solidFill>
                <a:uFill>
                  <a:solidFill>
                    <a:srgbClr val="FF0000"/>
                  </a:solidFill>
                </a:uFill>
              </a:rPr>
              <a:t>その時間の指導の重点</a:t>
            </a:r>
            <a:r>
              <a:rPr lang="ja-JP" altLang="en-US" sz="2400" dirty="0">
                <a:solidFill>
                  <a:schemeClr val="tx1"/>
                </a:solidFill>
              </a:rPr>
              <a:t>が道徳的判断力の側面にあるのか、あるいは、道徳的心情の側面にあるのか、あるいは道徳的態度の側面にあるのかを</a:t>
            </a:r>
            <a:r>
              <a:rPr lang="ja-JP" altLang="en-US" sz="2400" u="heavy" dirty="0">
                <a:solidFill>
                  <a:schemeClr val="tx1"/>
                </a:solidFill>
                <a:uFill>
                  <a:solidFill>
                    <a:srgbClr val="FF0000"/>
                  </a:solidFill>
                </a:uFill>
              </a:rPr>
              <a:t>明確に押さえることによって定まってくる。</a:t>
            </a:r>
            <a:endParaRPr lang="en-US" altLang="ja-JP" sz="2400" u="heavy" dirty="0">
              <a:solidFill>
                <a:schemeClr val="tx1"/>
              </a:solidFill>
              <a:uFill>
                <a:solidFill>
                  <a:srgbClr val="FF0000"/>
                </a:solidFill>
              </a:uFill>
            </a:endParaRPr>
          </a:p>
          <a:p>
            <a:pPr>
              <a:lnSpc>
                <a:spcPts val="3500"/>
              </a:lnSpc>
            </a:pPr>
            <a:r>
              <a:rPr lang="ja-JP" altLang="en-US" sz="2400" dirty="0">
                <a:solidFill>
                  <a:schemeClr val="tx1"/>
                </a:solidFill>
              </a:rPr>
              <a:t> もちろん、道徳の時間の役割から考えて、どの主題も最終的には道徳的態度の育成をねらっているので、文末が「判断力を高める」「心情を高める」とあっても、態度形成をねらうということが省略されているということにはならない。</a:t>
            </a:r>
          </a:p>
          <a:p>
            <a:pPr>
              <a:lnSpc>
                <a:spcPts val="3500"/>
              </a:lnSpc>
            </a:pPr>
            <a:r>
              <a:rPr lang="ja-JP" altLang="en-US" sz="2400" dirty="0">
                <a:solidFill>
                  <a:schemeClr val="tx1"/>
                </a:solidFill>
              </a:rPr>
              <a:t> しかし、</a:t>
            </a:r>
            <a:r>
              <a:rPr lang="ja-JP" altLang="en-US" sz="2400" u="heavy" dirty="0">
                <a:solidFill>
                  <a:schemeClr val="tx1"/>
                </a:solidFill>
                <a:uFill>
                  <a:solidFill>
                    <a:srgbClr val="FF0000"/>
                  </a:solidFill>
                </a:uFill>
              </a:rPr>
              <a:t>指導案作成に当たっては、その時間の重点によってどの側面をねらうのかを明確にとらえるような文末の表現にすることが望ましい。</a:t>
            </a:r>
          </a:p>
          <a:p>
            <a:pPr>
              <a:lnSpc>
                <a:spcPts val="3000"/>
              </a:lnSpc>
            </a:pPr>
            <a:r>
              <a:rPr kumimoji="1" lang="ja-JP" altLang="en-US" sz="2200" dirty="0">
                <a:solidFill>
                  <a:schemeClr val="tx1"/>
                </a:solidFill>
              </a:rPr>
              <a:t>　　　　　　　　　　　　　　　　　　（新道徳教育事典：第一法規）</a:t>
            </a:r>
          </a:p>
        </p:txBody>
      </p:sp>
    </p:spTree>
    <p:extLst>
      <p:ext uri="{BB962C8B-B14F-4D97-AF65-F5344CB8AC3E}">
        <p14:creationId xmlns:p14="http://schemas.microsoft.com/office/powerpoint/2010/main" val="16998215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648072"/>
          </a:xfrm>
        </p:spPr>
        <p:txBody>
          <a:bodyPr>
            <a:normAutofit/>
          </a:bodyPr>
          <a:lstStyle/>
          <a:p>
            <a:r>
              <a:rPr kumimoji="1" lang="ja-JP" altLang="en-US" sz="3200" dirty="0"/>
              <a:t>一般的な学習指導過程 ［小・中 解説より］</a:t>
            </a:r>
          </a:p>
        </p:txBody>
      </p:sp>
      <p:sp>
        <p:nvSpPr>
          <p:cNvPr id="3" name="コンテンツ プレースホルダ 2"/>
          <p:cNvSpPr>
            <a:spLocks noGrp="1"/>
          </p:cNvSpPr>
          <p:nvPr>
            <p:ph idx="1"/>
          </p:nvPr>
        </p:nvSpPr>
        <p:spPr>
          <a:xfrm>
            <a:off x="457200" y="1052736"/>
            <a:ext cx="8229600" cy="5073427"/>
          </a:xfrm>
        </p:spPr>
        <p:txBody>
          <a:bodyPr/>
          <a:lstStyle/>
          <a:p>
            <a:pPr>
              <a:buNone/>
            </a:pPr>
            <a:endParaRPr kumimoji="1" lang="ja-JP" altLang="en-US" dirty="0"/>
          </a:p>
        </p:txBody>
      </p:sp>
      <p:sp>
        <p:nvSpPr>
          <p:cNvPr id="4" name="正方形/長方形 3"/>
          <p:cNvSpPr/>
          <p:nvPr/>
        </p:nvSpPr>
        <p:spPr>
          <a:xfrm>
            <a:off x="503548" y="1268760"/>
            <a:ext cx="1044116" cy="576064"/>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導入</a:t>
            </a:r>
          </a:p>
        </p:txBody>
      </p:sp>
      <p:sp>
        <p:nvSpPr>
          <p:cNvPr id="5" name="正方形/長方形 4"/>
          <p:cNvSpPr/>
          <p:nvPr/>
        </p:nvSpPr>
        <p:spPr>
          <a:xfrm>
            <a:off x="503548" y="2060848"/>
            <a:ext cx="8172908" cy="33123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503548" y="5589240"/>
            <a:ext cx="1044116" cy="576064"/>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終末</a:t>
            </a:r>
          </a:p>
        </p:txBody>
      </p:sp>
      <p:sp>
        <p:nvSpPr>
          <p:cNvPr id="7" name="正方形/長方形 6"/>
          <p:cNvSpPr/>
          <p:nvPr/>
        </p:nvSpPr>
        <p:spPr>
          <a:xfrm>
            <a:off x="647564" y="2865601"/>
            <a:ext cx="504056" cy="151216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prstClr val="black"/>
                </a:solidFill>
              </a:rPr>
              <a:t>展開</a:t>
            </a:r>
          </a:p>
        </p:txBody>
      </p:sp>
      <p:sp>
        <p:nvSpPr>
          <p:cNvPr id="8" name="角丸四角形 7"/>
          <p:cNvSpPr/>
          <p:nvPr/>
        </p:nvSpPr>
        <p:spPr>
          <a:xfrm>
            <a:off x="1403648" y="2348880"/>
            <a:ext cx="6984776" cy="1224136"/>
          </a:xfrm>
          <a:prstGeom prst="roundRect">
            <a:avLst/>
          </a:prstGeom>
          <a:solidFill>
            <a:srgbClr val="BEFEAC"/>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dirty="0">
                <a:solidFill>
                  <a:prstClr val="white"/>
                </a:solidFill>
              </a:rPr>
              <a:t>　</a:t>
            </a:r>
            <a:r>
              <a:rPr lang="ja-JP" altLang="en-US" sz="2400" dirty="0">
                <a:solidFill>
                  <a:schemeClr val="tx1"/>
                </a:solidFill>
              </a:rPr>
              <a:t>教材によって道徳的価値の理解を図る</a:t>
            </a:r>
          </a:p>
        </p:txBody>
      </p:sp>
      <p:sp>
        <p:nvSpPr>
          <p:cNvPr id="9" name="角丸四角形 8"/>
          <p:cNvSpPr/>
          <p:nvPr/>
        </p:nvSpPr>
        <p:spPr>
          <a:xfrm>
            <a:off x="1403648" y="3970249"/>
            <a:ext cx="6984776" cy="1186943"/>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dirty="0">
                <a:solidFill>
                  <a:prstClr val="white"/>
                </a:solidFill>
              </a:rPr>
              <a:t>  </a:t>
            </a:r>
            <a:r>
              <a:rPr lang="ja-JP" altLang="en-US" sz="2400" dirty="0">
                <a:solidFill>
                  <a:schemeClr val="tx1"/>
                </a:solidFill>
              </a:rPr>
              <a:t>道徳的価値を自分のこととして捉える</a:t>
            </a:r>
          </a:p>
        </p:txBody>
      </p:sp>
      <p:sp>
        <p:nvSpPr>
          <p:cNvPr id="14" name="正方形/長方形 13"/>
          <p:cNvSpPr/>
          <p:nvPr/>
        </p:nvSpPr>
        <p:spPr>
          <a:xfrm>
            <a:off x="2087724" y="2951375"/>
            <a:ext cx="525658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道徳的価値の意味や大切さを理解する</a:t>
            </a:r>
          </a:p>
        </p:txBody>
      </p:sp>
      <p:sp>
        <p:nvSpPr>
          <p:cNvPr id="15" name="正方形/長方形 14"/>
          <p:cNvSpPr/>
          <p:nvPr/>
        </p:nvSpPr>
        <p:spPr>
          <a:xfrm>
            <a:off x="2087724" y="4653136"/>
            <a:ext cx="5940660"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これまでの自分の状況を見つめ、課題を培う</a:t>
            </a:r>
          </a:p>
        </p:txBody>
      </p:sp>
      <p:sp>
        <p:nvSpPr>
          <p:cNvPr id="17" name="正方形/長方形 16"/>
          <p:cNvSpPr/>
          <p:nvPr/>
        </p:nvSpPr>
        <p:spPr>
          <a:xfrm>
            <a:off x="6767086" y="2140999"/>
            <a:ext cx="1621338" cy="4320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価値理解</a:t>
            </a:r>
          </a:p>
        </p:txBody>
      </p:sp>
      <p:sp>
        <p:nvSpPr>
          <p:cNvPr id="18" name="正方形/長方形 17"/>
          <p:cNvSpPr/>
          <p:nvPr/>
        </p:nvSpPr>
        <p:spPr>
          <a:xfrm>
            <a:off x="6749663" y="3797989"/>
            <a:ext cx="1656184" cy="43204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自己理解</a:t>
            </a:r>
          </a:p>
        </p:txBody>
      </p:sp>
      <p:sp>
        <p:nvSpPr>
          <p:cNvPr id="20" name="角丸四角形吹き出し 19"/>
          <p:cNvSpPr/>
          <p:nvPr/>
        </p:nvSpPr>
        <p:spPr>
          <a:xfrm>
            <a:off x="5058054" y="5589240"/>
            <a:ext cx="3474385" cy="576064"/>
          </a:xfrm>
          <a:prstGeom prst="wedgeRoundRectCallout">
            <a:avLst>
              <a:gd name="adj1" fmla="val -57218"/>
              <a:gd name="adj2" fmla="val -25799"/>
              <a:gd name="adj3" fmla="val 16667"/>
            </a:avLst>
          </a:prstGeom>
          <a:solidFill>
            <a:srgbClr val="FFE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prstClr val="black"/>
                </a:solidFill>
              </a:rPr>
              <a:t>自己の</a:t>
            </a:r>
            <a:r>
              <a:rPr lang="ja-JP" altLang="en-US" sz="2000" dirty="0">
                <a:solidFill>
                  <a:prstClr val="black"/>
                </a:solidFill>
              </a:rPr>
              <a:t>生き方を考える</a:t>
            </a:r>
          </a:p>
        </p:txBody>
      </p:sp>
      <p:sp>
        <p:nvSpPr>
          <p:cNvPr id="10" name="角丸四角形 9"/>
          <p:cNvSpPr/>
          <p:nvPr/>
        </p:nvSpPr>
        <p:spPr>
          <a:xfrm>
            <a:off x="1727684" y="1268760"/>
            <a:ext cx="6948772" cy="57606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schemeClr val="tx1"/>
                </a:solidFill>
              </a:rPr>
              <a:t>主題に対する興味・関心を高める　　動機付けを図る</a:t>
            </a:r>
          </a:p>
        </p:txBody>
      </p:sp>
      <p:sp>
        <p:nvSpPr>
          <p:cNvPr id="16" name="角丸四角形 15"/>
          <p:cNvSpPr/>
          <p:nvPr/>
        </p:nvSpPr>
        <p:spPr>
          <a:xfrm>
            <a:off x="1728588" y="5589240"/>
            <a:ext cx="2861414" cy="576064"/>
          </a:xfrm>
          <a:prstGeom prst="roundRect">
            <a:avLst/>
          </a:prstGeom>
          <a:solidFill>
            <a:srgbClr val="BFFC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schemeClr val="tx1"/>
                </a:solidFill>
              </a:rPr>
              <a:t>思いや考えをまとめる</a:t>
            </a:r>
          </a:p>
        </p:txBody>
      </p:sp>
      <p:sp>
        <p:nvSpPr>
          <p:cNvPr id="11" name="角丸四角形 10"/>
          <p:cNvSpPr/>
          <p:nvPr/>
        </p:nvSpPr>
        <p:spPr>
          <a:xfrm>
            <a:off x="7577755" y="2573047"/>
            <a:ext cx="1314724" cy="3783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他者理解</a:t>
            </a:r>
          </a:p>
        </p:txBody>
      </p:sp>
      <p:sp>
        <p:nvSpPr>
          <p:cNvPr id="19" name="角丸四角形 18"/>
          <p:cNvSpPr/>
          <p:nvPr/>
        </p:nvSpPr>
        <p:spPr>
          <a:xfrm>
            <a:off x="7577754" y="2944040"/>
            <a:ext cx="1314725" cy="3783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人間理解</a:t>
            </a:r>
          </a:p>
        </p:txBody>
      </p:sp>
      <p:sp>
        <p:nvSpPr>
          <p:cNvPr id="12" name="角丸四角形吹き出し 11"/>
          <p:cNvSpPr/>
          <p:nvPr/>
        </p:nvSpPr>
        <p:spPr>
          <a:xfrm>
            <a:off x="323528" y="4653136"/>
            <a:ext cx="1080120" cy="504056"/>
          </a:xfrm>
          <a:prstGeom prst="wedgeRoundRectCallout">
            <a:avLst>
              <a:gd name="adj1" fmla="val 55107"/>
              <a:gd name="adj2" fmla="val -2449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t>
            </a:r>
            <a:r>
              <a:rPr lang="ja-JP" altLang="en-US" dirty="0">
                <a:solidFill>
                  <a:schemeClr val="tx1"/>
                </a:solidFill>
              </a:rPr>
              <a:t>後段</a:t>
            </a:r>
            <a:r>
              <a:rPr kumimoji="1" lang="en-US" altLang="ja-JP" dirty="0">
                <a:solidFill>
                  <a:schemeClr val="tx1"/>
                </a:solidFill>
              </a:rPr>
              <a:t>】</a:t>
            </a:r>
            <a:endParaRPr kumimoji="1" lang="ja-JP" altLang="en-US" dirty="0">
              <a:solidFill>
                <a:schemeClr val="tx1"/>
              </a:solidFill>
            </a:endParaRPr>
          </a:p>
        </p:txBody>
      </p:sp>
      <p:sp>
        <p:nvSpPr>
          <p:cNvPr id="13" name="角丸四角形吹き出し 12"/>
          <p:cNvSpPr/>
          <p:nvPr/>
        </p:nvSpPr>
        <p:spPr>
          <a:xfrm>
            <a:off x="323528" y="2060848"/>
            <a:ext cx="1080120" cy="512199"/>
          </a:xfrm>
          <a:prstGeom prst="wedgeRoundRectCallout">
            <a:avLst>
              <a:gd name="adj1" fmla="val 59917"/>
              <a:gd name="adj2" fmla="val 283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t>
            </a:r>
            <a:r>
              <a:rPr kumimoji="1" lang="ja-JP" altLang="en-US" dirty="0">
                <a:solidFill>
                  <a:schemeClr val="tx1"/>
                </a:solidFill>
              </a:rPr>
              <a:t>前段</a:t>
            </a:r>
            <a:r>
              <a:rPr kumimoji="1" lang="en-US" altLang="ja-JP" dirty="0">
                <a:solidFill>
                  <a:schemeClr val="tx1"/>
                </a:solidFill>
              </a:rPr>
              <a:t>】</a:t>
            </a:r>
            <a:endParaRPr kumimoji="1" lang="ja-JP" altLang="en-US" dirty="0">
              <a:solidFill>
                <a:schemeClr val="tx1"/>
              </a:solidFill>
            </a:endParaRPr>
          </a:p>
        </p:txBody>
      </p:sp>
    </p:spTree>
    <p:extLst>
      <p:ext uri="{BB962C8B-B14F-4D97-AF65-F5344CB8AC3E}">
        <p14:creationId xmlns:p14="http://schemas.microsoft.com/office/powerpoint/2010/main" val="15101797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08688"/>
          </a:xfrm>
        </p:spPr>
        <p:txBody>
          <a:bodyPr>
            <a:normAutofit/>
          </a:bodyPr>
          <a:lstStyle/>
          <a:p>
            <a:r>
              <a:rPr kumimoji="1" lang="ja-JP" altLang="en-US" sz="3200" dirty="0" smtClean="0"/>
              <a:t>最近よく</a:t>
            </a:r>
            <a:r>
              <a:rPr kumimoji="1" lang="ja-JP" altLang="en-US" sz="3200" dirty="0"/>
              <a:t>見られる学習指導過程</a:t>
            </a:r>
          </a:p>
        </p:txBody>
      </p:sp>
      <p:sp>
        <p:nvSpPr>
          <p:cNvPr id="3" name="コンテンツ プレースホルダー 2"/>
          <p:cNvSpPr>
            <a:spLocks noGrp="1"/>
          </p:cNvSpPr>
          <p:nvPr>
            <p:ph idx="1"/>
          </p:nvPr>
        </p:nvSpPr>
        <p:spPr>
          <a:xfrm>
            <a:off x="457200" y="1484784"/>
            <a:ext cx="8229600" cy="4839816"/>
          </a:xfrm>
        </p:spPr>
        <p:txBody>
          <a:bodyPr/>
          <a:lstStyle/>
          <a:p>
            <a:pPr marL="0" indent="0">
              <a:lnSpc>
                <a:spcPts val="3600"/>
              </a:lnSpc>
              <a:buNone/>
            </a:pPr>
            <a:r>
              <a:rPr kumimoji="1" lang="ja-JP" altLang="en-US" dirty="0"/>
              <a:t>　導入</a:t>
            </a:r>
          </a:p>
          <a:p>
            <a:pPr marL="0" indent="0">
              <a:lnSpc>
                <a:spcPts val="3600"/>
              </a:lnSpc>
              <a:buNone/>
            </a:pPr>
            <a:r>
              <a:rPr lang="ja-JP" altLang="en-US" dirty="0"/>
              <a:t>　展開　　教材を読んで話し合う</a:t>
            </a:r>
          </a:p>
          <a:p>
            <a:pPr marL="0" indent="0">
              <a:lnSpc>
                <a:spcPts val="3600"/>
              </a:lnSpc>
              <a:buNone/>
            </a:pPr>
            <a:r>
              <a:rPr lang="ja-JP" altLang="en-US" dirty="0"/>
              <a:t>　　　発問①</a:t>
            </a:r>
          </a:p>
          <a:p>
            <a:pPr marL="0" indent="0">
              <a:lnSpc>
                <a:spcPts val="3600"/>
              </a:lnSpc>
              <a:buNone/>
            </a:pPr>
            <a:r>
              <a:rPr lang="ja-JP" altLang="en-US" dirty="0"/>
              <a:t>　　　発問②　</a:t>
            </a:r>
          </a:p>
          <a:p>
            <a:pPr marL="0" indent="0">
              <a:lnSpc>
                <a:spcPts val="3600"/>
              </a:lnSpc>
              <a:buNone/>
            </a:pPr>
            <a:r>
              <a:rPr lang="ja-JP" altLang="en-US" dirty="0"/>
              <a:t>　　　発問③　Ａ　「～をするために大切なことは何か。」</a:t>
            </a:r>
          </a:p>
          <a:p>
            <a:pPr marL="0" indent="0">
              <a:lnSpc>
                <a:spcPts val="3600"/>
              </a:lnSpc>
              <a:buNone/>
            </a:pPr>
            <a:r>
              <a:rPr lang="ja-JP" altLang="en-US" dirty="0"/>
              <a:t>　　　　　　　　</a:t>
            </a:r>
            <a:r>
              <a:rPr lang="ja-JP" altLang="en-US" dirty="0" smtClean="0"/>
              <a:t>  </a:t>
            </a:r>
            <a:r>
              <a:rPr lang="ja-JP" altLang="en-US" dirty="0"/>
              <a:t>Ｂ　「○○とは何だろう</a:t>
            </a:r>
            <a:r>
              <a:rPr lang="ja-JP" altLang="en-US" dirty="0" smtClean="0"/>
              <a:t>」</a:t>
            </a:r>
            <a:r>
              <a:rPr kumimoji="1" lang="ja-JP" altLang="en-US" dirty="0"/>
              <a:t>　　　　</a:t>
            </a:r>
            <a:endParaRPr kumimoji="1" lang="en-US" altLang="ja-JP" dirty="0" smtClean="0"/>
          </a:p>
          <a:p>
            <a:pPr marL="0" indent="0">
              <a:buNone/>
            </a:pPr>
            <a:r>
              <a:rPr lang="ja-JP" altLang="en-US" dirty="0"/>
              <a:t>　終末　　</a:t>
            </a:r>
            <a:r>
              <a:rPr lang="ja-JP" altLang="en-US" dirty="0" smtClean="0"/>
              <a:t>学習を振り返る。</a:t>
            </a:r>
            <a:r>
              <a:rPr kumimoji="1" lang="ja-JP" altLang="en-US" dirty="0" smtClean="0"/>
              <a:t>感想</a:t>
            </a:r>
            <a:r>
              <a:rPr kumimoji="1" lang="ja-JP" altLang="en-US" dirty="0"/>
              <a:t>を書く。まとめをする</a:t>
            </a:r>
            <a:r>
              <a:rPr kumimoji="1" lang="ja-JP" altLang="en-US" dirty="0" smtClean="0"/>
              <a:t>。</a:t>
            </a:r>
          </a:p>
          <a:p>
            <a:pPr marL="0" indent="0">
              <a:buNone/>
            </a:pPr>
            <a:r>
              <a:rPr lang="ja-JP" altLang="en-US" dirty="0"/>
              <a:t>　</a:t>
            </a:r>
            <a:r>
              <a:rPr lang="ja-JP" altLang="en-US" dirty="0" smtClean="0"/>
              <a:t>　　　　　　</a:t>
            </a:r>
            <a:r>
              <a:rPr kumimoji="1" lang="ja-JP" altLang="en-US" dirty="0" smtClean="0"/>
              <a:t>（これから</a:t>
            </a:r>
            <a:r>
              <a:rPr kumimoji="1" lang="ja-JP" altLang="en-US" dirty="0"/>
              <a:t>どうする</a:t>
            </a:r>
            <a:r>
              <a:rPr kumimoji="1" lang="ja-JP" altLang="en-US" dirty="0" smtClean="0"/>
              <a:t>かを考える）</a:t>
            </a:r>
            <a:endParaRPr kumimoji="1" lang="ja-JP" altLang="en-US" dirty="0"/>
          </a:p>
        </p:txBody>
      </p:sp>
      <p:sp>
        <p:nvSpPr>
          <p:cNvPr id="4" name="正方形/長方形 3"/>
          <p:cNvSpPr/>
          <p:nvPr/>
        </p:nvSpPr>
        <p:spPr>
          <a:xfrm>
            <a:off x="1330188" y="5733256"/>
            <a:ext cx="6696744" cy="576064"/>
          </a:xfrm>
          <a:prstGeom prst="rect">
            <a:avLst/>
          </a:prstGeom>
          <a:solidFill>
            <a:srgbClr val="FFF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rPr>
              <a:t>道徳科の特質を踏まえた学習指導過程であるのか。</a:t>
            </a:r>
          </a:p>
        </p:txBody>
      </p:sp>
      <p:sp>
        <p:nvSpPr>
          <p:cNvPr id="6" name="正方形/長方形 5"/>
          <p:cNvSpPr/>
          <p:nvPr/>
        </p:nvSpPr>
        <p:spPr>
          <a:xfrm>
            <a:off x="1351152" y="5733256"/>
            <a:ext cx="6696744"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道徳的</a:t>
            </a:r>
            <a:r>
              <a:rPr lang="ja-JP" altLang="en-US" sz="2400" dirty="0" smtClean="0">
                <a:solidFill>
                  <a:schemeClr val="tx1"/>
                </a:solidFill>
              </a:rPr>
              <a:t>価値の再認識　　当たり前のことの記述</a:t>
            </a:r>
            <a:endParaRPr kumimoji="1" lang="ja-JP" altLang="en-US" sz="2400" dirty="0">
              <a:solidFill>
                <a:schemeClr val="tx1"/>
              </a:solidFill>
            </a:endParaRPr>
          </a:p>
        </p:txBody>
      </p:sp>
      <p:sp>
        <p:nvSpPr>
          <p:cNvPr id="7" name="四角形吹き出し 6"/>
          <p:cNvSpPr/>
          <p:nvPr/>
        </p:nvSpPr>
        <p:spPr>
          <a:xfrm>
            <a:off x="1330188" y="5733256"/>
            <a:ext cx="6914220" cy="864096"/>
          </a:xfrm>
          <a:prstGeom prst="wedgeRectCallout">
            <a:avLst>
              <a:gd name="adj1" fmla="val -23275"/>
              <a:gd name="adj2" fmla="val -625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rPr>
              <a:t>「これまでの自分の状況を見つめ、課題を培う。」</a:t>
            </a:r>
          </a:p>
          <a:p>
            <a:pPr algn="ctr"/>
            <a:r>
              <a:rPr lang="ja-JP" altLang="en-US" sz="2200" dirty="0">
                <a:solidFill>
                  <a:schemeClr val="tx1"/>
                </a:solidFill>
              </a:rPr>
              <a:t>（自己</a:t>
            </a:r>
            <a:r>
              <a:rPr lang="ja-JP" altLang="en-US" sz="2200" dirty="0" smtClean="0">
                <a:solidFill>
                  <a:schemeClr val="tx1"/>
                </a:solidFill>
              </a:rPr>
              <a:t>を見つめる）ことが行われていない可能性がある。</a:t>
            </a:r>
            <a:endParaRPr kumimoji="1" lang="ja-JP" altLang="en-US" sz="2200" dirty="0">
              <a:solidFill>
                <a:schemeClr val="tx1"/>
              </a:solidFill>
            </a:endParaRPr>
          </a:p>
        </p:txBody>
      </p:sp>
    </p:spTree>
    <p:extLst>
      <p:ext uri="{BB962C8B-B14F-4D97-AF65-F5344CB8AC3E}">
        <p14:creationId xmlns:p14="http://schemas.microsoft.com/office/powerpoint/2010/main" val="27485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852704"/>
          </a:xfrm>
        </p:spPr>
        <p:txBody>
          <a:bodyPr>
            <a:normAutofit/>
          </a:bodyPr>
          <a:lstStyle/>
          <a:p>
            <a:r>
              <a:rPr kumimoji="1" lang="ja-JP" altLang="en-US" sz="3600" dirty="0"/>
              <a:t>導入の仕方</a:t>
            </a:r>
          </a:p>
        </p:txBody>
      </p:sp>
      <p:sp>
        <p:nvSpPr>
          <p:cNvPr id="3" name="コンテンツ プレースホルダ 2"/>
          <p:cNvSpPr>
            <a:spLocks noGrp="1"/>
          </p:cNvSpPr>
          <p:nvPr>
            <p:ph idx="1"/>
          </p:nvPr>
        </p:nvSpPr>
        <p:spPr>
          <a:xfrm>
            <a:off x="457200" y="1590958"/>
            <a:ext cx="8229600" cy="4733642"/>
          </a:xfrm>
          <a:solidFill>
            <a:schemeClr val="accent3">
              <a:lumMod val="20000"/>
              <a:lumOff val="80000"/>
            </a:schemeClr>
          </a:solidFill>
        </p:spPr>
        <p:txBody>
          <a:bodyPr>
            <a:normAutofit/>
          </a:bodyPr>
          <a:lstStyle/>
          <a:p>
            <a:pPr>
              <a:buNone/>
            </a:pPr>
            <a:r>
              <a:rPr kumimoji="1" lang="ja-JP" altLang="en-US" sz="3200" dirty="0">
                <a:solidFill>
                  <a:srgbClr val="FF0000"/>
                </a:solidFill>
              </a:rPr>
              <a:t>　◆</a:t>
            </a:r>
            <a:r>
              <a:rPr kumimoji="1" lang="ja-JP" altLang="en-US" sz="2800" dirty="0">
                <a:solidFill>
                  <a:srgbClr val="FF0000"/>
                </a:solidFill>
              </a:rPr>
              <a:t>ねらいとする道徳的価値に興味をもつ。</a:t>
            </a:r>
          </a:p>
          <a:p>
            <a:pPr>
              <a:buNone/>
            </a:pPr>
            <a:r>
              <a:rPr lang="ja-JP" altLang="en-US" sz="2800" dirty="0">
                <a:solidFill>
                  <a:srgbClr val="FF0000"/>
                </a:solidFill>
              </a:rPr>
              <a:t>　　　　</a:t>
            </a:r>
            <a:r>
              <a:rPr lang="en-US" altLang="ja-JP" sz="2800" dirty="0">
                <a:solidFill>
                  <a:srgbClr val="FF0000"/>
                </a:solidFill>
              </a:rPr>
              <a:t>※</a:t>
            </a:r>
            <a:r>
              <a:rPr lang="ja-JP" altLang="en-US" sz="2800" dirty="0">
                <a:solidFill>
                  <a:srgbClr val="FF0000"/>
                </a:solidFill>
              </a:rPr>
              <a:t>価値への方向付け</a:t>
            </a:r>
            <a:endParaRPr kumimoji="1" lang="ja-JP" altLang="en-US" sz="2800" dirty="0">
              <a:solidFill>
                <a:srgbClr val="FF0000"/>
              </a:solidFill>
            </a:endParaRPr>
          </a:p>
          <a:p>
            <a:pPr>
              <a:buNone/>
            </a:pPr>
            <a:r>
              <a:rPr lang="ja-JP" altLang="en-US" sz="2800" dirty="0"/>
              <a:t>　　　～について、話し合いましよう。</a:t>
            </a:r>
          </a:p>
          <a:p>
            <a:pPr>
              <a:lnSpc>
                <a:spcPct val="110000"/>
              </a:lnSpc>
              <a:buNone/>
            </a:pPr>
            <a:r>
              <a:rPr lang="ja-JP" altLang="en-US" sz="2800" dirty="0">
                <a:solidFill>
                  <a:srgbClr val="0033CC"/>
                </a:solidFill>
              </a:rPr>
              <a:t>　</a:t>
            </a:r>
          </a:p>
          <a:p>
            <a:pPr>
              <a:lnSpc>
                <a:spcPct val="110000"/>
              </a:lnSpc>
              <a:buNone/>
            </a:pPr>
            <a:r>
              <a:rPr lang="ja-JP" altLang="en-US" sz="2800" dirty="0">
                <a:solidFill>
                  <a:srgbClr val="0033CC"/>
                </a:solidFill>
              </a:rPr>
              <a:t>　◆教材について関心を高める。</a:t>
            </a:r>
          </a:p>
          <a:p>
            <a:pPr>
              <a:lnSpc>
                <a:spcPct val="110000"/>
              </a:lnSpc>
              <a:buNone/>
            </a:pPr>
            <a:r>
              <a:rPr lang="ja-JP" altLang="en-US" sz="2800" dirty="0">
                <a:solidFill>
                  <a:srgbClr val="0033CC"/>
                </a:solidFill>
              </a:rPr>
              <a:t>　　　　</a:t>
            </a:r>
            <a:r>
              <a:rPr lang="en-US" altLang="ja-JP" sz="2800" dirty="0">
                <a:solidFill>
                  <a:srgbClr val="0033CC"/>
                </a:solidFill>
              </a:rPr>
              <a:t>※</a:t>
            </a:r>
            <a:r>
              <a:rPr lang="ja-JP" altLang="en-US" sz="2800" dirty="0">
                <a:solidFill>
                  <a:srgbClr val="0033CC"/>
                </a:solidFill>
              </a:rPr>
              <a:t>教材への方向付け</a:t>
            </a:r>
          </a:p>
          <a:p>
            <a:pPr>
              <a:buNone/>
            </a:pPr>
            <a:r>
              <a:rPr kumimoji="1" lang="ja-JP" altLang="en-US" sz="2800" dirty="0"/>
              <a:t>　　　時代背景、人物紹介、具体物の提示</a:t>
            </a:r>
          </a:p>
          <a:p>
            <a:pPr>
              <a:lnSpc>
                <a:spcPct val="150000"/>
              </a:lnSpc>
              <a:buNone/>
            </a:pPr>
            <a:r>
              <a:rPr kumimoji="1" lang="ja-JP" altLang="en-US" sz="2800" dirty="0">
                <a:solidFill>
                  <a:srgbClr val="009900"/>
                </a:solidFill>
              </a:rPr>
              <a:t>　</a:t>
            </a:r>
            <a:endParaRPr lang="ja-JP" altLang="en-US" sz="2800" dirty="0"/>
          </a:p>
        </p:txBody>
      </p:sp>
      <p:pic>
        <p:nvPicPr>
          <p:cNvPr id="37892" name="Picture 4" descr="http://msp.c.yimg.jp/image?q=tbn:ANd9GcROewJPfoDjx7KuOk1WfrHnXwfx-KQpeSJbD5XSKYI80fSFcop8pgxULg:http://www.pref.gunma.jp/contents/000128812.gif"/>
          <p:cNvPicPr>
            <a:picLocks noChangeAspect="1" noChangeArrowheads="1"/>
          </p:cNvPicPr>
          <p:nvPr/>
        </p:nvPicPr>
        <p:blipFill>
          <a:blip r:embed="rId2" cstate="print"/>
          <a:srcRect/>
          <a:stretch>
            <a:fillRect/>
          </a:stretch>
        </p:blipFill>
        <p:spPr bwMode="auto">
          <a:xfrm>
            <a:off x="7380312" y="476672"/>
            <a:ext cx="1149474" cy="1114286"/>
          </a:xfrm>
          <a:prstGeom prst="rect">
            <a:avLst/>
          </a:prstGeom>
          <a:noFill/>
        </p:spPr>
      </p:pic>
    </p:spTree>
    <p:extLst>
      <p:ext uri="{BB962C8B-B14F-4D97-AF65-F5344CB8AC3E}">
        <p14:creationId xmlns:p14="http://schemas.microsoft.com/office/powerpoint/2010/main" val="32108066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endParaRPr kumimoji="1" lang="ja-JP" altLang="en-US" dirty="0"/>
          </a:p>
        </p:txBody>
      </p:sp>
      <p:pic>
        <p:nvPicPr>
          <p:cNvPr id="1026" name="Picture 2" descr="C:\Users\Owner\Pictures\2017_11_29\IMG_712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9592" y="260648"/>
            <a:ext cx="3851920" cy="28889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Pictures\2017_11_29\IMG_712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48064" y="188640"/>
            <a:ext cx="4139952" cy="3104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Pictures\2017_11_29\IMG_713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32040" y="3699030"/>
            <a:ext cx="4211960" cy="3158970"/>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395536" y="5661248"/>
            <a:ext cx="439248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bg1"/>
                </a:solidFill>
              </a:rPr>
              <a:t>教材への方向付け  「文字を書く喜び」</a:t>
            </a:r>
          </a:p>
        </p:txBody>
      </p:sp>
      <p:sp>
        <p:nvSpPr>
          <p:cNvPr id="8" name="テキスト ボックス 7"/>
          <p:cNvSpPr txBox="1"/>
          <p:nvPr/>
        </p:nvSpPr>
        <p:spPr>
          <a:xfrm>
            <a:off x="611560" y="3501008"/>
            <a:ext cx="3960440" cy="1446550"/>
          </a:xfrm>
          <a:prstGeom prst="rect">
            <a:avLst/>
          </a:prstGeom>
          <a:solidFill>
            <a:srgbClr val="FEFEA8"/>
          </a:solidFill>
        </p:spPr>
        <p:txBody>
          <a:bodyPr wrap="square" rtlCol="0">
            <a:spAutoFit/>
          </a:bodyPr>
          <a:lstStyle/>
          <a:p>
            <a:r>
              <a:rPr lang="ja-JP" altLang="en-US" sz="2200" dirty="0"/>
              <a:t>「この文字は何歳の人が書いたと思いますか」</a:t>
            </a:r>
          </a:p>
          <a:p>
            <a:r>
              <a:rPr kumimoji="1" lang="ja-JP" altLang="en-US" sz="2200" dirty="0"/>
              <a:t>「星野富弘さんという方です」</a:t>
            </a:r>
            <a:br>
              <a:rPr kumimoji="1" lang="ja-JP" altLang="en-US" sz="2200" dirty="0"/>
            </a:br>
            <a:r>
              <a:rPr kumimoji="1" lang="ja-JP" altLang="en-US" sz="2200" dirty="0"/>
              <a:t>星野さんは・・・</a:t>
            </a:r>
          </a:p>
        </p:txBody>
      </p:sp>
      <p:sp>
        <p:nvSpPr>
          <p:cNvPr id="4" name="日付プレースホルダー 3"/>
          <p:cNvSpPr>
            <a:spLocks noGrp="1"/>
          </p:cNvSpPr>
          <p:nvPr>
            <p:ph type="dt" sz="half" idx="10"/>
          </p:nvPr>
        </p:nvSpPr>
        <p:spPr/>
        <p:txBody>
          <a:bodyPr/>
          <a:lstStyle/>
          <a:p>
            <a:r>
              <a:rPr kumimoji="1" lang="en-US" altLang="ja-JP"/>
              <a:t>2018/4/25</a:t>
            </a:r>
            <a:endParaRPr kumimoji="1" lang="ja-JP" altLang="en-US"/>
          </a:p>
        </p:txBody>
      </p:sp>
    </p:spTree>
    <p:extLst>
      <p:ext uri="{BB962C8B-B14F-4D97-AF65-F5344CB8AC3E}">
        <p14:creationId xmlns:p14="http://schemas.microsoft.com/office/powerpoint/2010/main" val="1631748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08688"/>
          </a:xfrm>
        </p:spPr>
        <p:txBody>
          <a:bodyPr>
            <a:normAutofit/>
          </a:bodyPr>
          <a:lstStyle/>
          <a:p>
            <a:r>
              <a:rPr kumimoji="1" lang="ja-JP" altLang="en-US" sz="3600" dirty="0" smtClean="0"/>
              <a:t> 本日</a:t>
            </a:r>
            <a:r>
              <a:rPr kumimoji="1" lang="ja-JP" altLang="en-US" sz="3600" dirty="0"/>
              <a:t>、皆さんと確かめたいこと</a:t>
            </a:r>
          </a:p>
        </p:txBody>
      </p:sp>
      <p:sp>
        <p:nvSpPr>
          <p:cNvPr id="3" name="コンテンツ プレースホルダー 2"/>
          <p:cNvSpPr>
            <a:spLocks noGrp="1"/>
          </p:cNvSpPr>
          <p:nvPr>
            <p:ph idx="1"/>
          </p:nvPr>
        </p:nvSpPr>
        <p:spPr>
          <a:xfrm>
            <a:off x="457200" y="1556792"/>
            <a:ext cx="7859216" cy="5112568"/>
          </a:xfrm>
        </p:spPr>
        <p:txBody>
          <a:bodyPr>
            <a:normAutofit fontScale="25000" lnSpcReduction="20000"/>
          </a:bodyPr>
          <a:lstStyle/>
          <a:p>
            <a:pPr marL="0" indent="0">
              <a:lnSpc>
                <a:spcPct val="150000"/>
              </a:lnSpc>
              <a:buNone/>
            </a:pPr>
            <a:r>
              <a:rPr lang="ja-JP" altLang="en-US" sz="11200" dirty="0" smtClean="0"/>
              <a:t>① 今、各学校が取り組むこと</a:t>
            </a:r>
          </a:p>
          <a:p>
            <a:pPr marL="0" indent="0">
              <a:lnSpc>
                <a:spcPct val="150000"/>
              </a:lnSpc>
              <a:buNone/>
            </a:pPr>
            <a:r>
              <a:rPr lang="ja-JP" altLang="en-US" sz="11200" dirty="0" smtClean="0"/>
              <a:t>② 道徳科</a:t>
            </a:r>
            <a:r>
              <a:rPr lang="ja-JP" altLang="en-US" sz="11200" dirty="0"/>
              <a:t>についての基本的な</a:t>
            </a:r>
            <a:r>
              <a:rPr lang="ja-JP" altLang="en-US" sz="11200" dirty="0" smtClean="0"/>
              <a:t>理解</a:t>
            </a:r>
            <a:endParaRPr lang="ja-JP" altLang="en-US" sz="11200" dirty="0"/>
          </a:p>
          <a:p>
            <a:pPr marL="0" indent="0">
              <a:lnSpc>
                <a:spcPct val="150000"/>
              </a:lnSpc>
              <a:buNone/>
            </a:pPr>
            <a:r>
              <a:rPr lang="ja-JP" altLang="en-US" sz="11200" dirty="0" smtClean="0"/>
              <a:t>③ 道徳科</a:t>
            </a:r>
            <a:r>
              <a:rPr lang="ja-JP" altLang="en-US" sz="11200" dirty="0"/>
              <a:t>の特質を踏まえた</a:t>
            </a:r>
            <a:r>
              <a:rPr lang="ja-JP" altLang="en-US" sz="11200" dirty="0" smtClean="0"/>
              <a:t>授業</a:t>
            </a:r>
          </a:p>
          <a:p>
            <a:pPr marL="0" indent="0">
              <a:lnSpc>
                <a:spcPct val="150000"/>
              </a:lnSpc>
              <a:buNone/>
            </a:pPr>
            <a:r>
              <a:rPr lang="ja-JP" altLang="en-US" sz="11200" dirty="0" smtClean="0"/>
              <a:t>④ 道徳科</a:t>
            </a:r>
            <a:r>
              <a:rPr lang="ja-JP" altLang="en-US" sz="11200" dirty="0"/>
              <a:t>にもとめられる質の高い授業の</a:t>
            </a:r>
            <a:r>
              <a:rPr lang="ja-JP" altLang="en-US" sz="11200" dirty="0" smtClean="0"/>
              <a:t>工夫</a:t>
            </a:r>
            <a:endParaRPr lang="ja-JP" altLang="en-US" sz="11200" dirty="0"/>
          </a:p>
          <a:p>
            <a:pPr marL="0" indent="0">
              <a:lnSpc>
                <a:spcPct val="150000"/>
              </a:lnSpc>
              <a:buNone/>
            </a:pPr>
            <a:r>
              <a:rPr lang="ja-JP" altLang="en-US" sz="11200" dirty="0" smtClean="0"/>
              <a:t>⑤ 道徳科</a:t>
            </a:r>
            <a:r>
              <a:rPr lang="ja-JP" altLang="en-US" sz="11200" dirty="0"/>
              <a:t>での評価の</a:t>
            </a:r>
            <a:r>
              <a:rPr lang="ja-JP" altLang="en-US" sz="11200" dirty="0" smtClean="0"/>
              <a:t>在り方</a:t>
            </a:r>
          </a:p>
          <a:p>
            <a:pPr marL="0" indent="0">
              <a:lnSpc>
                <a:spcPct val="150000"/>
              </a:lnSpc>
              <a:buNone/>
            </a:pPr>
            <a:r>
              <a:rPr lang="ja-JP" altLang="en-US" sz="11200" dirty="0" smtClean="0"/>
              <a:t>⑥ 特別支援学級での道徳指導の在り方</a:t>
            </a:r>
          </a:p>
          <a:p>
            <a:pPr marL="0" indent="0">
              <a:lnSpc>
                <a:spcPct val="150000"/>
              </a:lnSpc>
              <a:buNone/>
            </a:pPr>
            <a:r>
              <a:rPr lang="ja-JP" altLang="en-US" sz="11200" smtClean="0"/>
              <a:t>⑦ 懸念される授業</a:t>
            </a:r>
            <a:endParaRPr lang="ja-JP" altLang="en-US" sz="11200" dirty="0"/>
          </a:p>
          <a:p>
            <a:pPr marL="0" indent="0">
              <a:lnSpc>
                <a:spcPct val="150000"/>
              </a:lnSpc>
              <a:buNone/>
            </a:pPr>
            <a:r>
              <a:rPr lang="ja-JP" altLang="en-US" sz="3200" dirty="0"/>
              <a:t>　</a:t>
            </a:r>
          </a:p>
          <a:p>
            <a:r>
              <a:rPr lang="ja-JP" altLang="en-US" sz="800" dirty="0"/>
              <a:t>　　　　　</a:t>
            </a:r>
          </a:p>
          <a:p>
            <a:endParaRPr kumimoji="1" lang="ja-JP" altLang="en-US" dirty="0"/>
          </a:p>
        </p:txBody>
      </p:sp>
      <p:pic>
        <p:nvPicPr>
          <p:cNvPr id="1028" name="Picture 4" descr="C:\Users\Owner\AppData\Local\Microsoft\Windows\Temporary Internet Files\Content.IE5\5Q1A4C61\voluntariado[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04248" y="5085184"/>
            <a:ext cx="1346980" cy="125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1810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08720"/>
            <a:ext cx="8229600" cy="5415880"/>
          </a:xfrm>
        </p:spPr>
        <p:txBody>
          <a:bodyPr/>
          <a:lstStyle/>
          <a:p>
            <a:pPr marL="0" indent="0">
              <a:buNone/>
            </a:pPr>
            <a:r>
              <a:rPr lang="ja-JP" altLang="en-US" dirty="0"/>
              <a:t>「友情」とはどのようなものでしよう。</a:t>
            </a:r>
            <a:endParaRPr kumimoji="1" lang="ja-JP" altLang="en-US" dirty="0"/>
          </a:p>
        </p:txBody>
      </p:sp>
      <p:sp>
        <p:nvSpPr>
          <p:cNvPr id="2" name="正方形/長方形 1"/>
          <p:cNvSpPr/>
          <p:nvPr/>
        </p:nvSpPr>
        <p:spPr>
          <a:xfrm>
            <a:off x="1403648" y="5902277"/>
            <a:ext cx="5904656" cy="43204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価値への方向付け　「ロレンゾの友達」</a:t>
            </a:r>
          </a:p>
        </p:txBody>
      </p:sp>
      <p:pic>
        <p:nvPicPr>
          <p:cNvPr id="5" name="Picture 4" descr="C:\Users\Owner\Pictures\2014_02_05\IMG_193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47664" y="1527715"/>
            <a:ext cx="5616624" cy="4212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0977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20688"/>
            <a:ext cx="8229600" cy="5703912"/>
          </a:xfrm>
        </p:spPr>
        <p:txBody>
          <a:bodyPr/>
          <a:lstStyle/>
          <a:p>
            <a:pPr marL="0" indent="0">
              <a:buNone/>
            </a:pPr>
            <a:endParaRPr kumimoji="1" lang="ja-JP" altLang="en-US" dirty="0"/>
          </a:p>
          <a:p>
            <a:pPr marL="0" indent="0">
              <a:buNone/>
            </a:pPr>
            <a:endParaRPr lang="ja-JP" altLang="en-US" dirty="0"/>
          </a:p>
          <a:p>
            <a:pPr marL="0" indent="0">
              <a:buNone/>
            </a:pPr>
            <a:r>
              <a:rPr kumimoji="1" lang="ja-JP" altLang="en-US" dirty="0"/>
              <a:t>どんな物やどんなことが美しい？</a:t>
            </a:r>
          </a:p>
        </p:txBody>
      </p:sp>
      <p:pic>
        <p:nvPicPr>
          <p:cNvPr id="1026" name="Picture 2" descr="C:\Users\Owner\Pictures\2015_02_13\IMG_313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6056" y="598376"/>
            <a:ext cx="3899925" cy="29249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Pictures\2015_02_13\IMG_313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536" y="2060848"/>
            <a:ext cx="5868144" cy="4401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Pictures\2015_02_13\IMG_3137.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97875" y="3789040"/>
            <a:ext cx="3003713" cy="2252784"/>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251520" y="836712"/>
            <a:ext cx="43924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価値への方向付け　「花さき山」</a:t>
            </a:r>
          </a:p>
        </p:txBody>
      </p:sp>
      <p:sp>
        <p:nvSpPr>
          <p:cNvPr id="7" name="正方形/長方形 6"/>
          <p:cNvSpPr/>
          <p:nvPr/>
        </p:nvSpPr>
        <p:spPr>
          <a:xfrm>
            <a:off x="1259632" y="6237312"/>
            <a:ext cx="2448272" cy="3600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アンケート結果</a:t>
            </a:r>
          </a:p>
        </p:txBody>
      </p:sp>
      <p:sp>
        <p:nvSpPr>
          <p:cNvPr id="8" name="正方形/長方形 7"/>
          <p:cNvSpPr/>
          <p:nvPr/>
        </p:nvSpPr>
        <p:spPr>
          <a:xfrm>
            <a:off x="7020272" y="6165304"/>
            <a:ext cx="1296144" cy="2880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具体例</a:t>
            </a:r>
          </a:p>
        </p:txBody>
      </p:sp>
    </p:spTree>
    <p:extLst>
      <p:ext uri="{BB962C8B-B14F-4D97-AF65-F5344CB8AC3E}">
        <p14:creationId xmlns:p14="http://schemas.microsoft.com/office/powerpoint/2010/main" val="40316984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2050" name="Picture 2" descr="C:\Users\Owner\Pictures\2017_02_17\IMG_566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7571" y="188640"/>
            <a:ext cx="7104789" cy="5328592"/>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691680" y="5660526"/>
            <a:ext cx="49685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中学校「真海のチャレンジ」～佐藤</a:t>
            </a:r>
            <a:r>
              <a:rPr lang="ja-JP" altLang="en-US" sz="2000" dirty="0"/>
              <a:t>真海～</a:t>
            </a:r>
          </a:p>
          <a:p>
            <a:pPr algn="ctr"/>
            <a:r>
              <a:rPr kumimoji="1" lang="ja-JP" altLang="en-US" sz="2000" dirty="0"/>
              <a:t>主人公の紹介：教材への方向付け</a:t>
            </a:r>
          </a:p>
        </p:txBody>
      </p:sp>
    </p:spTree>
    <p:extLst>
      <p:ext uri="{BB962C8B-B14F-4D97-AF65-F5344CB8AC3E}">
        <p14:creationId xmlns:p14="http://schemas.microsoft.com/office/powerpoint/2010/main" val="11672218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1026" name="Picture 2" descr="C:\Users\Owner\Pictures\2018_11_22\IMG_895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504" y="476672"/>
            <a:ext cx="4680520" cy="35103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Pictures\2018_11_22\IMG_895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4217" y="2322258"/>
            <a:ext cx="4211960" cy="315897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39552" y="5013176"/>
            <a:ext cx="396044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t>中学校</a:t>
            </a:r>
          </a:p>
          <a:p>
            <a:pPr algn="ctr"/>
            <a:r>
              <a:rPr lang="ja-JP" altLang="en-US" sz="2000" dirty="0" smtClean="0"/>
              <a:t>「ネガティブ</a:t>
            </a:r>
            <a:r>
              <a:rPr lang="ja-JP" altLang="en-US" sz="2000" dirty="0"/>
              <a:t>をポジティブ</a:t>
            </a:r>
            <a:r>
              <a:rPr kumimoji="1" lang="ja-JP" altLang="en-US" sz="2000" dirty="0" smtClean="0"/>
              <a:t>に変える」</a:t>
            </a:r>
          </a:p>
          <a:p>
            <a:pPr algn="ctr"/>
            <a:r>
              <a:rPr lang="ja-JP" altLang="en-US" sz="2000" dirty="0" smtClean="0"/>
              <a:t>人物紹介：教材</a:t>
            </a:r>
            <a:r>
              <a:rPr lang="ja-JP" altLang="en-US" sz="2000" dirty="0"/>
              <a:t>へ</a:t>
            </a:r>
            <a:r>
              <a:rPr lang="ja-JP" altLang="en-US" sz="2000" dirty="0" smtClean="0"/>
              <a:t>の</a:t>
            </a:r>
            <a:r>
              <a:rPr lang="ja-JP" altLang="en-US" sz="2000" dirty="0"/>
              <a:t>方向付け</a:t>
            </a:r>
            <a:endParaRPr kumimoji="1" lang="ja-JP" altLang="en-US" sz="2000" dirty="0"/>
          </a:p>
        </p:txBody>
      </p:sp>
    </p:spTree>
    <p:extLst>
      <p:ext uri="{BB962C8B-B14F-4D97-AF65-F5344CB8AC3E}">
        <p14:creationId xmlns:p14="http://schemas.microsoft.com/office/powerpoint/2010/main" val="23832235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Owner\Pictures\2016_10_05\IMG_4894.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332656"/>
            <a:ext cx="5371710" cy="40324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Owner\Pictures\2016_10_05\IMG_489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04048" y="3490811"/>
            <a:ext cx="3995936" cy="2996952"/>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683568" y="4869159"/>
            <a:ext cx="4032448" cy="1368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中学校「明かりの下の燭台」</a:t>
            </a:r>
          </a:p>
          <a:p>
            <a:pPr algn="ctr"/>
            <a:r>
              <a:rPr kumimoji="1" lang="ja-JP" altLang="en-US" sz="2400" dirty="0"/>
              <a:t>東京オリンピックの情報提供</a:t>
            </a:r>
          </a:p>
          <a:p>
            <a:pPr algn="ctr"/>
            <a:r>
              <a:rPr lang="ja-JP" altLang="en-US" sz="2400" dirty="0"/>
              <a:t>教材への方向付け</a:t>
            </a:r>
            <a:endParaRPr kumimoji="1" lang="ja-JP" altLang="en-US" sz="2400" dirty="0"/>
          </a:p>
        </p:txBody>
      </p:sp>
    </p:spTree>
    <p:extLst>
      <p:ext uri="{BB962C8B-B14F-4D97-AF65-F5344CB8AC3E}">
        <p14:creationId xmlns:p14="http://schemas.microsoft.com/office/powerpoint/2010/main" val="12842114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normAutofit/>
          </a:bodyPr>
          <a:lstStyle/>
          <a:p>
            <a:r>
              <a:rPr kumimoji="1" lang="ja-JP" altLang="en-US" sz="3600" dirty="0"/>
              <a:t>展開①</a:t>
            </a:r>
            <a:r>
              <a:rPr kumimoji="1" lang="en-US" altLang="ja-JP" sz="3200" dirty="0"/>
              <a:t>【</a:t>
            </a:r>
            <a:r>
              <a:rPr kumimoji="1" lang="ja-JP" altLang="en-US" sz="3200" dirty="0"/>
              <a:t>前段と呼ばれることもある</a:t>
            </a:r>
            <a:r>
              <a:rPr kumimoji="1" lang="en-US" altLang="ja-JP" sz="3200" dirty="0"/>
              <a:t>】</a:t>
            </a:r>
            <a:endParaRPr kumimoji="1" lang="ja-JP" altLang="en-US" sz="3200" dirty="0"/>
          </a:p>
        </p:txBody>
      </p:sp>
      <p:sp>
        <p:nvSpPr>
          <p:cNvPr id="3" name="コンテンツ プレースホルダ 2"/>
          <p:cNvSpPr>
            <a:spLocks noGrp="1"/>
          </p:cNvSpPr>
          <p:nvPr>
            <p:ph idx="1"/>
          </p:nvPr>
        </p:nvSpPr>
        <p:spPr>
          <a:xfrm>
            <a:off x="179512" y="1268760"/>
            <a:ext cx="8640960" cy="5112568"/>
          </a:xfrm>
          <a:solidFill>
            <a:schemeClr val="accent4">
              <a:lumMod val="20000"/>
              <a:lumOff val="80000"/>
            </a:schemeClr>
          </a:solidFill>
        </p:spPr>
        <p:txBody>
          <a:bodyPr>
            <a:normAutofit/>
          </a:bodyPr>
          <a:lstStyle/>
          <a:p>
            <a:pPr>
              <a:buNone/>
            </a:pPr>
            <a:endParaRPr kumimoji="1" lang="ja-JP" altLang="en-US" dirty="0"/>
          </a:p>
          <a:p>
            <a:pPr>
              <a:buNone/>
            </a:pPr>
            <a:endParaRPr kumimoji="1" lang="ja-JP" altLang="en-US" dirty="0"/>
          </a:p>
          <a:p>
            <a:pPr>
              <a:buNone/>
            </a:pPr>
            <a:endParaRPr kumimoji="1" lang="ja-JP" altLang="en-US" sz="3200" dirty="0">
              <a:solidFill>
                <a:srgbClr val="FF0000"/>
              </a:solidFill>
            </a:endParaRPr>
          </a:p>
          <a:p>
            <a:pPr>
              <a:buNone/>
            </a:pPr>
            <a:r>
              <a:rPr kumimoji="1" lang="ja-JP" altLang="en-US" sz="3200" dirty="0">
                <a:solidFill>
                  <a:srgbClr val="FF0000"/>
                </a:solidFill>
              </a:rPr>
              <a:t>教材「○○」を読み、話し合う。</a:t>
            </a:r>
          </a:p>
          <a:p>
            <a:pPr>
              <a:buNone/>
            </a:pPr>
            <a:r>
              <a:rPr lang="ja-JP" altLang="en-US" sz="2800" dirty="0"/>
              <a:t>　　◆教材提示　教師が範読する。</a:t>
            </a:r>
          </a:p>
          <a:p>
            <a:pPr>
              <a:buNone/>
            </a:pPr>
            <a:r>
              <a:rPr lang="ja-JP" altLang="en-US" sz="2800" dirty="0"/>
              <a:t>　　◆読み終わった教材は机の中にしまう。</a:t>
            </a:r>
          </a:p>
          <a:p>
            <a:pPr>
              <a:buNone/>
            </a:pPr>
            <a:r>
              <a:rPr lang="ja-JP" altLang="en-US" sz="2800" dirty="0"/>
              <a:t>　　◆範読後は、教師があらすじを説明する。</a:t>
            </a:r>
          </a:p>
          <a:p>
            <a:pPr>
              <a:buNone/>
            </a:pPr>
            <a:r>
              <a:rPr kumimoji="1" lang="ja-JP" altLang="en-US" sz="3200" dirty="0">
                <a:solidFill>
                  <a:srgbClr val="009900"/>
                </a:solidFill>
              </a:rPr>
              <a:t>　</a:t>
            </a:r>
            <a:r>
              <a:rPr kumimoji="1" lang="en-US" altLang="ja-JP" sz="2800" dirty="0">
                <a:solidFill>
                  <a:srgbClr val="002060"/>
                </a:solidFill>
              </a:rPr>
              <a:t>※</a:t>
            </a:r>
            <a:r>
              <a:rPr kumimoji="1" lang="ja-JP" altLang="en-US" sz="2800" dirty="0">
                <a:solidFill>
                  <a:srgbClr val="002060"/>
                </a:solidFill>
              </a:rPr>
              <a:t>一度で全員の児童生徒が教材の世界を理解でき</a:t>
            </a:r>
          </a:p>
          <a:p>
            <a:pPr>
              <a:buNone/>
            </a:pPr>
            <a:r>
              <a:rPr lang="ja-JP" altLang="en-US" sz="2800" dirty="0">
                <a:solidFill>
                  <a:srgbClr val="002060"/>
                </a:solidFill>
              </a:rPr>
              <a:t>　　</a:t>
            </a:r>
            <a:r>
              <a:rPr kumimoji="1" lang="ja-JP" altLang="en-US" sz="2800" dirty="0">
                <a:solidFill>
                  <a:srgbClr val="002060"/>
                </a:solidFill>
              </a:rPr>
              <a:t>　</a:t>
            </a:r>
            <a:r>
              <a:rPr kumimoji="1" lang="ja-JP" altLang="en-US" sz="2800" dirty="0" err="1">
                <a:solidFill>
                  <a:srgbClr val="002060"/>
                </a:solidFill>
              </a:rPr>
              <a:t>るように</a:t>
            </a:r>
            <a:r>
              <a:rPr kumimoji="1" lang="ja-JP" altLang="en-US" sz="2800" dirty="0">
                <a:solidFill>
                  <a:srgbClr val="002060"/>
                </a:solidFill>
              </a:rPr>
              <a:t>することが大切。</a:t>
            </a:r>
          </a:p>
        </p:txBody>
      </p:sp>
      <p:sp>
        <p:nvSpPr>
          <p:cNvPr id="4" name="正方形/長方形 3"/>
          <p:cNvSpPr/>
          <p:nvPr/>
        </p:nvSpPr>
        <p:spPr>
          <a:xfrm>
            <a:off x="267228" y="1571146"/>
            <a:ext cx="84969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prstClr val="white"/>
                </a:solidFill>
              </a:rPr>
              <a:t>教材を通して道徳的価値の理解に向けて話し合う段階</a:t>
            </a:r>
          </a:p>
        </p:txBody>
      </p:sp>
      <p:pic>
        <p:nvPicPr>
          <p:cNvPr id="31746" name="Picture 2" descr="クリックすると新しいウィンドウで開きます"/>
          <p:cNvPicPr>
            <a:picLocks noChangeAspect="1" noChangeArrowheads="1"/>
          </p:cNvPicPr>
          <p:nvPr/>
        </p:nvPicPr>
        <p:blipFill>
          <a:blip r:embed="rId2" cstate="print"/>
          <a:srcRect/>
          <a:stretch>
            <a:fillRect/>
          </a:stretch>
        </p:blipFill>
        <p:spPr bwMode="auto">
          <a:xfrm>
            <a:off x="6848127" y="188640"/>
            <a:ext cx="1208385" cy="1208385"/>
          </a:xfrm>
          <a:prstGeom prst="rect">
            <a:avLst/>
          </a:prstGeom>
          <a:noFill/>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60332" y="2219218"/>
            <a:ext cx="5359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9076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吉本　恒幸\Pictures\2013_07_03\IMG_1203.JPG"/>
          <p:cNvPicPr>
            <a:picLocks noGrp="1" noChangeAspect="1" noChangeArrowheads="1"/>
          </p:cNvPicPr>
          <p:nvPr>
            <p:ph idx="1"/>
          </p:nvPr>
        </p:nvPicPr>
        <p:blipFill>
          <a:blip r:embed="rId2" cstate="print"/>
          <a:srcRect/>
          <a:stretch>
            <a:fillRect/>
          </a:stretch>
        </p:blipFill>
        <p:spPr bwMode="auto">
          <a:xfrm>
            <a:off x="251520" y="1556792"/>
            <a:ext cx="4127831" cy="3095873"/>
          </a:xfrm>
          <a:prstGeom prst="rect">
            <a:avLst/>
          </a:prstGeom>
          <a:noFill/>
        </p:spPr>
      </p:pic>
      <p:sp>
        <p:nvSpPr>
          <p:cNvPr id="3" name="正方形/長方形 2"/>
          <p:cNvSpPr/>
          <p:nvPr/>
        </p:nvSpPr>
        <p:spPr>
          <a:xfrm>
            <a:off x="251520" y="5157192"/>
            <a:ext cx="4104456" cy="1080120"/>
          </a:xfrm>
          <a:prstGeom prst="rect">
            <a:avLst/>
          </a:prstGeom>
          <a:solidFill>
            <a:srgbClr val="FFD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教材提示 ： 範読</a:t>
            </a:r>
          </a:p>
          <a:p>
            <a:pPr algn="ctr"/>
            <a:r>
              <a:rPr lang="ja-JP" altLang="en-US" sz="2400" dirty="0">
                <a:solidFill>
                  <a:prstClr val="black"/>
                </a:solidFill>
              </a:rPr>
              <a:t> 「おばあちゃんからもらった命」</a:t>
            </a:r>
          </a:p>
        </p:txBody>
      </p:sp>
      <p:pic>
        <p:nvPicPr>
          <p:cNvPr id="4" name="Picture 2" descr="C:\Users\吉本恒幸\Pictures\2013_02_15\IMG_0828.JPG"/>
          <p:cNvPicPr>
            <a:picLocks noChangeAspect="1" noChangeArrowheads="1"/>
          </p:cNvPicPr>
          <p:nvPr/>
        </p:nvPicPr>
        <p:blipFill>
          <a:blip r:embed="rId3" cstate="print"/>
          <a:srcRect/>
          <a:stretch>
            <a:fillRect/>
          </a:stretch>
        </p:blipFill>
        <p:spPr bwMode="auto">
          <a:xfrm>
            <a:off x="4788024" y="1556792"/>
            <a:ext cx="4032448" cy="3024336"/>
          </a:xfrm>
          <a:prstGeom prst="rect">
            <a:avLst/>
          </a:prstGeom>
          <a:noFill/>
        </p:spPr>
      </p:pic>
      <p:sp>
        <p:nvSpPr>
          <p:cNvPr id="5" name="正方形/長方形 4"/>
          <p:cNvSpPr/>
          <p:nvPr/>
        </p:nvSpPr>
        <p:spPr>
          <a:xfrm>
            <a:off x="4644008" y="5157192"/>
            <a:ext cx="4248472" cy="1008112"/>
          </a:xfrm>
          <a:prstGeom prst="rect">
            <a:avLst/>
          </a:prstGeom>
          <a:solidFill>
            <a:srgbClr val="FFD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教材提示：紙芝居</a:t>
            </a:r>
          </a:p>
          <a:p>
            <a:pPr algn="ctr"/>
            <a:r>
              <a:rPr lang="ja-JP" altLang="en-US" sz="2400" dirty="0">
                <a:solidFill>
                  <a:prstClr val="black"/>
                </a:solidFill>
              </a:rPr>
              <a:t>「ないた赤</a:t>
            </a:r>
            <a:r>
              <a:rPr lang="ja-JP" altLang="en-US" sz="2400" dirty="0" err="1">
                <a:solidFill>
                  <a:prstClr val="black"/>
                </a:solidFill>
              </a:rPr>
              <a:t>おに</a:t>
            </a:r>
            <a:r>
              <a:rPr lang="ja-JP" altLang="en-US" sz="2400" dirty="0">
                <a:solidFill>
                  <a:prstClr val="black"/>
                </a:solidFill>
              </a:rPr>
              <a:t>」</a:t>
            </a:r>
          </a:p>
        </p:txBody>
      </p:sp>
    </p:spTree>
    <p:extLst>
      <p:ext uri="{BB962C8B-B14F-4D97-AF65-F5344CB8AC3E}">
        <p14:creationId xmlns:p14="http://schemas.microsoft.com/office/powerpoint/2010/main" val="38937529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9218" name="Picture 2" descr="C:\Users\Owner\Pictures\2015_06_10\IMG_3348_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2536" y="-99392"/>
            <a:ext cx="4392488" cy="329436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Owner\Pictures\2015_06_10\IMG_334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91660" y="1842149"/>
            <a:ext cx="4644008" cy="348300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Owner\Pictures\2015_06_10\IMG_335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13664" y="4221088"/>
            <a:ext cx="4091947" cy="306896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611560" y="5589240"/>
            <a:ext cx="2520280" cy="720080"/>
          </a:xfrm>
          <a:prstGeom prst="rect">
            <a:avLst/>
          </a:prstGeom>
          <a:solidFill>
            <a:srgbClr val="FFE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err="1">
                <a:solidFill>
                  <a:schemeClr val="tx1"/>
                </a:solidFill>
              </a:rPr>
              <a:t>ゆめに</a:t>
            </a:r>
            <a:r>
              <a:rPr lang="ja-JP" altLang="en-US" sz="2000" dirty="0">
                <a:solidFill>
                  <a:schemeClr val="tx1"/>
                </a:solidFill>
              </a:rPr>
              <a:t>向かって</a:t>
            </a:r>
          </a:p>
          <a:p>
            <a:pPr algn="ctr"/>
            <a:r>
              <a:rPr lang="ja-JP" altLang="en-US" sz="2000" dirty="0">
                <a:solidFill>
                  <a:schemeClr val="tx1"/>
                </a:solidFill>
              </a:rPr>
              <a:t>～羽生結弦～</a:t>
            </a:r>
          </a:p>
        </p:txBody>
      </p:sp>
    </p:spTree>
    <p:extLst>
      <p:ext uri="{BB962C8B-B14F-4D97-AF65-F5344CB8AC3E}">
        <p14:creationId xmlns:p14="http://schemas.microsoft.com/office/powerpoint/2010/main" val="36779493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884595" y="5201086"/>
            <a:ext cx="3816642" cy="764949"/>
          </a:xfrm>
          <a:prstGeom prst="rect">
            <a:avLst/>
          </a:prstGeom>
          <a:solidFill>
            <a:srgbClr val="FFE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prstClr val="black"/>
                </a:solidFill>
              </a:rPr>
              <a:t>教材提示 ： 黒板シアター　</a:t>
            </a:r>
            <a:endParaRPr lang="en-US" altLang="ja-JP" sz="2200" dirty="0">
              <a:solidFill>
                <a:prstClr val="black"/>
              </a:solidFill>
            </a:endParaRPr>
          </a:p>
          <a:p>
            <a:pPr algn="ctr"/>
            <a:r>
              <a:rPr lang="ja-JP" altLang="en-US" sz="2200" dirty="0">
                <a:solidFill>
                  <a:prstClr val="black"/>
                </a:solidFill>
              </a:rPr>
              <a:t>「絵はがきと切手」</a:t>
            </a:r>
          </a:p>
        </p:txBody>
      </p:sp>
      <p:pic>
        <p:nvPicPr>
          <p:cNvPr id="2051" name="Picture 3" descr="C:\Users\Owner\Pictures\2012_09_12\IMG_047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70352" y="1382593"/>
            <a:ext cx="4581358" cy="3436018"/>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372380" y="5194479"/>
            <a:ext cx="3456384" cy="764949"/>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prstClr val="black"/>
                </a:solidFill>
              </a:rPr>
              <a:t>教材提示 ： パネルシアター</a:t>
            </a:r>
          </a:p>
          <a:p>
            <a:pPr algn="ctr"/>
            <a:r>
              <a:rPr lang="ja-JP" altLang="en-US" sz="2200" dirty="0">
                <a:solidFill>
                  <a:prstClr val="black"/>
                </a:solidFill>
              </a:rPr>
              <a:t>「森のどうぶつたち」</a:t>
            </a:r>
          </a:p>
        </p:txBody>
      </p:sp>
      <p:sp>
        <p:nvSpPr>
          <p:cNvPr id="3" name="コンテンツ プレースホルダー 2"/>
          <p:cNvSpPr>
            <a:spLocks noGrp="1"/>
          </p:cNvSpPr>
          <p:nvPr>
            <p:ph idx="1"/>
          </p:nvPr>
        </p:nvSpPr>
        <p:spPr>
          <a:xfrm>
            <a:off x="457200" y="1935480"/>
            <a:ext cx="8229600" cy="4517856"/>
          </a:xfrm>
        </p:spPr>
        <p:txBody>
          <a:bodyPr/>
          <a:lstStyle/>
          <a:p>
            <a:endParaRPr kumimoji="1" lang="ja-JP" altLang="en-US" dirty="0"/>
          </a:p>
        </p:txBody>
      </p:sp>
      <p:pic>
        <p:nvPicPr>
          <p:cNvPr id="3074" name="Picture 2" descr="C:\Users\Owner\Pictures\2017_06_23\IMG_595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033" y="1382593"/>
            <a:ext cx="4259405" cy="340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2338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4098" name="Picture 2" descr="C:\Users\Owner\Pictures\2018_11_22\IMG_896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908720"/>
            <a:ext cx="4536504" cy="340237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Owner\Pictures\2018_11_22\IMG_896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16016" y="2492896"/>
            <a:ext cx="4512501"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611560" y="5049180"/>
            <a:ext cx="3384376" cy="792088"/>
          </a:xfrm>
          <a:prstGeom prst="rect">
            <a:avLst/>
          </a:prstGeom>
          <a:solidFill>
            <a:srgbClr val="FFFF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教材提示：映像視聴</a:t>
            </a:r>
          </a:p>
          <a:p>
            <a:pPr algn="ctr"/>
            <a:r>
              <a:rPr kumimoji="1" lang="ja-JP" altLang="en-US" sz="2000" dirty="0" smtClean="0">
                <a:solidFill>
                  <a:schemeClr val="tx1"/>
                </a:solidFill>
              </a:rPr>
              <a:t>「手のひらの小さな世界」</a:t>
            </a:r>
            <a:endParaRPr kumimoji="1" lang="ja-JP" altLang="en-US" sz="2000" dirty="0">
              <a:solidFill>
                <a:schemeClr val="tx1"/>
              </a:solidFill>
            </a:endParaRPr>
          </a:p>
        </p:txBody>
      </p:sp>
    </p:spTree>
    <p:extLst>
      <p:ext uri="{BB962C8B-B14F-4D97-AF65-F5344CB8AC3E}">
        <p14:creationId xmlns:p14="http://schemas.microsoft.com/office/powerpoint/2010/main" val="412267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852704"/>
          </a:xfrm>
        </p:spPr>
        <p:txBody>
          <a:bodyPr>
            <a:normAutofit/>
          </a:bodyPr>
          <a:lstStyle/>
          <a:p>
            <a:r>
              <a:rPr kumimoji="1" lang="ja-JP" altLang="en-US" sz="3200" dirty="0" smtClean="0"/>
              <a:t>道徳教育推進教師に期待される役割</a:t>
            </a:r>
            <a:endParaRPr kumimoji="1" lang="ja-JP" altLang="en-US" sz="3200" dirty="0"/>
          </a:p>
        </p:txBody>
      </p:sp>
      <p:sp>
        <p:nvSpPr>
          <p:cNvPr id="3" name="コンテンツ プレースホルダ 2"/>
          <p:cNvSpPr>
            <a:spLocks noGrp="1"/>
          </p:cNvSpPr>
          <p:nvPr>
            <p:ph idx="1"/>
          </p:nvPr>
        </p:nvSpPr>
        <p:spPr>
          <a:xfrm>
            <a:off x="457200" y="1700808"/>
            <a:ext cx="8229600" cy="4623792"/>
          </a:xfrm>
        </p:spPr>
        <p:txBody>
          <a:bodyPr/>
          <a:lstStyle/>
          <a:p>
            <a:pPr>
              <a:buNone/>
            </a:pPr>
            <a:r>
              <a:rPr kumimoji="1" lang="ja-JP" altLang="en-US" sz="2800" dirty="0" smtClean="0">
                <a:solidFill>
                  <a:srgbClr val="C00000"/>
                </a:solidFill>
              </a:rPr>
              <a:t>道徳教育を推進するコーディネーター</a:t>
            </a:r>
          </a:p>
          <a:p>
            <a:pPr>
              <a:buNone/>
            </a:pPr>
            <a:endParaRPr kumimoji="1" lang="ja-JP" altLang="en-US" dirty="0"/>
          </a:p>
        </p:txBody>
      </p:sp>
      <p:sp>
        <p:nvSpPr>
          <p:cNvPr id="4" name="角丸四角形 3"/>
          <p:cNvSpPr/>
          <p:nvPr/>
        </p:nvSpPr>
        <p:spPr>
          <a:xfrm>
            <a:off x="395536" y="2348880"/>
            <a:ext cx="8352928" cy="4176464"/>
          </a:xfrm>
          <a:prstGeom prst="roundRect">
            <a:avLst/>
          </a:prstGeom>
          <a:solidFill>
            <a:srgbClr val="FFFED2"/>
          </a:solidFill>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nSpc>
                <a:spcPts val="3600"/>
              </a:lnSpc>
            </a:pPr>
            <a:r>
              <a:rPr kumimoji="1" lang="ja-JP" altLang="en-US" sz="2400" dirty="0" smtClean="0">
                <a:solidFill>
                  <a:schemeClr val="tx1"/>
                </a:solidFill>
              </a:rPr>
              <a:t>１ 道徳教育の指導計画の作成に関すること</a:t>
            </a:r>
          </a:p>
          <a:p>
            <a:pPr>
              <a:lnSpc>
                <a:spcPts val="3600"/>
              </a:lnSpc>
            </a:pPr>
            <a:r>
              <a:rPr lang="ja-JP" altLang="en-US" sz="2400" dirty="0" smtClean="0">
                <a:solidFill>
                  <a:schemeClr val="tx1"/>
                </a:solidFill>
              </a:rPr>
              <a:t>２ 全教育活動における道徳教育の推進、充実に関すること</a:t>
            </a:r>
          </a:p>
          <a:p>
            <a:pPr>
              <a:lnSpc>
                <a:spcPts val="3600"/>
              </a:lnSpc>
            </a:pPr>
            <a:r>
              <a:rPr lang="ja-JP" altLang="en-US" sz="2400" dirty="0" smtClean="0">
                <a:solidFill>
                  <a:schemeClr val="tx1"/>
                </a:solidFill>
              </a:rPr>
              <a:t>３ 道徳科の充実と指導体制に関すること</a:t>
            </a:r>
          </a:p>
          <a:p>
            <a:pPr>
              <a:lnSpc>
                <a:spcPts val="3600"/>
              </a:lnSpc>
            </a:pPr>
            <a:r>
              <a:rPr lang="ja-JP" altLang="en-US" sz="2400" dirty="0" smtClean="0">
                <a:solidFill>
                  <a:schemeClr val="tx1"/>
                </a:solidFill>
              </a:rPr>
              <a:t>４ 道徳用教材の整備・充実・活用に関すること</a:t>
            </a:r>
          </a:p>
          <a:p>
            <a:pPr>
              <a:lnSpc>
                <a:spcPts val="3600"/>
              </a:lnSpc>
            </a:pPr>
            <a:r>
              <a:rPr lang="ja-JP" altLang="en-US" sz="2400" dirty="0" smtClean="0">
                <a:solidFill>
                  <a:schemeClr val="tx1"/>
                </a:solidFill>
              </a:rPr>
              <a:t>５ 道徳</a:t>
            </a:r>
            <a:r>
              <a:rPr lang="ja-JP" altLang="en-US" sz="2400" dirty="0">
                <a:solidFill>
                  <a:schemeClr val="tx1"/>
                </a:solidFill>
              </a:rPr>
              <a:t>教育</a:t>
            </a:r>
            <a:r>
              <a:rPr lang="ja-JP" altLang="en-US" sz="2400" dirty="0" smtClean="0">
                <a:solidFill>
                  <a:schemeClr val="tx1"/>
                </a:solidFill>
              </a:rPr>
              <a:t>の情報提供や情報交換に関すること</a:t>
            </a:r>
          </a:p>
          <a:p>
            <a:pPr>
              <a:lnSpc>
                <a:spcPts val="3600"/>
              </a:lnSpc>
            </a:pPr>
            <a:r>
              <a:rPr lang="ja-JP" altLang="en-US" sz="2400" dirty="0" smtClean="0">
                <a:solidFill>
                  <a:schemeClr val="tx1"/>
                </a:solidFill>
              </a:rPr>
              <a:t>６ 道徳の</a:t>
            </a:r>
            <a:r>
              <a:rPr lang="ja-JP" altLang="en-US" sz="2400" dirty="0">
                <a:solidFill>
                  <a:schemeClr val="tx1"/>
                </a:solidFill>
              </a:rPr>
              <a:t>授業</a:t>
            </a:r>
            <a:r>
              <a:rPr lang="ja-JP" altLang="en-US" sz="2400" dirty="0" smtClean="0">
                <a:solidFill>
                  <a:schemeClr val="tx1"/>
                </a:solidFill>
              </a:rPr>
              <a:t>公開など家庭や地域社会との連携に関すること</a:t>
            </a:r>
          </a:p>
          <a:p>
            <a:pPr>
              <a:lnSpc>
                <a:spcPts val="3600"/>
              </a:lnSpc>
            </a:pPr>
            <a:r>
              <a:rPr lang="ja-JP" altLang="en-US" sz="2400" dirty="0" smtClean="0">
                <a:solidFill>
                  <a:schemeClr val="tx1"/>
                </a:solidFill>
              </a:rPr>
              <a:t>７ 道徳教育の研修の充実に関すること</a:t>
            </a:r>
          </a:p>
          <a:p>
            <a:pPr>
              <a:lnSpc>
                <a:spcPts val="3600"/>
              </a:lnSpc>
            </a:pPr>
            <a:r>
              <a:rPr lang="ja-JP" altLang="en-US" sz="2400" dirty="0" smtClean="0">
                <a:solidFill>
                  <a:schemeClr val="tx1"/>
                </a:solidFill>
              </a:rPr>
              <a:t>８ 道徳教育における評価に関すること　など</a:t>
            </a:r>
          </a:p>
          <a:p>
            <a:pPr algn="ctr"/>
            <a:endParaRPr kumimoji="1" lang="ja-JP" altLang="en-US" dirty="0"/>
          </a:p>
        </p:txBody>
      </p:sp>
      <p:sp>
        <p:nvSpPr>
          <p:cNvPr id="5" name="正方形/長方形 4"/>
          <p:cNvSpPr/>
          <p:nvPr/>
        </p:nvSpPr>
        <p:spPr>
          <a:xfrm>
            <a:off x="5076056" y="6309320"/>
            <a:ext cx="338437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学習指導要領解説</a:t>
            </a:r>
            <a:r>
              <a:rPr lang="ja-JP" altLang="en-US" sz="2000" dirty="0">
                <a:solidFill>
                  <a:schemeClr val="tx1"/>
                </a:solidFill>
              </a:rPr>
              <a:t> </a:t>
            </a:r>
            <a:r>
              <a:rPr kumimoji="1" lang="ja-JP" altLang="en-US" sz="2000" dirty="0" smtClean="0">
                <a:solidFill>
                  <a:schemeClr val="tx1"/>
                </a:solidFill>
              </a:rPr>
              <a:t>総則編</a:t>
            </a:r>
            <a:endParaRPr kumimoji="1" lang="ja-JP" altLang="en-US" sz="2000" dirty="0">
              <a:solidFill>
                <a:schemeClr val="tx1"/>
              </a:solidFill>
            </a:endParaRPr>
          </a:p>
        </p:txBody>
      </p:sp>
    </p:spTree>
    <p:extLst>
      <p:ext uri="{BB962C8B-B14F-4D97-AF65-F5344CB8AC3E}">
        <p14:creationId xmlns:p14="http://schemas.microsoft.com/office/powerpoint/2010/main" val="23525723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32168" y="4279370"/>
            <a:ext cx="3577520" cy="927484"/>
          </a:xfrm>
          <a:prstGeom prst="rect">
            <a:avLst/>
          </a:prstGeom>
          <a:solidFill>
            <a:srgbClr val="FFD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教材提示 ： 範読</a:t>
            </a:r>
          </a:p>
          <a:p>
            <a:pPr algn="ctr"/>
            <a:r>
              <a:rPr lang="ja-JP" altLang="en-US" sz="2400" dirty="0">
                <a:solidFill>
                  <a:prstClr val="black"/>
                </a:solidFill>
              </a:rPr>
              <a:t> 「奇跡の生還」</a:t>
            </a:r>
          </a:p>
        </p:txBody>
      </p:sp>
      <p:pic>
        <p:nvPicPr>
          <p:cNvPr id="1026" name="Picture 2" descr="C:\Users\Owner\Pictures\2017_01_31\IMG_558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908720"/>
            <a:ext cx="4144660" cy="3108495"/>
          </a:xfrm>
          <a:prstGeom prst="rect">
            <a:avLst/>
          </a:prstGeom>
          <a:noFill/>
          <a:extLst>
            <a:ext uri="{909E8E84-426E-40DD-AFC4-6F175D3DCCD1}">
              <a14:hiddenFill xmlns:a14="http://schemas.microsoft.com/office/drawing/2010/main">
                <a:solidFill>
                  <a:srgbClr val="FFFFFF"/>
                </a:solidFill>
              </a14:hiddenFill>
            </a:ext>
          </a:extLst>
        </p:spPr>
      </p:pic>
      <p:sp>
        <p:nvSpPr>
          <p:cNvPr id="2" name="コンテンツ プレースホルダー 1"/>
          <p:cNvSpPr>
            <a:spLocks noGrp="1"/>
          </p:cNvSpPr>
          <p:nvPr>
            <p:ph idx="1"/>
          </p:nvPr>
        </p:nvSpPr>
        <p:spPr>
          <a:xfrm>
            <a:off x="1547664" y="1935480"/>
            <a:ext cx="7139136" cy="3365728"/>
          </a:xfrm>
        </p:spPr>
        <p:txBody>
          <a:bodyPr/>
          <a:lstStyle/>
          <a:p>
            <a:endParaRPr kumimoji="1" lang="ja-JP" altLang="en-US" dirty="0"/>
          </a:p>
        </p:txBody>
      </p:sp>
      <p:pic>
        <p:nvPicPr>
          <p:cNvPr id="4" name="Picture 2" descr="C:\Users\Owner\Pictures\2016_11_11\IMG_508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4008" y="1628800"/>
            <a:ext cx="4283968" cy="321297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4860032" y="5085184"/>
            <a:ext cx="3577520" cy="927484"/>
          </a:xfrm>
          <a:prstGeom prst="rect">
            <a:avLst/>
          </a:prstGeom>
          <a:solidFill>
            <a:srgbClr val="FFD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教材提示 ： 範読</a:t>
            </a:r>
          </a:p>
          <a:p>
            <a:pPr algn="ctr"/>
            <a:r>
              <a:rPr lang="ja-JP" altLang="en-US" sz="2400" dirty="0">
                <a:solidFill>
                  <a:prstClr val="black"/>
                </a:solidFill>
              </a:rPr>
              <a:t> 「二通の手紙」</a:t>
            </a:r>
          </a:p>
        </p:txBody>
      </p:sp>
    </p:spTree>
    <p:extLst>
      <p:ext uri="{BB962C8B-B14F-4D97-AF65-F5344CB8AC3E}">
        <p14:creationId xmlns:p14="http://schemas.microsoft.com/office/powerpoint/2010/main" val="12286324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descr="C:\Users\Owner\Pictures\2018_11_08\IMG_877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43608" y="260648"/>
            <a:ext cx="6768752" cy="5076564"/>
          </a:xfrm>
          <a:prstGeom prst="rect">
            <a:avLst/>
          </a:prstGeom>
          <a:noFill/>
          <a:extLst>
            <a:ext uri="{909E8E84-426E-40DD-AFC4-6F175D3DCCD1}">
              <a14:hiddenFill xmlns:a14="http://schemas.microsoft.com/office/drawing/2010/main">
                <a:solidFill>
                  <a:srgbClr val="FFFFFF"/>
                </a:solidFill>
              </a14:hiddenFill>
            </a:ext>
          </a:extLst>
        </p:spPr>
      </p:pic>
      <p:sp>
        <p:nvSpPr>
          <p:cNvPr id="6" name="コンテンツ プレースホルダー 5"/>
          <p:cNvSpPr>
            <a:spLocks noGrp="1"/>
          </p:cNvSpPr>
          <p:nvPr>
            <p:ph idx="1"/>
          </p:nvPr>
        </p:nvSpPr>
        <p:spPr>
          <a:xfrm>
            <a:off x="2411760" y="5524530"/>
            <a:ext cx="3394720" cy="928806"/>
          </a:xfrm>
          <a:prstGeom prst="rect">
            <a:avLst/>
          </a:prstGeom>
          <a:solidFill>
            <a:srgbClr val="FEFEA8"/>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kumimoji="1" lang="ja-JP" altLang="en-US" sz="2000" dirty="0">
                <a:solidFill>
                  <a:schemeClr val="tx1"/>
                </a:solidFill>
              </a:rPr>
              <a:t>［黒ちゃんの憂鬱」</a:t>
            </a:r>
          </a:p>
          <a:p>
            <a:pPr marL="0" indent="0" algn="ctr">
              <a:buNone/>
            </a:pPr>
            <a:r>
              <a:rPr lang="ja-JP" altLang="en-US" sz="2000" dirty="0">
                <a:solidFill>
                  <a:schemeClr val="tx1"/>
                </a:solidFill>
              </a:rPr>
              <a:t>公正、公平、社会正義</a:t>
            </a:r>
            <a:endParaRPr kumimoji="1" lang="ja-JP" altLang="en-US" sz="2000" dirty="0">
              <a:solidFill>
                <a:schemeClr val="tx1"/>
              </a:solidFill>
            </a:endParaRPr>
          </a:p>
        </p:txBody>
      </p:sp>
      <p:sp>
        <p:nvSpPr>
          <p:cNvPr id="3" name="テキスト ボックス 2"/>
          <p:cNvSpPr txBox="1"/>
          <p:nvPr/>
        </p:nvSpPr>
        <p:spPr>
          <a:xfrm>
            <a:off x="6012160" y="5701898"/>
            <a:ext cx="2664296" cy="400110"/>
          </a:xfrm>
          <a:prstGeom prst="rect">
            <a:avLst/>
          </a:prstGeom>
          <a:noFill/>
        </p:spPr>
        <p:txBody>
          <a:bodyPr wrap="square" rtlCol="0">
            <a:spAutoFit/>
          </a:bodyPr>
          <a:lstStyle/>
          <a:p>
            <a:r>
              <a:rPr kumimoji="1" lang="ja-JP" altLang="en-US" sz="2000" dirty="0" smtClean="0"/>
              <a:t>Ｔ・</a:t>
            </a:r>
            <a:r>
              <a:rPr kumimoji="1" lang="en-US" altLang="ja-JP" sz="2000" dirty="0" smtClean="0"/>
              <a:t>T </a:t>
            </a:r>
            <a:r>
              <a:rPr kumimoji="1" lang="ja-JP" altLang="en-US" sz="2000" dirty="0" smtClean="0"/>
              <a:t>による教材提示</a:t>
            </a:r>
            <a:endParaRPr kumimoji="1" lang="ja-JP" altLang="en-US" sz="2000" dirty="0"/>
          </a:p>
        </p:txBody>
      </p:sp>
    </p:spTree>
    <p:extLst>
      <p:ext uri="{BB962C8B-B14F-4D97-AF65-F5344CB8AC3E}">
        <p14:creationId xmlns:p14="http://schemas.microsoft.com/office/powerpoint/2010/main" val="18686257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620688"/>
            <a:ext cx="8229600" cy="5976664"/>
          </a:xfrm>
          <a:solidFill>
            <a:schemeClr val="accent4">
              <a:lumMod val="20000"/>
              <a:lumOff val="80000"/>
            </a:schemeClr>
          </a:solidFill>
        </p:spPr>
        <p:txBody>
          <a:bodyPr>
            <a:normAutofit/>
          </a:bodyPr>
          <a:lstStyle/>
          <a:p>
            <a:pPr>
              <a:buNone/>
            </a:pPr>
            <a:endParaRPr kumimoji="1" lang="ja-JP" altLang="en-US" dirty="0"/>
          </a:p>
          <a:p>
            <a:pPr>
              <a:buNone/>
            </a:pPr>
            <a:endParaRPr lang="ja-JP" altLang="en-US" dirty="0"/>
          </a:p>
          <a:p>
            <a:pPr>
              <a:buNone/>
            </a:pPr>
            <a:endParaRPr lang="ja-JP" altLang="en-US" dirty="0"/>
          </a:p>
          <a:p>
            <a:pPr>
              <a:buNone/>
            </a:pPr>
            <a:endParaRPr lang="ja-JP" altLang="en-US" sz="3200" dirty="0"/>
          </a:p>
          <a:p>
            <a:pPr>
              <a:buNone/>
            </a:pPr>
            <a:r>
              <a:rPr lang="ja-JP" altLang="en-US" sz="3200" dirty="0"/>
              <a:t>　  </a:t>
            </a:r>
            <a:r>
              <a:rPr lang="ja-JP" altLang="en-US" sz="2400" dirty="0"/>
              <a:t>① 主人公の思いを共感的に受け止める</a:t>
            </a:r>
          </a:p>
          <a:p>
            <a:pPr>
              <a:buNone/>
            </a:pPr>
            <a:r>
              <a:rPr lang="ja-JP" altLang="en-US" sz="2400" dirty="0"/>
              <a:t>　　 ② 価値の理解を図る　　</a:t>
            </a:r>
          </a:p>
          <a:p>
            <a:pPr>
              <a:buNone/>
            </a:pPr>
            <a:r>
              <a:rPr lang="ja-JP" altLang="en-US" sz="2400" dirty="0">
                <a:solidFill>
                  <a:srgbClr val="002060"/>
                </a:solidFill>
              </a:rPr>
              <a:t>　　 </a:t>
            </a:r>
            <a:r>
              <a:rPr lang="ja-JP" altLang="en-US" sz="2400" dirty="0"/>
              <a:t>③ 自分を見つめる</a:t>
            </a:r>
          </a:p>
          <a:p>
            <a:pPr>
              <a:buNone/>
            </a:pPr>
            <a:r>
              <a:rPr lang="en-US" altLang="ja-JP" sz="2800" dirty="0">
                <a:solidFill>
                  <a:srgbClr val="FF0000"/>
                </a:solidFill>
              </a:rPr>
              <a:t>【</a:t>
            </a:r>
            <a:r>
              <a:rPr lang="ja-JP" altLang="en-US" sz="2800" dirty="0">
                <a:solidFill>
                  <a:srgbClr val="FF0000"/>
                </a:solidFill>
              </a:rPr>
              <a:t>避けたい発問</a:t>
            </a:r>
            <a:r>
              <a:rPr lang="en-US" altLang="ja-JP" sz="2800" dirty="0">
                <a:solidFill>
                  <a:srgbClr val="FF0000"/>
                </a:solidFill>
              </a:rPr>
              <a:t>】</a:t>
            </a:r>
            <a:endParaRPr lang="ja-JP" altLang="en-US" sz="2800" dirty="0">
              <a:solidFill>
                <a:srgbClr val="FF0000"/>
              </a:solidFill>
            </a:endParaRPr>
          </a:p>
          <a:p>
            <a:pPr>
              <a:buNone/>
            </a:pPr>
            <a:r>
              <a:rPr lang="en-US" altLang="ja-JP" dirty="0"/>
              <a:t>※</a:t>
            </a:r>
            <a:r>
              <a:rPr lang="ja-JP" altLang="en-US" dirty="0"/>
              <a:t>「次に、○○は、どこで　 何をどうしたのか・・・。」 ⇒ 国語</a:t>
            </a:r>
          </a:p>
          <a:p>
            <a:pPr>
              <a:buNone/>
            </a:pPr>
            <a:r>
              <a:rPr lang="en-US" altLang="ja-JP" dirty="0"/>
              <a:t>※</a:t>
            </a:r>
            <a:r>
              <a:rPr lang="ja-JP" altLang="en-US" dirty="0"/>
              <a:t>「もし、自分が○○だったらどうするか、できるか・・・。」</a:t>
            </a:r>
          </a:p>
          <a:p>
            <a:pPr>
              <a:buNone/>
            </a:pPr>
            <a:r>
              <a:rPr lang="ja-JP" altLang="en-US" dirty="0">
                <a:solidFill>
                  <a:srgbClr val="002060"/>
                </a:solidFill>
              </a:rPr>
              <a:t>　</a:t>
            </a:r>
            <a:r>
              <a:rPr lang="ja-JP" altLang="en-US" sz="2400" dirty="0">
                <a:solidFill>
                  <a:schemeClr val="tx2">
                    <a:lumMod val="75000"/>
                  </a:schemeClr>
                </a:solidFill>
              </a:rPr>
              <a:t>⇒自分は主人公のようになれないから もういいや・・・と、</a:t>
            </a:r>
          </a:p>
          <a:p>
            <a:pPr>
              <a:buNone/>
            </a:pPr>
            <a:r>
              <a:rPr lang="ja-JP" altLang="en-US" sz="2400" dirty="0">
                <a:solidFill>
                  <a:schemeClr val="tx2">
                    <a:lumMod val="75000"/>
                  </a:schemeClr>
                </a:solidFill>
              </a:rPr>
              <a:t>　　 子供を自己否定的にさせてしまう可能性がある。</a:t>
            </a:r>
            <a:endParaRPr kumimoji="1" lang="ja-JP" altLang="en-US" sz="2400" dirty="0">
              <a:solidFill>
                <a:schemeClr val="tx2">
                  <a:lumMod val="75000"/>
                </a:schemeClr>
              </a:solidFill>
            </a:endParaRPr>
          </a:p>
        </p:txBody>
      </p:sp>
      <p:sp>
        <p:nvSpPr>
          <p:cNvPr id="4" name="正方形/長方形 3"/>
          <p:cNvSpPr/>
          <p:nvPr/>
        </p:nvSpPr>
        <p:spPr>
          <a:xfrm>
            <a:off x="539552" y="764704"/>
            <a:ext cx="806489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prstClr val="white"/>
                </a:solidFill>
              </a:rPr>
              <a:t>話合い・・・登場人物に託して自分の思いや考えを語ることから</a:t>
            </a:r>
          </a:p>
        </p:txBody>
      </p:sp>
      <p:sp>
        <p:nvSpPr>
          <p:cNvPr id="5" name="角丸四角形 4"/>
          <p:cNvSpPr/>
          <p:nvPr/>
        </p:nvSpPr>
        <p:spPr>
          <a:xfrm>
            <a:off x="971600" y="1981736"/>
            <a:ext cx="2592288" cy="511159"/>
          </a:xfrm>
          <a:prstGeom prst="roundRect">
            <a:avLst/>
          </a:prstGeom>
          <a:solidFill>
            <a:srgbClr val="FFD9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発問の場面</a:t>
            </a:r>
          </a:p>
        </p:txBody>
      </p:sp>
    </p:spTree>
    <p:extLst>
      <p:ext uri="{BB962C8B-B14F-4D97-AF65-F5344CB8AC3E}">
        <p14:creationId xmlns:p14="http://schemas.microsoft.com/office/powerpoint/2010/main" val="26468716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Picture 2" descr="C:\Users\Owner\Pictures\2018_11_16\IMG_882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0471" y="836712"/>
            <a:ext cx="4224469" cy="3168352"/>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467544" y="4888903"/>
            <a:ext cx="3312368" cy="1008112"/>
          </a:xfrm>
          <a:prstGeom prst="rect">
            <a:avLst/>
          </a:pr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rPr>
              <a:t>「お話玉」</a:t>
            </a:r>
          </a:p>
          <a:p>
            <a:pPr algn="ctr"/>
            <a:r>
              <a:rPr lang="ja-JP" altLang="en-US" sz="2000" dirty="0" smtClean="0">
                <a:solidFill>
                  <a:schemeClr val="tx1"/>
                </a:solidFill>
              </a:rPr>
              <a:t>玉を</a:t>
            </a:r>
            <a:r>
              <a:rPr lang="ja-JP" altLang="en-US" sz="2000" dirty="0">
                <a:solidFill>
                  <a:schemeClr val="tx1"/>
                </a:solidFill>
              </a:rPr>
              <a:t>渡された子</a:t>
            </a:r>
            <a:r>
              <a:rPr lang="ja-JP" altLang="en-US" sz="2000" dirty="0" smtClean="0">
                <a:solidFill>
                  <a:schemeClr val="tx1"/>
                </a:solidFill>
              </a:rPr>
              <a:t>が発表する</a:t>
            </a:r>
          </a:p>
          <a:p>
            <a:pPr algn="ctr"/>
            <a:r>
              <a:rPr kumimoji="1" lang="ja-JP" altLang="en-US" sz="2000" dirty="0" smtClean="0">
                <a:solidFill>
                  <a:schemeClr val="tx1"/>
                </a:solidFill>
              </a:rPr>
              <a:t>各グループ一斉に行う</a:t>
            </a:r>
            <a:endParaRPr kumimoji="1" lang="ja-JP" altLang="en-US" sz="2000" dirty="0">
              <a:solidFill>
                <a:schemeClr val="tx1"/>
              </a:solidFill>
            </a:endParaRPr>
          </a:p>
        </p:txBody>
      </p:sp>
      <p:pic>
        <p:nvPicPr>
          <p:cNvPr id="7" name="Picture 2" descr="C:\Users\Owner\Pictures\2018_11_16\IMG_883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9992" y="2420888"/>
            <a:ext cx="4475989" cy="3501008"/>
          </a:xfrm>
          <a:prstGeom prst="rect">
            <a:avLst/>
          </a:prstGeom>
          <a:noFill/>
          <a:extLst>
            <a:ext uri="{909E8E84-426E-40DD-AFC4-6F175D3DCCD1}">
              <a14:hiddenFill xmlns:a14="http://schemas.microsoft.com/office/drawing/2010/main">
                <a:solidFill>
                  <a:srgbClr val="FFFFFF"/>
                </a:solidFill>
              </a14:hiddenFill>
            </a:ext>
          </a:extLst>
        </p:spPr>
      </p:pic>
      <p:sp>
        <p:nvSpPr>
          <p:cNvPr id="8" name="コンテンツ プレースホルダー 7"/>
          <p:cNvSpPr>
            <a:spLocks noGrp="1"/>
          </p:cNvSpPr>
          <p:nvPr>
            <p:ph idx="1"/>
          </p:nvPr>
        </p:nvSpPr>
        <p:spPr>
          <a:xfrm>
            <a:off x="457200" y="5661248"/>
            <a:ext cx="8229600" cy="663352"/>
          </a:xfrm>
        </p:spPr>
        <p:txBody>
          <a:bodyPr/>
          <a:lstStyle/>
          <a:p>
            <a:endParaRPr kumimoji="1" lang="ja-JP" altLang="en-US" dirty="0"/>
          </a:p>
        </p:txBody>
      </p:sp>
      <p:sp>
        <p:nvSpPr>
          <p:cNvPr id="9" name="角丸四角形吹き出し 8"/>
          <p:cNvSpPr/>
          <p:nvPr/>
        </p:nvSpPr>
        <p:spPr>
          <a:xfrm>
            <a:off x="6876256" y="1412776"/>
            <a:ext cx="1800200" cy="1008112"/>
          </a:xfrm>
          <a:prstGeom prst="wedgeRoundRectCallout">
            <a:avLst>
              <a:gd name="adj1" fmla="val -16486"/>
              <a:gd name="adj2" fmla="val 7590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教師に注目</a:t>
            </a:r>
          </a:p>
          <a:p>
            <a:pPr algn="ctr"/>
            <a:r>
              <a:rPr lang="en-US" altLang="ja-JP" dirty="0" smtClean="0">
                <a:solidFill>
                  <a:schemeClr val="tx1"/>
                </a:solidFill>
              </a:rPr>
              <a:t>※</a:t>
            </a:r>
            <a:r>
              <a:rPr lang="ja-JP" altLang="en-US" dirty="0" smtClean="0">
                <a:solidFill>
                  <a:schemeClr val="tx1"/>
                </a:solidFill>
              </a:rPr>
              <a:t>記録している</a:t>
            </a:r>
          </a:p>
          <a:p>
            <a:pPr algn="ctr"/>
            <a:r>
              <a:rPr kumimoji="1" lang="ja-JP" altLang="en-US" dirty="0">
                <a:solidFill>
                  <a:schemeClr val="tx1"/>
                </a:solidFill>
              </a:rPr>
              <a:t>評価</a:t>
            </a:r>
            <a:r>
              <a:rPr kumimoji="1" lang="ja-JP" altLang="en-US" dirty="0" smtClean="0">
                <a:solidFill>
                  <a:schemeClr val="tx1"/>
                </a:solidFill>
              </a:rPr>
              <a:t>に</a:t>
            </a:r>
            <a:r>
              <a:rPr kumimoji="1" lang="ja-JP" altLang="en-US" dirty="0">
                <a:solidFill>
                  <a:schemeClr val="tx1"/>
                </a:solidFill>
              </a:rPr>
              <a:t>生かす</a:t>
            </a:r>
          </a:p>
        </p:txBody>
      </p:sp>
    </p:spTree>
    <p:extLst>
      <p:ext uri="{BB962C8B-B14F-4D97-AF65-F5344CB8AC3E}">
        <p14:creationId xmlns:p14="http://schemas.microsoft.com/office/powerpoint/2010/main" val="9349116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Picture 2" descr="C:\Users\Owner\Pictures\2018_11_16\IMG_8837.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1556792"/>
            <a:ext cx="4223829" cy="34563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Owner\Pictures\2018_11_16\IMG_883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1628800"/>
            <a:ext cx="4123656" cy="338437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2339752" y="5273284"/>
            <a:ext cx="4896544" cy="1296144"/>
          </a:xfrm>
          <a:prstGeom prst="rect">
            <a:avLst/>
          </a:prstGeom>
          <a:solidFill>
            <a:srgbClr val="FFF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rPr>
              <a:t>「波紋型」</a:t>
            </a:r>
          </a:p>
          <a:p>
            <a:pPr algn="ctr"/>
            <a:r>
              <a:rPr lang="ja-JP" altLang="en-US" sz="2000" dirty="0">
                <a:solidFill>
                  <a:schemeClr val="tx1"/>
                </a:solidFill>
              </a:rPr>
              <a:t>相互</a:t>
            </a:r>
            <a:r>
              <a:rPr lang="ja-JP" altLang="en-US" sz="2000" dirty="0" smtClean="0">
                <a:solidFill>
                  <a:schemeClr val="tx1"/>
                </a:solidFill>
              </a:rPr>
              <a:t>指名</a:t>
            </a:r>
            <a:r>
              <a:rPr lang="ja-JP" altLang="en-US" sz="2000" dirty="0">
                <a:solidFill>
                  <a:schemeClr val="tx1"/>
                </a:solidFill>
              </a:rPr>
              <a:t>に</a:t>
            </a:r>
            <a:r>
              <a:rPr lang="ja-JP" altLang="en-US" sz="2000" dirty="0" smtClean="0">
                <a:solidFill>
                  <a:schemeClr val="tx1"/>
                </a:solidFill>
              </a:rPr>
              <a:t>よる全員の話合い</a:t>
            </a:r>
          </a:p>
          <a:p>
            <a:pPr algn="ctr"/>
            <a:r>
              <a:rPr kumimoji="1" lang="en-US" altLang="ja-JP" sz="2000" dirty="0" smtClean="0">
                <a:solidFill>
                  <a:schemeClr val="tx1"/>
                </a:solidFill>
              </a:rPr>
              <a:t>※</a:t>
            </a:r>
            <a:r>
              <a:rPr kumimoji="1" lang="ja-JP" altLang="en-US" sz="2000" dirty="0">
                <a:solidFill>
                  <a:schemeClr val="tx1"/>
                </a:solidFill>
              </a:rPr>
              <a:t>教師</a:t>
            </a:r>
            <a:r>
              <a:rPr kumimoji="1" lang="ja-JP" altLang="en-US" sz="2000" dirty="0" smtClean="0">
                <a:solidFill>
                  <a:schemeClr val="tx1"/>
                </a:solidFill>
              </a:rPr>
              <a:t>は</a:t>
            </a:r>
            <a:r>
              <a:rPr kumimoji="1" lang="ja-JP" altLang="en-US" sz="2000" dirty="0">
                <a:solidFill>
                  <a:schemeClr val="tx1"/>
                </a:solidFill>
              </a:rPr>
              <a:t>意見</a:t>
            </a:r>
            <a:r>
              <a:rPr kumimoji="1" lang="ja-JP" altLang="en-US" sz="2000" dirty="0" smtClean="0">
                <a:solidFill>
                  <a:schemeClr val="tx1"/>
                </a:solidFill>
              </a:rPr>
              <a:t>を</a:t>
            </a:r>
            <a:r>
              <a:rPr kumimoji="1" lang="ja-JP" altLang="en-US" sz="2000" dirty="0">
                <a:solidFill>
                  <a:schemeClr val="tx1"/>
                </a:solidFill>
              </a:rPr>
              <a:t>板書</a:t>
            </a:r>
            <a:r>
              <a:rPr kumimoji="1" lang="ja-JP" altLang="en-US" sz="2000" dirty="0" smtClean="0">
                <a:solidFill>
                  <a:schemeClr val="tx1"/>
                </a:solidFill>
              </a:rPr>
              <a:t>したり記録したりする</a:t>
            </a:r>
            <a:endParaRPr kumimoji="1" lang="ja-JP" altLang="en-US" sz="2000" dirty="0">
              <a:solidFill>
                <a:schemeClr val="tx1"/>
              </a:solidFill>
            </a:endParaRPr>
          </a:p>
        </p:txBody>
      </p:sp>
    </p:spTree>
    <p:extLst>
      <p:ext uri="{BB962C8B-B14F-4D97-AF65-F5344CB8AC3E}">
        <p14:creationId xmlns:p14="http://schemas.microsoft.com/office/powerpoint/2010/main" val="27417902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Owner\Pictures\2018_04_26\IMG_756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78152" y="908720"/>
            <a:ext cx="4416491" cy="3312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Owner\Pictures\2018_04_26\IMG_7570.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91588" y="548680"/>
            <a:ext cx="4064388" cy="3049884"/>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179512" y="4581128"/>
            <a:ext cx="8744678" cy="2016224"/>
          </a:xfrm>
          <a:prstGeom prst="rect">
            <a:avLst/>
          </a:pr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rPr>
              <a:t>「ワールドカフェ」</a:t>
            </a:r>
          </a:p>
          <a:p>
            <a:r>
              <a:rPr lang="ja-JP" altLang="en-US" sz="2000" dirty="0">
                <a:solidFill>
                  <a:schemeClr val="tx1"/>
                </a:solidFill>
              </a:rPr>
              <a:t> </a:t>
            </a:r>
            <a:r>
              <a:rPr lang="ja-JP" altLang="en-US" sz="2000" dirty="0" smtClean="0">
                <a:solidFill>
                  <a:schemeClr val="tx1"/>
                </a:solidFill>
              </a:rPr>
              <a:t> ・グループ</a:t>
            </a:r>
            <a:r>
              <a:rPr lang="ja-JP" altLang="en-US" sz="2000" dirty="0">
                <a:solidFill>
                  <a:schemeClr val="tx1"/>
                </a:solidFill>
              </a:rPr>
              <a:t>ごと</a:t>
            </a:r>
            <a:r>
              <a:rPr lang="ja-JP" altLang="en-US" sz="2000" dirty="0" smtClean="0">
                <a:solidFill>
                  <a:schemeClr val="tx1"/>
                </a:solidFill>
              </a:rPr>
              <a:t>に</a:t>
            </a:r>
            <a:r>
              <a:rPr lang="ja-JP" altLang="en-US" sz="2000" dirty="0">
                <a:solidFill>
                  <a:schemeClr val="tx1"/>
                </a:solidFill>
              </a:rPr>
              <a:t>話し合う</a:t>
            </a:r>
            <a:r>
              <a:rPr lang="ja-JP" altLang="en-US" sz="2000" dirty="0" smtClean="0">
                <a:solidFill>
                  <a:schemeClr val="tx1"/>
                </a:solidFill>
              </a:rPr>
              <a:t>。</a:t>
            </a:r>
          </a:p>
          <a:p>
            <a:pPr algn="ctr"/>
            <a:r>
              <a:rPr kumimoji="1" lang="ja-JP" altLang="en-US" sz="2000" dirty="0" smtClean="0">
                <a:solidFill>
                  <a:schemeClr val="tx1"/>
                </a:solidFill>
              </a:rPr>
              <a:t>・司会者だけ</a:t>
            </a:r>
            <a:r>
              <a:rPr kumimoji="1" lang="ja-JP" altLang="en-US" sz="2000" dirty="0">
                <a:solidFill>
                  <a:schemeClr val="tx1"/>
                </a:solidFill>
              </a:rPr>
              <a:t>残し</a:t>
            </a:r>
            <a:r>
              <a:rPr kumimoji="1" lang="ja-JP" altLang="en-US" sz="2000" dirty="0" smtClean="0">
                <a:solidFill>
                  <a:schemeClr val="tx1"/>
                </a:solidFill>
              </a:rPr>
              <a:t>、</a:t>
            </a:r>
            <a:r>
              <a:rPr kumimoji="1" lang="ja-JP" altLang="en-US" sz="2000" dirty="0">
                <a:solidFill>
                  <a:schemeClr val="tx1"/>
                </a:solidFill>
              </a:rPr>
              <a:t>他</a:t>
            </a:r>
            <a:r>
              <a:rPr kumimoji="1" lang="ja-JP" altLang="en-US" sz="2000" dirty="0" smtClean="0">
                <a:solidFill>
                  <a:schemeClr val="tx1"/>
                </a:solidFill>
              </a:rPr>
              <a:t>の子供は決められた時間が過ぎると別の場所に移動する。</a:t>
            </a:r>
          </a:p>
          <a:p>
            <a:r>
              <a:rPr kumimoji="1" lang="ja-JP" altLang="en-US" sz="2000" dirty="0" smtClean="0">
                <a:solidFill>
                  <a:schemeClr val="tx1"/>
                </a:solidFill>
              </a:rPr>
              <a:t>  ・司会者は、前に出ていた意見を説明し、それをもとに再び話し合う。</a:t>
            </a:r>
          </a:p>
          <a:p>
            <a:r>
              <a:rPr kumimoji="1" lang="ja-JP" altLang="en-US" sz="2000" dirty="0" smtClean="0">
                <a:solidFill>
                  <a:schemeClr val="tx1"/>
                </a:solidFill>
              </a:rPr>
              <a:t>  ・写真の事例は、三回入れ替わっている。</a:t>
            </a:r>
            <a:endParaRPr kumimoji="1" lang="ja-JP" altLang="en-US" sz="2000" dirty="0">
              <a:solidFill>
                <a:schemeClr val="tx1"/>
              </a:solidFill>
            </a:endParaRPr>
          </a:p>
        </p:txBody>
      </p:sp>
    </p:spTree>
    <p:extLst>
      <p:ext uri="{BB962C8B-B14F-4D97-AF65-F5344CB8AC3E}">
        <p14:creationId xmlns:p14="http://schemas.microsoft.com/office/powerpoint/2010/main" val="3644620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764704"/>
            <a:ext cx="8229600" cy="5559896"/>
          </a:xfrm>
        </p:spPr>
        <p:txBody>
          <a:bodyPr/>
          <a:lstStyle/>
          <a:p>
            <a:pPr marL="0" indent="0">
              <a:buNone/>
            </a:pPr>
            <a:r>
              <a:rPr lang="ja-JP" altLang="en-US" dirty="0"/>
              <a:t>あや</a:t>
            </a:r>
            <a:r>
              <a:rPr kumimoji="1" lang="ja-JP" altLang="en-US" dirty="0"/>
              <a:t>しいサイトをおそるおそるクリックしたあつしは、どんなことを思っていたでしょう。</a:t>
            </a:r>
          </a:p>
        </p:txBody>
      </p:sp>
      <p:pic>
        <p:nvPicPr>
          <p:cNvPr id="4099" name="Picture 3" descr="C:\Users\Owner\Pictures\2017_10_18\IMG_665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43607" y="1628800"/>
            <a:ext cx="6528725" cy="489654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993488" y="1412776"/>
            <a:ext cx="492443" cy="5112568"/>
          </a:xfrm>
          <a:prstGeom prst="rect">
            <a:avLst/>
          </a:prstGeom>
          <a:solidFill>
            <a:schemeClr val="accent2">
              <a:lumMod val="20000"/>
              <a:lumOff val="80000"/>
            </a:schemeClr>
          </a:solidFill>
        </p:spPr>
        <p:txBody>
          <a:bodyPr vert="eaVert" wrap="square" rtlCol="0">
            <a:spAutoFit/>
          </a:bodyPr>
          <a:lstStyle/>
          <a:p>
            <a:r>
              <a:rPr kumimoji="1" lang="ja-JP" altLang="en-US" sz="2000" dirty="0" smtClean="0"/>
              <a:t>子供の意見はすべて聞き取ってから、板書する</a:t>
            </a:r>
            <a:r>
              <a:rPr kumimoji="1" lang="ja-JP" altLang="en-US" dirty="0" smtClean="0"/>
              <a:t>。</a:t>
            </a:r>
            <a:endParaRPr kumimoji="1" lang="ja-JP" altLang="en-US" dirty="0"/>
          </a:p>
        </p:txBody>
      </p:sp>
      <p:sp>
        <p:nvSpPr>
          <p:cNvPr id="6" name="正方形/長方形 5"/>
          <p:cNvSpPr/>
          <p:nvPr/>
        </p:nvSpPr>
        <p:spPr>
          <a:xfrm>
            <a:off x="395536" y="5805264"/>
            <a:ext cx="208823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「少しだけなら」</a:t>
            </a:r>
            <a:endParaRPr kumimoji="1" lang="ja-JP" altLang="en-US" sz="20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3568" y="116632"/>
            <a:ext cx="232886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吹き出し 1"/>
          <p:cNvSpPr/>
          <p:nvPr/>
        </p:nvSpPr>
        <p:spPr>
          <a:xfrm>
            <a:off x="1063613" y="3038977"/>
            <a:ext cx="1081665" cy="648072"/>
          </a:xfrm>
          <a:prstGeom prst="wedgeRoundRectCallout">
            <a:avLst>
              <a:gd name="adj1" fmla="val 72930"/>
              <a:gd name="adj2" fmla="val -134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類型化</a:t>
            </a:r>
            <a:endParaRPr kumimoji="1" lang="ja-JP" altLang="en-US" dirty="0">
              <a:solidFill>
                <a:schemeClr val="tx1"/>
              </a:solidFill>
            </a:endParaRPr>
          </a:p>
        </p:txBody>
      </p:sp>
    </p:spTree>
    <p:extLst>
      <p:ext uri="{BB962C8B-B14F-4D97-AF65-F5344CB8AC3E}">
        <p14:creationId xmlns:p14="http://schemas.microsoft.com/office/powerpoint/2010/main" val="156361228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80728"/>
            <a:ext cx="8229600" cy="5343872"/>
          </a:xfrm>
        </p:spPr>
        <p:txBody>
          <a:bodyPr/>
          <a:lstStyle/>
          <a:p>
            <a:pPr marL="0" indent="0">
              <a:buNone/>
            </a:pPr>
            <a:r>
              <a:rPr kumimoji="1" lang="ja-JP" altLang="en-US" dirty="0"/>
              <a:t>みつば</a:t>
            </a:r>
            <a:r>
              <a:rPr kumimoji="1" lang="ja-JP" altLang="en-US" dirty="0" err="1"/>
              <a:t>ちや</a:t>
            </a:r>
            <a:r>
              <a:rPr kumimoji="1" lang="ja-JP" altLang="en-US" dirty="0"/>
              <a:t>ちょうちょうに注意されて、かぼちゃはどんなことを考えたでしょう。</a:t>
            </a:r>
          </a:p>
        </p:txBody>
      </p:sp>
      <p:pic>
        <p:nvPicPr>
          <p:cNvPr id="5122" name="Picture 2" descr="C:\Users\Owner\Pictures\2017_10_04\IMG_658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47864" y="1916832"/>
            <a:ext cx="5657759" cy="424331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Owner\Pictures\2017_10_04\IMG_658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6024" y="2204864"/>
            <a:ext cx="2880320" cy="2160240"/>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683568" y="5517232"/>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「かぼちゃ</a:t>
            </a:r>
            <a:r>
              <a:rPr kumimoji="1" lang="ja-JP" altLang="en-US" sz="2000" dirty="0"/>
              <a:t>の</a:t>
            </a:r>
            <a:r>
              <a:rPr kumimoji="1" lang="ja-JP" altLang="en-US" sz="2000" dirty="0" smtClean="0"/>
              <a:t>つる」</a:t>
            </a:r>
            <a:endParaRPr kumimoji="1" lang="ja-JP" altLang="en-US" sz="2000" dirty="0"/>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7481" y="260648"/>
            <a:ext cx="232886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a:xfrm>
            <a:off x="6732240" y="5332040"/>
            <a:ext cx="1440160" cy="648072"/>
          </a:xfrm>
          <a:prstGeom prst="wedgeRoundRectCallout">
            <a:avLst>
              <a:gd name="adj1" fmla="val -20833"/>
              <a:gd name="adj2" fmla="val -14588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キーワード</a:t>
            </a:r>
            <a:endParaRPr kumimoji="1" lang="ja-JP" altLang="en-US" dirty="0">
              <a:solidFill>
                <a:schemeClr val="tx1"/>
              </a:solidFill>
            </a:endParaRPr>
          </a:p>
        </p:txBody>
      </p:sp>
    </p:spTree>
    <p:extLst>
      <p:ext uri="{BB962C8B-B14F-4D97-AF65-F5344CB8AC3E}">
        <p14:creationId xmlns:p14="http://schemas.microsoft.com/office/powerpoint/2010/main" val="17870998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52736"/>
            <a:ext cx="8229600" cy="5271864"/>
          </a:xfrm>
        </p:spPr>
        <p:txBody>
          <a:bodyPr/>
          <a:lstStyle/>
          <a:p>
            <a:pPr marL="0" indent="0">
              <a:buNone/>
            </a:pPr>
            <a:endParaRPr kumimoji="1" lang="ja-JP" altLang="en-US" dirty="0"/>
          </a:p>
        </p:txBody>
      </p:sp>
      <p:sp>
        <p:nvSpPr>
          <p:cNvPr id="4" name="正方形/長方形 3"/>
          <p:cNvSpPr/>
          <p:nvPr/>
        </p:nvSpPr>
        <p:spPr>
          <a:xfrm>
            <a:off x="6156176" y="5517232"/>
            <a:ext cx="19442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descr="C:\Users\Owner\Pictures\2018_11_16\IMG_884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260648"/>
            <a:ext cx="8388424" cy="6291318"/>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3851920" y="5805264"/>
            <a:ext cx="230425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「おでこのあせ」</a:t>
            </a:r>
            <a:endParaRPr kumimoji="1" lang="ja-JP" altLang="en-US" sz="2000" dirty="0"/>
          </a:p>
        </p:txBody>
      </p:sp>
      <p:sp>
        <p:nvSpPr>
          <p:cNvPr id="5" name="角丸四角形吹き出し 4"/>
          <p:cNvSpPr/>
          <p:nvPr/>
        </p:nvSpPr>
        <p:spPr>
          <a:xfrm>
            <a:off x="1619672" y="1340768"/>
            <a:ext cx="2448272" cy="648072"/>
          </a:xfrm>
          <a:prstGeom prst="wedgeRoundRectCallout">
            <a:avLst>
              <a:gd name="adj1" fmla="val -16811"/>
              <a:gd name="adj2" fmla="val 7552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「考え、議論する」発問色分け</a:t>
            </a:r>
            <a:endParaRPr kumimoji="1" lang="ja-JP" altLang="en-US" dirty="0">
              <a:solidFill>
                <a:schemeClr val="tx1"/>
              </a:solidFill>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4945" y="246238"/>
            <a:ext cx="232886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4283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5122" name="Picture 2" descr="C:\Users\Owner\Pictures\2018_11_16\IMG_884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531440"/>
            <a:ext cx="8748464" cy="6561348"/>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2563618" y="5539544"/>
            <a:ext cx="3160509" cy="980728"/>
          </a:xfrm>
          <a:prstGeom prst="rect">
            <a:avLst/>
          </a:prstGeom>
          <a:solidFill>
            <a:srgbClr val="FFF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「いこいの広場」</a:t>
            </a:r>
          </a:p>
          <a:p>
            <a:pPr algn="ctr"/>
            <a:r>
              <a:rPr lang="ja-JP" altLang="en-US" sz="2000" dirty="0">
                <a:solidFill>
                  <a:schemeClr val="tx1"/>
                </a:solidFill>
              </a:rPr>
              <a:t>学習</a:t>
            </a:r>
            <a:r>
              <a:rPr lang="ja-JP" altLang="en-US" sz="2000" dirty="0" smtClean="0">
                <a:solidFill>
                  <a:schemeClr val="tx1"/>
                </a:solidFill>
              </a:rPr>
              <a:t>の</a:t>
            </a:r>
            <a:r>
              <a:rPr lang="ja-JP" altLang="en-US" sz="2000" dirty="0">
                <a:solidFill>
                  <a:schemeClr val="tx1"/>
                </a:solidFill>
              </a:rPr>
              <a:t>手順</a:t>
            </a:r>
            <a:r>
              <a:rPr lang="ja-JP" altLang="en-US" sz="2000" dirty="0" smtClean="0">
                <a:solidFill>
                  <a:schemeClr val="tx1"/>
                </a:solidFill>
              </a:rPr>
              <a:t>を</a:t>
            </a:r>
            <a:r>
              <a:rPr lang="ja-JP" altLang="en-US" sz="2000" dirty="0">
                <a:solidFill>
                  <a:schemeClr val="tx1"/>
                </a:solidFill>
              </a:rPr>
              <a:t>示す</a:t>
            </a:r>
            <a:endParaRPr kumimoji="1" lang="ja-JP" altLang="en-US" sz="2000" dirty="0">
              <a:solidFill>
                <a:schemeClr val="tx1"/>
              </a:solidFill>
            </a:endParaRPr>
          </a:p>
        </p:txBody>
      </p:sp>
      <p:sp>
        <p:nvSpPr>
          <p:cNvPr id="5" name="下カーブ矢印 4"/>
          <p:cNvSpPr/>
          <p:nvPr/>
        </p:nvSpPr>
        <p:spPr>
          <a:xfrm flipH="1">
            <a:off x="4167819" y="0"/>
            <a:ext cx="3388296" cy="620688"/>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7544" y="0"/>
            <a:ext cx="232886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486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636680"/>
          </a:xfrm>
        </p:spPr>
        <p:txBody>
          <a:bodyPr>
            <a:normAutofit/>
          </a:bodyPr>
          <a:lstStyle/>
          <a:p>
            <a:r>
              <a:rPr kumimoji="1" lang="ja-JP" altLang="en-US" sz="3200" dirty="0" smtClean="0"/>
              <a:t>取り組むこと①・・組織づくりと作業計画の策定</a:t>
            </a:r>
            <a:endParaRPr kumimoji="1" lang="ja-JP" altLang="en-US" sz="3200" dirty="0"/>
          </a:p>
        </p:txBody>
      </p:sp>
      <p:sp>
        <p:nvSpPr>
          <p:cNvPr id="3" name="コンテンツ プレースホルダー 2"/>
          <p:cNvSpPr>
            <a:spLocks noGrp="1"/>
          </p:cNvSpPr>
          <p:nvPr>
            <p:ph idx="1"/>
          </p:nvPr>
        </p:nvSpPr>
        <p:spPr>
          <a:xfrm>
            <a:off x="457200" y="1556792"/>
            <a:ext cx="8229600" cy="4968552"/>
          </a:xfrm>
        </p:spPr>
        <p:txBody>
          <a:bodyPr>
            <a:normAutofit/>
          </a:bodyPr>
          <a:lstStyle/>
          <a:p>
            <a:pPr marL="0" indent="0">
              <a:buNone/>
            </a:pPr>
            <a:r>
              <a:rPr lang="en-US" altLang="ja-JP" sz="2800" dirty="0" smtClean="0"/>
              <a:t>【</a:t>
            </a:r>
            <a:r>
              <a:rPr lang="ja-JP" altLang="en-US" sz="2800" dirty="0" smtClean="0"/>
              <a:t>小学校</a:t>
            </a:r>
            <a:r>
              <a:rPr lang="en-US" altLang="ja-JP" sz="2800" dirty="0" smtClean="0"/>
              <a:t>】</a:t>
            </a:r>
            <a:r>
              <a:rPr lang="ja-JP" altLang="en-US" sz="2800" dirty="0" smtClean="0"/>
              <a:t>　道徳科１年経過・・課題の整理と解決</a:t>
            </a:r>
            <a:endParaRPr lang="ja-JP" altLang="en-US" sz="2800" dirty="0"/>
          </a:p>
          <a:p>
            <a:pPr marL="0" indent="0">
              <a:buNone/>
            </a:pPr>
            <a:r>
              <a:rPr kumimoji="1" lang="en-US" altLang="ja-JP" sz="2800" dirty="0" smtClean="0"/>
              <a:t>【</a:t>
            </a:r>
            <a:r>
              <a:rPr lang="ja-JP" altLang="en-US" sz="2800" dirty="0" smtClean="0"/>
              <a:t>中学校</a:t>
            </a:r>
            <a:r>
              <a:rPr kumimoji="1" lang="en-US" altLang="ja-JP" sz="2800" dirty="0" smtClean="0"/>
              <a:t>】</a:t>
            </a:r>
            <a:r>
              <a:rPr kumimoji="1" lang="ja-JP" altLang="en-US" sz="2800" dirty="0" smtClean="0"/>
              <a:t>　来年４月道徳科がスタート・・準備態勢</a:t>
            </a:r>
          </a:p>
          <a:p>
            <a:pPr marL="0" indent="0">
              <a:buNone/>
            </a:pPr>
            <a:r>
              <a:rPr lang="ja-JP" altLang="en-US" sz="2800" dirty="0" smtClean="0"/>
              <a:t>（１）校内組織をどうするのか。</a:t>
            </a:r>
          </a:p>
          <a:p>
            <a:pPr marL="0" indent="0">
              <a:buNone/>
            </a:pPr>
            <a:r>
              <a:rPr lang="ja-JP" altLang="en-US" sz="2800" dirty="0" smtClean="0"/>
              <a:t>（２）いつまでに何を決定し、何を行うのか。</a:t>
            </a:r>
          </a:p>
          <a:p>
            <a:pPr marL="0" indent="0">
              <a:buNone/>
            </a:pPr>
            <a:r>
              <a:rPr kumimoji="1" lang="ja-JP" altLang="en-US" sz="2800" dirty="0" smtClean="0"/>
              <a:t>　　　各学期の中では何をするのか。</a:t>
            </a:r>
          </a:p>
          <a:p>
            <a:pPr marL="0" indent="0">
              <a:buNone/>
            </a:pPr>
            <a:r>
              <a:rPr lang="ja-JP" altLang="en-US" sz="2800" dirty="0" smtClean="0"/>
              <a:t>　　　長期</a:t>
            </a:r>
            <a:r>
              <a:rPr lang="ja-JP" altLang="en-US" sz="2800" dirty="0"/>
              <a:t>休業</a:t>
            </a:r>
            <a:r>
              <a:rPr lang="ja-JP" altLang="en-US" sz="2800" dirty="0" smtClean="0"/>
              <a:t>日中では何をするのか。</a:t>
            </a:r>
          </a:p>
          <a:p>
            <a:pPr marL="0" indent="0">
              <a:buNone/>
            </a:pPr>
            <a:r>
              <a:rPr kumimoji="1" lang="ja-JP" altLang="en-US" dirty="0" smtClean="0">
                <a:solidFill>
                  <a:srgbClr val="C00000"/>
                </a:solidFill>
              </a:rPr>
              <a:t>管理職、幹部教員、関係教員等と協議し、次年度の学校の教育</a:t>
            </a:r>
            <a:r>
              <a:rPr kumimoji="1" lang="ja-JP" altLang="en-US" dirty="0">
                <a:solidFill>
                  <a:srgbClr val="C00000"/>
                </a:solidFill>
              </a:rPr>
              <a:t>計画</a:t>
            </a:r>
            <a:r>
              <a:rPr kumimoji="1" lang="ja-JP" altLang="en-US" dirty="0" smtClean="0">
                <a:solidFill>
                  <a:srgbClr val="C00000"/>
                </a:solidFill>
              </a:rPr>
              <a:t>に</a:t>
            </a:r>
            <a:r>
              <a:rPr lang="ja-JP" altLang="en-US" dirty="0" smtClean="0">
                <a:solidFill>
                  <a:srgbClr val="C00000"/>
                </a:solidFill>
              </a:rPr>
              <a:t>作業工程</a:t>
            </a:r>
            <a:r>
              <a:rPr lang="ja-JP" altLang="en-US" dirty="0">
                <a:solidFill>
                  <a:srgbClr val="C00000"/>
                </a:solidFill>
              </a:rPr>
              <a:t>を</a:t>
            </a:r>
            <a:r>
              <a:rPr kumimoji="1" lang="ja-JP" altLang="en-US" dirty="0" smtClean="0">
                <a:solidFill>
                  <a:srgbClr val="C00000"/>
                </a:solidFill>
              </a:rPr>
              <a:t>明示すること。</a:t>
            </a:r>
          </a:p>
          <a:p>
            <a:pPr marL="0" indent="0">
              <a:buNone/>
            </a:pPr>
            <a:r>
              <a:rPr lang="ja-JP" altLang="en-US" dirty="0" smtClean="0">
                <a:solidFill>
                  <a:srgbClr val="C00000"/>
                </a:solidFill>
              </a:rPr>
              <a:t>　　　</a:t>
            </a:r>
            <a:r>
              <a:rPr lang="en-US" altLang="ja-JP" dirty="0" smtClean="0">
                <a:solidFill>
                  <a:srgbClr val="0070C0"/>
                </a:solidFill>
              </a:rPr>
              <a:t>【</a:t>
            </a:r>
            <a:r>
              <a:rPr lang="ja-JP" altLang="en-US" dirty="0" smtClean="0">
                <a:solidFill>
                  <a:srgbClr val="0070C0"/>
                </a:solidFill>
              </a:rPr>
              <a:t>平成３１年度〇〇学校 道徳</a:t>
            </a:r>
            <a:r>
              <a:rPr lang="ja-JP" altLang="en-US" dirty="0">
                <a:solidFill>
                  <a:srgbClr val="0070C0"/>
                </a:solidFill>
              </a:rPr>
              <a:t>教育推進計画</a:t>
            </a:r>
            <a:r>
              <a:rPr lang="en-US" altLang="ja-JP" dirty="0" smtClean="0">
                <a:solidFill>
                  <a:srgbClr val="0070C0"/>
                </a:solidFill>
              </a:rPr>
              <a:t>】</a:t>
            </a:r>
            <a:r>
              <a:rPr lang="ja-JP" altLang="en-US" dirty="0" smtClean="0">
                <a:solidFill>
                  <a:srgbClr val="0070C0"/>
                </a:solidFill>
              </a:rPr>
              <a:t>の立案</a:t>
            </a:r>
            <a:endParaRPr kumimoji="1" lang="ja-JP" altLang="en-US" dirty="0">
              <a:solidFill>
                <a:srgbClr val="0070C0"/>
              </a:solidFill>
            </a:endParaRPr>
          </a:p>
        </p:txBody>
      </p:sp>
      <p:pic>
        <p:nvPicPr>
          <p:cNvPr id="1026" name="Picture 2" descr="C:\Users\Owner\AppData\Local\Microsoft\Windows\Temporary Internet Files\Content.IE5\RGLZ1YAW\1558469_793108054035557_986783451542833921_n-600x40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04248" y="2878687"/>
            <a:ext cx="2195736" cy="1463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6427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Owner\Pictures\2014_02_05\IMG_1950.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37967" y="1367389"/>
            <a:ext cx="4416490" cy="3312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Owner\Pictures\2014_02_05\IMG_194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16016" y="1340768"/>
            <a:ext cx="4297823" cy="3312368"/>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3433727" y="443461"/>
            <a:ext cx="2304256" cy="432048"/>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00" dirty="0">
                <a:solidFill>
                  <a:prstClr val="black"/>
                </a:solidFill>
              </a:rPr>
              <a:t>板書の工夫</a:t>
            </a:r>
          </a:p>
        </p:txBody>
      </p:sp>
      <p:sp>
        <p:nvSpPr>
          <p:cNvPr id="7" name="正方形/長方形 6"/>
          <p:cNvSpPr/>
          <p:nvPr/>
        </p:nvSpPr>
        <p:spPr>
          <a:xfrm>
            <a:off x="497213" y="4870292"/>
            <a:ext cx="3240360" cy="864096"/>
          </a:xfrm>
          <a:prstGeom prst="rec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「すれちがい」</a:t>
            </a:r>
          </a:p>
          <a:p>
            <a:pPr algn="ctr"/>
            <a:r>
              <a:rPr lang="ja-JP" altLang="en-US" sz="2000" dirty="0">
                <a:solidFill>
                  <a:schemeClr val="tx1"/>
                </a:solidFill>
              </a:rPr>
              <a:t>二人の誤解を対比</a:t>
            </a:r>
          </a:p>
        </p:txBody>
      </p:sp>
      <p:sp>
        <p:nvSpPr>
          <p:cNvPr id="8" name="正方形/長方形 7"/>
          <p:cNvSpPr/>
          <p:nvPr/>
        </p:nvSpPr>
        <p:spPr>
          <a:xfrm>
            <a:off x="5222451" y="4870292"/>
            <a:ext cx="2808312" cy="864096"/>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「心と心のあくしゅ」</a:t>
            </a:r>
          </a:p>
          <a:p>
            <a:pPr algn="ctr"/>
            <a:r>
              <a:rPr lang="ja-JP" altLang="en-US" sz="2000" dirty="0">
                <a:solidFill>
                  <a:schemeClr val="tx1"/>
                </a:solidFill>
              </a:rPr>
              <a:t>双方向の心の結びつき</a:t>
            </a:r>
          </a:p>
        </p:txBody>
      </p:sp>
    </p:spTree>
    <p:extLst>
      <p:ext uri="{BB962C8B-B14F-4D97-AF65-F5344CB8AC3E}">
        <p14:creationId xmlns:p14="http://schemas.microsoft.com/office/powerpoint/2010/main" val="38238146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descr="C:\Users\Owner\Pictures\2017_05_24\IMG_586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36" y="404664"/>
            <a:ext cx="7884368" cy="591327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4337720" y="5589240"/>
            <a:ext cx="2466528" cy="504056"/>
          </a:xfrm>
          <a:prstGeom prst="rect">
            <a:avLst/>
          </a:prstGeom>
          <a:solidFill>
            <a:srgbClr val="FFE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「同じ仲間だから」</a:t>
            </a:r>
          </a:p>
        </p:txBody>
      </p:sp>
    </p:spTree>
    <p:extLst>
      <p:ext uri="{BB962C8B-B14F-4D97-AF65-F5344CB8AC3E}">
        <p14:creationId xmlns:p14="http://schemas.microsoft.com/office/powerpoint/2010/main" val="29517844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6146" name="Picture 2" descr="C:\Users\Owner\Pictures\2018_11_08\IMG_881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260648"/>
            <a:ext cx="8460432" cy="6345324"/>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580112" y="5373216"/>
            <a:ext cx="2520280" cy="1000910"/>
          </a:xfrm>
          <a:prstGeom prst="rect">
            <a:avLst/>
          </a:prstGeom>
          <a:solidFill>
            <a:srgbClr val="FEFE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中学校</a:t>
            </a:r>
          </a:p>
          <a:p>
            <a:pPr algn="ctr"/>
            <a:r>
              <a:rPr lang="ja-JP" altLang="en-US" sz="2000" dirty="0" smtClean="0">
                <a:solidFill>
                  <a:schemeClr val="tx1"/>
                </a:solidFill>
              </a:rPr>
              <a:t>「コトコの涙」</a:t>
            </a:r>
          </a:p>
          <a:p>
            <a:pPr algn="ctr"/>
            <a:r>
              <a:rPr kumimoji="1" lang="ja-JP" altLang="en-US" sz="2000" dirty="0">
                <a:solidFill>
                  <a:schemeClr val="tx1"/>
                </a:solidFill>
              </a:rPr>
              <a:t>相互</a:t>
            </a:r>
            <a:r>
              <a:rPr kumimoji="1" lang="ja-JP" altLang="en-US" sz="2000" dirty="0" smtClean="0">
                <a:solidFill>
                  <a:schemeClr val="tx1"/>
                </a:solidFill>
              </a:rPr>
              <a:t>理解、寛容</a:t>
            </a:r>
            <a:endParaRPr kumimoji="1" lang="ja-JP" altLang="en-US" sz="2000" dirty="0">
              <a:solidFill>
                <a:schemeClr val="tx1"/>
              </a:solidFill>
            </a:endParaRPr>
          </a:p>
        </p:txBody>
      </p:sp>
    </p:spTree>
    <p:extLst>
      <p:ext uri="{BB962C8B-B14F-4D97-AF65-F5344CB8AC3E}">
        <p14:creationId xmlns:p14="http://schemas.microsoft.com/office/powerpoint/2010/main" val="6648096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Pictures\2018_06_06\IMG_7742.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77818" y="620687"/>
            <a:ext cx="8026630" cy="6019973"/>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6228184" y="6093296"/>
            <a:ext cx="165618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中学校</a:t>
            </a:r>
          </a:p>
        </p:txBody>
      </p:sp>
      <p:sp>
        <p:nvSpPr>
          <p:cNvPr id="3" name="角丸四角形吹き出し 2"/>
          <p:cNvSpPr/>
          <p:nvPr/>
        </p:nvSpPr>
        <p:spPr>
          <a:xfrm>
            <a:off x="3491880" y="1196752"/>
            <a:ext cx="2736304" cy="576064"/>
          </a:xfrm>
          <a:prstGeom prst="wedgeRoundRectCallout">
            <a:avLst>
              <a:gd name="adj1" fmla="val -21347"/>
              <a:gd name="adj2" fmla="val 74710"/>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これは「板書」か！</a:t>
            </a:r>
            <a:endParaRPr kumimoji="1" lang="ja-JP" altLang="en-US" dirty="0">
              <a:solidFill>
                <a:schemeClr val="tx1"/>
              </a:solidFill>
            </a:endParaRPr>
          </a:p>
        </p:txBody>
      </p:sp>
    </p:spTree>
    <p:extLst>
      <p:ext uri="{BB962C8B-B14F-4D97-AF65-F5344CB8AC3E}">
        <p14:creationId xmlns:p14="http://schemas.microsoft.com/office/powerpoint/2010/main" val="34603630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吉本恒幸\Pictures\2013_05_22\IMG_1081.JPG"/>
          <p:cNvPicPr>
            <a:picLocks noChangeAspect="1" noChangeArrowheads="1"/>
          </p:cNvPicPr>
          <p:nvPr/>
        </p:nvPicPr>
        <p:blipFill>
          <a:blip r:embed="rId2" cstate="print"/>
          <a:srcRect/>
          <a:stretch>
            <a:fillRect/>
          </a:stretch>
        </p:blipFill>
        <p:spPr bwMode="auto">
          <a:xfrm>
            <a:off x="4427984" y="3540938"/>
            <a:ext cx="3888432" cy="2808311"/>
          </a:xfrm>
          <a:prstGeom prst="rect">
            <a:avLst/>
          </a:prstGeom>
          <a:noFill/>
        </p:spPr>
      </p:pic>
      <p:pic>
        <p:nvPicPr>
          <p:cNvPr id="7172" name="Picture 4" descr="C:\Users\Owner\Pictures\2012_11_07\IMG_0622_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9552" y="476672"/>
            <a:ext cx="3384376" cy="253828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5580112" y="6173630"/>
            <a:ext cx="1872208" cy="504056"/>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動作化</a:t>
            </a:r>
          </a:p>
        </p:txBody>
      </p:sp>
      <p:sp>
        <p:nvSpPr>
          <p:cNvPr id="4" name="正方形/長方形 3"/>
          <p:cNvSpPr/>
          <p:nvPr/>
        </p:nvSpPr>
        <p:spPr>
          <a:xfrm>
            <a:off x="827584" y="5669574"/>
            <a:ext cx="2448272" cy="504056"/>
          </a:xfrm>
          <a:prstGeom prst="rect">
            <a:avLst/>
          </a:prstGeom>
          <a:solidFill>
            <a:srgbClr val="B7F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役割演技</a:t>
            </a:r>
          </a:p>
        </p:txBody>
      </p:sp>
      <p:pic>
        <p:nvPicPr>
          <p:cNvPr id="3074" name="Picture 2" descr="C:\Users\吉本恒幸\Pictures\2013_05_15\IMG_1042.JPG"/>
          <p:cNvPicPr>
            <a:picLocks noGrp="1" noChangeAspect="1" noChangeArrowheads="1"/>
          </p:cNvPicPr>
          <p:nvPr>
            <p:ph idx="1"/>
          </p:nvPr>
        </p:nvPicPr>
        <p:blipFill>
          <a:blip r:embed="rId4" cstate="print"/>
          <a:srcRect/>
          <a:stretch>
            <a:fillRect/>
          </a:stretch>
        </p:blipFill>
        <p:spPr bwMode="auto">
          <a:xfrm>
            <a:off x="467544" y="3068960"/>
            <a:ext cx="3384376" cy="2538283"/>
          </a:xfrm>
          <a:prstGeom prst="rect">
            <a:avLst/>
          </a:prstGeom>
          <a:noFill/>
        </p:spPr>
      </p:pic>
      <p:pic>
        <p:nvPicPr>
          <p:cNvPr id="4098" name="Picture 2" descr="C:\Users\Owner\Pictures\2017_07_19\IMG_6098.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27984" y="490809"/>
            <a:ext cx="3888432" cy="270892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コネクタ 2"/>
          <p:cNvCxnSpPr/>
          <p:nvPr/>
        </p:nvCxnSpPr>
        <p:spPr>
          <a:xfrm>
            <a:off x="4211960" y="3356992"/>
            <a:ext cx="432048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323528" y="6311766"/>
            <a:ext cx="4104456" cy="400110"/>
          </a:xfrm>
          <a:prstGeom prst="rect">
            <a:avLst/>
          </a:prstGeom>
          <a:solidFill>
            <a:srgbClr val="FFFFB9"/>
          </a:solidFill>
          <a:ln w="19050">
            <a:solidFill>
              <a:schemeClr val="tx1"/>
            </a:solidFill>
          </a:ln>
        </p:spPr>
        <p:txBody>
          <a:bodyPr wrap="square" rtlCol="0">
            <a:spAutoFit/>
          </a:bodyPr>
          <a:lstStyle/>
          <a:p>
            <a:r>
              <a:rPr kumimoji="1" lang="ja-JP" altLang="en-US" sz="2000" dirty="0" smtClean="0"/>
              <a:t>道徳的行為に関する体験的な学習</a:t>
            </a:r>
            <a:endParaRPr kumimoji="1" lang="ja-JP" altLang="en-US" sz="2000" dirty="0"/>
          </a:p>
        </p:txBody>
      </p:sp>
    </p:spTree>
    <p:extLst>
      <p:ext uri="{BB962C8B-B14F-4D97-AF65-F5344CB8AC3E}">
        <p14:creationId xmlns:p14="http://schemas.microsoft.com/office/powerpoint/2010/main" val="1294428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Owner\Pictures\2012_11_28\IMG_072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295006"/>
            <a:ext cx="3983552" cy="2987663"/>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6190719" y="4947140"/>
            <a:ext cx="2377217" cy="92279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prstClr val="black"/>
                </a:solidFill>
              </a:rPr>
              <a:t>　心情グラフ</a:t>
            </a:r>
          </a:p>
          <a:p>
            <a:r>
              <a:rPr lang="ja-JP" altLang="en-US" sz="2400" dirty="0">
                <a:solidFill>
                  <a:prstClr val="black"/>
                </a:solidFill>
              </a:rPr>
              <a:t>　心情メーター</a:t>
            </a:r>
          </a:p>
        </p:txBody>
      </p:sp>
      <p:pic>
        <p:nvPicPr>
          <p:cNvPr id="2050" name="Picture 2" descr="C:\Users\Owner\Pictures\2014_07_02\IMG_2462_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04998" y="295006"/>
            <a:ext cx="3962938" cy="2972204"/>
          </a:xfrm>
          <a:prstGeom prst="rect">
            <a:avLst/>
          </a:prstGeom>
          <a:noFill/>
          <a:extLst>
            <a:ext uri="{909E8E84-426E-40DD-AFC4-6F175D3DCCD1}">
              <a14:hiddenFill xmlns:a14="http://schemas.microsoft.com/office/drawing/2010/main">
                <a:solidFill>
                  <a:srgbClr val="FFFFFF"/>
                </a:solidFill>
              </a14:hiddenFill>
            </a:ext>
          </a:extLst>
        </p:spPr>
      </p:pic>
      <p:sp>
        <p:nvSpPr>
          <p:cNvPr id="4" name="コンテンツ プレースホルダー 3"/>
          <p:cNvSpPr>
            <a:spLocks noGrp="1"/>
          </p:cNvSpPr>
          <p:nvPr>
            <p:ph idx="1"/>
          </p:nvPr>
        </p:nvSpPr>
        <p:spPr>
          <a:xfrm>
            <a:off x="457200" y="6165304"/>
            <a:ext cx="8229600" cy="159296"/>
          </a:xfrm>
        </p:spPr>
        <p:txBody>
          <a:bodyPr>
            <a:normAutofit fontScale="25000" lnSpcReduction="20000"/>
          </a:bodyPr>
          <a:lstStyle/>
          <a:p>
            <a:pPr>
              <a:buNone/>
            </a:pPr>
            <a:endParaRPr kumimoji="1" lang="ja-JP" altLang="en-US" dirty="0"/>
          </a:p>
        </p:txBody>
      </p:sp>
      <p:pic>
        <p:nvPicPr>
          <p:cNvPr id="6" name="Picture 2" descr="C:\Users\Owner\Pictures\2018_10_05\IMG_8397.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92904" y="3259643"/>
            <a:ext cx="4499992" cy="33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0900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08688"/>
          </a:xfrm>
        </p:spPr>
        <p:txBody>
          <a:bodyPr>
            <a:normAutofit/>
          </a:bodyPr>
          <a:lstStyle/>
          <a:p>
            <a:r>
              <a:rPr kumimoji="1" lang="ja-JP" altLang="en-US" sz="3600" dirty="0"/>
              <a:t>ワークシートの活用</a:t>
            </a:r>
          </a:p>
        </p:txBody>
      </p:sp>
      <p:sp>
        <p:nvSpPr>
          <p:cNvPr id="3" name="コンテンツ プレースホルダー 2"/>
          <p:cNvSpPr>
            <a:spLocks noGrp="1"/>
          </p:cNvSpPr>
          <p:nvPr>
            <p:ph idx="1"/>
          </p:nvPr>
        </p:nvSpPr>
        <p:spPr>
          <a:xfrm>
            <a:off x="457200" y="1484784"/>
            <a:ext cx="8435280" cy="4839816"/>
          </a:xfrm>
        </p:spPr>
        <p:txBody>
          <a:bodyPr>
            <a:normAutofit/>
          </a:bodyPr>
          <a:lstStyle/>
          <a:p>
            <a:pPr marL="0" indent="0">
              <a:buNone/>
            </a:pPr>
            <a:r>
              <a:rPr kumimoji="1" lang="ja-JP" altLang="en-US" dirty="0"/>
              <a:t>　　　　　　　　　　　　　　　　　　　</a:t>
            </a:r>
            <a:r>
              <a:rPr kumimoji="1" lang="ja-JP" altLang="en-US" sz="2400" dirty="0"/>
              <a:t>◆書く場面と回数の問題</a:t>
            </a:r>
          </a:p>
          <a:p>
            <a:pPr marL="0" indent="0">
              <a:buNone/>
            </a:pPr>
            <a:r>
              <a:rPr lang="ja-JP" altLang="en-US" sz="2400" dirty="0"/>
              <a:t>　　　　　　　　　　　　　　　　　    </a:t>
            </a:r>
            <a:r>
              <a:rPr lang="ja-JP" altLang="en-US" sz="2400" dirty="0" smtClean="0"/>
              <a:t>  </a:t>
            </a:r>
            <a:r>
              <a:rPr lang="en-US" altLang="ja-JP" sz="2400" b="1" dirty="0" smtClean="0">
                <a:solidFill>
                  <a:srgbClr val="FF0000"/>
                </a:solidFill>
              </a:rPr>
              <a:t>×</a:t>
            </a:r>
            <a:r>
              <a:rPr lang="ja-JP" altLang="en-US" sz="2400" dirty="0" smtClean="0">
                <a:solidFill>
                  <a:srgbClr val="FF0000"/>
                </a:solidFill>
              </a:rPr>
              <a:t>全部</a:t>
            </a:r>
            <a:r>
              <a:rPr lang="ja-JP" altLang="en-US" sz="2400" dirty="0">
                <a:solidFill>
                  <a:srgbClr val="FF0000"/>
                </a:solidFill>
              </a:rPr>
              <a:t>の発問で書くことはしない</a:t>
            </a:r>
            <a:endParaRPr kumimoji="1" lang="ja-JP" altLang="en-US" dirty="0"/>
          </a:p>
          <a:p>
            <a:pPr marL="0" indent="0">
              <a:buNone/>
            </a:pPr>
            <a:endParaRPr lang="ja-JP" altLang="en-US" dirty="0"/>
          </a:p>
          <a:p>
            <a:pPr marL="0" indent="0">
              <a:buNone/>
            </a:pPr>
            <a:endParaRPr kumimoji="1" lang="ja-JP" altLang="en-US" dirty="0"/>
          </a:p>
          <a:p>
            <a:pPr marL="0" indent="0">
              <a:buNone/>
            </a:pPr>
            <a:endParaRPr lang="ja-JP" altLang="en-US" dirty="0"/>
          </a:p>
          <a:p>
            <a:pPr marL="0" indent="0">
              <a:buNone/>
            </a:pPr>
            <a:endParaRPr kumimoji="1" lang="ja-JP" altLang="en-US" dirty="0"/>
          </a:p>
          <a:p>
            <a:pPr marL="0" indent="0">
              <a:buNone/>
            </a:pPr>
            <a:endParaRPr lang="ja-JP" altLang="en-US" dirty="0"/>
          </a:p>
          <a:p>
            <a:pPr marL="0" indent="0">
              <a:buNone/>
            </a:pPr>
            <a:endParaRPr kumimoji="1" lang="ja-JP" altLang="en-US" sz="2400" dirty="0"/>
          </a:p>
          <a:p>
            <a:pPr marL="0" indent="0">
              <a:buNone/>
            </a:pPr>
            <a:r>
              <a:rPr kumimoji="1" lang="ja-JP" altLang="en-US" sz="2400" dirty="0"/>
              <a:t>　</a:t>
            </a:r>
            <a:r>
              <a:rPr kumimoji="1" lang="ja-JP" altLang="en-US" sz="2400" dirty="0" smtClean="0"/>
              <a:t>◆</a:t>
            </a:r>
            <a:r>
              <a:rPr lang="ja-JP" altLang="en-US" sz="2400" dirty="0" smtClean="0"/>
              <a:t>評価</a:t>
            </a:r>
            <a:r>
              <a:rPr lang="ja-JP" altLang="en-US" sz="2400" dirty="0"/>
              <a:t>に生かす</a:t>
            </a:r>
            <a:r>
              <a:rPr lang="ja-JP" altLang="en-US" sz="2400" dirty="0" smtClean="0"/>
              <a:t>配慮</a:t>
            </a:r>
            <a:endParaRPr kumimoji="1" lang="ja-JP" altLang="en-US" sz="2400" dirty="0"/>
          </a:p>
        </p:txBody>
      </p:sp>
      <p:pic>
        <p:nvPicPr>
          <p:cNvPr id="1026" name="Picture 2" descr="C:\Users\Owner\Pictures\2012_11_07\IMG_0629_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681307"/>
            <a:ext cx="4190503" cy="314287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Owner\Pictures\2014_11_18\IMG_2914_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03782" y="2460286"/>
            <a:ext cx="4800533"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6948264" y="5877272"/>
            <a:ext cx="1728192" cy="43204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中学校</a:t>
            </a:r>
          </a:p>
        </p:txBody>
      </p:sp>
      <p:sp>
        <p:nvSpPr>
          <p:cNvPr id="5" name="正方形/長方形 4"/>
          <p:cNvSpPr/>
          <p:nvPr/>
        </p:nvSpPr>
        <p:spPr>
          <a:xfrm>
            <a:off x="1936769" y="4641373"/>
            <a:ext cx="2232248" cy="365622"/>
          </a:xfrm>
          <a:prstGeom prst="rect">
            <a:avLst/>
          </a:prstGeom>
          <a:solidFill>
            <a:srgbClr val="FFE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小学校</a:t>
            </a:r>
          </a:p>
        </p:txBody>
      </p:sp>
      <p:sp>
        <p:nvSpPr>
          <p:cNvPr id="7" name="右カーブ矢印 6"/>
          <p:cNvSpPr/>
          <p:nvPr/>
        </p:nvSpPr>
        <p:spPr>
          <a:xfrm>
            <a:off x="4421332" y="2420888"/>
            <a:ext cx="510708" cy="1008112"/>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0705735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5536" y="548680"/>
            <a:ext cx="8229600" cy="720080"/>
          </a:xfrm>
        </p:spPr>
        <p:txBody>
          <a:bodyPr>
            <a:normAutofit/>
          </a:bodyPr>
          <a:lstStyle/>
          <a:p>
            <a:r>
              <a:rPr kumimoji="1" lang="ja-JP" altLang="en-US" sz="3600" dirty="0"/>
              <a:t>展開②</a:t>
            </a:r>
            <a:r>
              <a:rPr kumimoji="1" lang="en-US" altLang="ja-JP" sz="3200" dirty="0"/>
              <a:t>【</a:t>
            </a:r>
            <a:r>
              <a:rPr kumimoji="1" lang="ja-JP" altLang="en-US" sz="3200" dirty="0"/>
              <a:t>後段と呼ばれることもある</a:t>
            </a:r>
            <a:r>
              <a:rPr kumimoji="1" lang="en-US" altLang="ja-JP" sz="3200" dirty="0"/>
              <a:t>】</a:t>
            </a:r>
            <a:endParaRPr kumimoji="1" lang="ja-JP" altLang="en-US" sz="3200" dirty="0"/>
          </a:p>
        </p:txBody>
      </p:sp>
      <p:sp>
        <p:nvSpPr>
          <p:cNvPr id="3" name="コンテンツ プレースホルダ 2"/>
          <p:cNvSpPr>
            <a:spLocks noGrp="1"/>
          </p:cNvSpPr>
          <p:nvPr>
            <p:ph idx="1"/>
          </p:nvPr>
        </p:nvSpPr>
        <p:spPr>
          <a:xfrm>
            <a:off x="457200" y="1340768"/>
            <a:ext cx="8229600" cy="4893176"/>
          </a:xfrm>
          <a:solidFill>
            <a:schemeClr val="accent4">
              <a:lumMod val="20000"/>
              <a:lumOff val="80000"/>
            </a:schemeClr>
          </a:solidFill>
        </p:spPr>
        <p:txBody>
          <a:bodyPr/>
          <a:lstStyle/>
          <a:p>
            <a:pPr>
              <a:buNone/>
            </a:pPr>
            <a:endParaRPr lang="ja-JP" altLang="en-US" dirty="0"/>
          </a:p>
          <a:p>
            <a:pPr>
              <a:buNone/>
            </a:pPr>
            <a:endParaRPr lang="ja-JP" altLang="en-US" dirty="0"/>
          </a:p>
          <a:p>
            <a:pPr>
              <a:buNone/>
            </a:pPr>
            <a:r>
              <a:rPr lang="ja-JP" altLang="en-US" sz="2800" dirty="0"/>
              <a:t>自分のことを振り返る。</a:t>
            </a:r>
            <a:endParaRPr lang="en-US" altLang="ja-JP" sz="2800" dirty="0"/>
          </a:p>
          <a:p>
            <a:pPr>
              <a:buNone/>
            </a:pPr>
            <a:endParaRPr lang="ja-JP" altLang="en-US" sz="2800" dirty="0"/>
          </a:p>
          <a:p>
            <a:pPr>
              <a:buNone/>
            </a:pPr>
            <a:r>
              <a:rPr lang="ja-JP" altLang="en-US" sz="2800" dirty="0">
                <a:solidFill>
                  <a:srgbClr val="6600FF"/>
                </a:solidFill>
              </a:rPr>
              <a:t>　◆道徳科で最も重要な段階</a:t>
            </a:r>
            <a:endParaRPr kumimoji="1" lang="ja-JP" altLang="en-US" sz="2800" dirty="0">
              <a:solidFill>
                <a:srgbClr val="6600FF"/>
              </a:solidFill>
            </a:endParaRPr>
          </a:p>
          <a:p>
            <a:pPr>
              <a:buNone/>
            </a:pPr>
            <a:r>
              <a:rPr lang="ja-JP" altLang="en-US" sz="2800" dirty="0">
                <a:solidFill>
                  <a:srgbClr val="FF0000"/>
                </a:solidFill>
              </a:rPr>
              <a:t>　</a:t>
            </a:r>
            <a:r>
              <a:rPr lang="ja-JP" altLang="en-US" sz="2800" dirty="0"/>
              <a:t>「これまでの話合いを通して、○○が大切であることが分かりました。</a:t>
            </a:r>
            <a:r>
              <a:rPr lang="ja-JP" altLang="en-US" sz="2800" dirty="0">
                <a:solidFill>
                  <a:srgbClr val="FF0000"/>
                </a:solidFill>
              </a:rPr>
              <a:t>では、そのことについて、これまでの　　自分はどのようであったかを振り返ってみましょう。</a:t>
            </a:r>
            <a:r>
              <a:rPr lang="ja-JP" altLang="en-US" sz="2800" dirty="0"/>
              <a:t>」</a:t>
            </a:r>
          </a:p>
          <a:p>
            <a:pPr>
              <a:buNone/>
            </a:pPr>
            <a:r>
              <a:rPr lang="ja-JP" altLang="en-US" sz="2800" dirty="0">
                <a:solidFill>
                  <a:srgbClr val="002060"/>
                </a:solidFill>
              </a:rPr>
              <a:t>　</a:t>
            </a:r>
            <a:r>
              <a:rPr lang="en-US" altLang="ja-JP" sz="2400" dirty="0">
                <a:solidFill>
                  <a:srgbClr val="002060"/>
                </a:solidFill>
              </a:rPr>
              <a:t>※</a:t>
            </a:r>
            <a:r>
              <a:rPr lang="ja-JP" altLang="en-US" sz="2400" dirty="0">
                <a:solidFill>
                  <a:srgbClr val="002060"/>
                </a:solidFill>
              </a:rPr>
              <a:t>ありのままの自分を語ることで新たな生き直しを始める。</a:t>
            </a:r>
          </a:p>
          <a:p>
            <a:pPr>
              <a:buNone/>
            </a:pPr>
            <a:r>
              <a:rPr lang="ja-JP" altLang="en-US" sz="2400" dirty="0">
                <a:solidFill>
                  <a:srgbClr val="002060"/>
                </a:solidFill>
              </a:rPr>
              <a:t>           </a:t>
            </a:r>
            <a:r>
              <a:rPr lang="ja-JP" altLang="en-US" sz="2400" dirty="0">
                <a:solidFill>
                  <a:srgbClr val="C00000"/>
                </a:solidFill>
              </a:rPr>
              <a:t>⇒ カウンセリングと同じ</a:t>
            </a:r>
          </a:p>
        </p:txBody>
      </p:sp>
      <p:sp>
        <p:nvSpPr>
          <p:cNvPr id="4" name="正方形/長方形 3"/>
          <p:cNvSpPr/>
          <p:nvPr/>
        </p:nvSpPr>
        <p:spPr>
          <a:xfrm>
            <a:off x="718570" y="1412677"/>
            <a:ext cx="7776864" cy="720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prstClr val="white"/>
                </a:solidFill>
              </a:rPr>
              <a:t>教材から離れて自分を見つめる段階</a:t>
            </a:r>
          </a:p>
        </p:txBody>
      </p:sp>
      <p:pic>
        <p:nvPicPr>
          <p:cNvPr id="14338" name="Picture 2" descr="励ます教師"/>
          <p:cNvPicPr>
            <a:picLocks noChangeAspect="1" noChangeArrowheads="1"/>
          </p:cNvPicPr>
          <p:nvPr/>
        </p:nvPicPr>
        <p:blipFill>
          <a:blip r:embed="rId2" cstate="print"/>
          <a:srcRect/>
          <a:stretch>
            <a:fillRect/>
          </a:stretch>
        </p:blipFill>
        <p:spPr bwMode="auto">
          <a:xfrm>
            <a:off x="7380312" y="476672"/>
            <a:ext cx="1152128" cy="864096"/>
          </a:xfrm>
          <a:prstGeom prst="rect">
            <a:avLst/>
          </a:prstGeom>
          <a:noFill/>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22059" y="2708920"/>
            <a:ext cx="59864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8676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908720"/>
            <a:ext cx="8496944" cy="5415880"/>
          </a:xfrm>
        </p:spPr>
        <p:txBody>
          <a:bodyPr/>
          <a:lstStyle/>
          <a:p>
            <a:pPr marL="0" indent="0">
              <a:buNone/>
            </a:pPr>
            <a:r>
              <a:rPr kumimoji="1" lang="ja-JP" altLang="en-US" dirty="0"/>
              <a:t>　友達をいつまでも大切にしようと思ったことはありますか。</a:t>
            </a:r>
          </a:p>
        </p:txBody>
      </p:sp>
      <p:pic>
        <p:nvPicPr>
          <p:cNvPr id="8194" name="Picture 2" descr="C:\Users\Owner\Pictures\2014_10_08\IMG_263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03648" y="1647559"/>
            <a:ext cx="6336704"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1315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764704"/>
            <a:ext cx="8229600" cy="5559896"/>
          </a:xfrm>
        </p:spPr>
        <p:txBody>
          <a:bodyPr/>
          <a:lstStyle/>
          <a:p>
            <a:pPr>
              <a:buNone/>
            </a:pPr>
            <a:r>
              <a:rPr kumimoji="1" lang="ja-JP" altLang="en-US" dirty="0"/>
              <a:t>強い思いをもって取り組んだこと、いま、取り組んでいること</a:t>
            </a:r>
          </a:p>
          <a:p>
            <a:pPr>
              <a:buNone/>
            </a:pPr>
            <a:r>
              <a:rPr kumimoji="1" lang="ja-JP" altLang="en-US" dirty="0"/>
              <a:t>はありますか。</a:t>
            </a:r>
          </a:p>
        </p:txBody>
      </p:sp>
      <p:pic>
        <p:nvPicPr>
          <p:cNvPr id="7170" name="Picture 2" descr="C:\Users\Owner\Pictures\2015_06_10\IMG_336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1700808"/>
            <a:ext cx="3635896" cy="272692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Owner\Pictures\2015_06_10\IMG_336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11960" y="1642049"/>
            <a:ext cx="4392488" cy="329436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Owner\Pictures\2015_06_10\IMG_336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15249" y="4077072"/>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7236296" y="4941168"/>
            <a:ext cx="1224136" cy="369332"/>
          </a:xfrm>
          <a:prstGeom prst="rect">
            <a:avLst/>
          </a:prstGeom>
          <a:noFill/>
        </p:spPr>
        <p:txBody>
          <a:bodyPr wrap="square" rtlCol="0">
            <a:spAutoFit/>
          </a:bodyPr>
          <a:lstStyle/>
          <a:p>
            <a:r>
              <a:rPr kumimoji="1" lang="ja-JP" altLang="en-US" dirty="0"/>
              <a:t>道徳ノート</a:t>
            </a:r>
          </a:p>
        </p:txBody>
      </p:sp>
    </p:spTree>
    <p:extLst>
      <p:ext uri="{BB962C8B-B14F-4D97-AF65-F5344CB8AC3E}">
        <p14:creationId xmlns:p14="http://schemas.microsoft.com/office/powerpoint/2010/main" val="185187235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636680"/>
          </a:xfrm>
        </p:spPr>
        <p:txBody>
          <a:bodyPr>
            <a:normAutofit/>
          </a:bodyPr>
          <a:lstStyle/>
          <a:p>
            <a:r>
              <a:rPr kumimoji="1" lang="ja-JP" altLang="en-US" sz="3200" dirty="0" smtClean="0"/>
              <a:t>取り組むこと②・・指導計画の検討・改訂</a:t>
            </a:r>
            <a:endParaRPr kumimoji="1" lang="ja-JP" altLang="en-US" sz="3200" dirty="0"/>
          </a:p>
        </p:txBody>
      </p:sp>
      <p:sp>
        <p:nvSpPr>
          <p:cNvPr id="3" name="コンテンツ プレースホルダ 2"/>
          <p:cNvSpPr>
            <a:spLocks noGrp="1"/>
          </p:cNvSpPr>
          <p:nvPr>
            <p:ph idx="1"/>
          </p:nvPr>
        </p:nvSpPr>
        <p:spPr>
          <a:xfrm>
            <a:off x="467544" y="1772816"/>
            <a:ext cx="8219256" cy="4551784"/>
          </a:xfrm>
        </p:spPr>
        <p:txBody>
          <a:bodyPr>
            <a:normAutofit/>
          </a:bodyPr>
          <a:lstStyle/>
          <a:p>
            <a:pPr>
              <a:buNone/>
            </a:pPr>
            <a:endParaRPr kumimoji="1" lang="ja-JP" altLang="en-US" dirty="0" smtClean="0"/>
          </a:p>
          <a:p>
            <a:pPr>
              <a:lnSpc>
                <a:spcPts val="3600"/>
              </a:lnSpc>
              <a:buNone/>
            </a:pPr>
            <a:r>
              <a:rPr kumimoji="1" lang="ja-JP" altLang="en-US" dirty="0" smtClean="0"/>
              <a:t>　 </a:t>
            </a:r>
            <a:r>
              <a:rPr kumimoji="1" lang="ja-JP" altLang="en-US" sz="2400" dirty="0" smtClean="0"/>
              <a:t>学校における道徳教育の基本的な方針を示すとともに、学校の教育活動全体を通して、道徳教育の目標を達成するための方策を総合的に示した教育計画。</a:t>
            </a:r>
            <a:endParaRPr lang="ja-JP" altLang="en-US" sz="2400" dirty="0" smtClean="0"/>
          </a:p>
          <a:p>
            <a:pPr>
              <a:buNone/>
            </a:pPr>
            <a:r>
              <a:rPr lang="ja-JP" altLang="en-US" sz="2400" dirty="0" smtClean="0">
                <a:solidFill>
                  <a:srgbClr val="C00000"/>
                </a:solidFill>
              </a:rPr>
              <a:t>〇学校の特色、実態、課題に即した道徳教育が展開できる。</a:t>
            </a:r>
          </a:p>
          <a:p>
            <a:pPr>
              <a:buNone/>
            </a:pPr>
            <a:r>
              <a:rPr lang="ja-JP" altLang="en-US" sz="2400" dirty="0" smtClean="0">
                <a:solidFill>
                  <a:srgbClr val="C00000"/>
                </a:solidFill>
              </a:rPr>
              <a:t>〇</a:t>
            </a:r>
            <a:r>
              <a:rPr lang="ja-JP" altLang="en-US" sz="2400" dirty="0">
                <a:solidFill>
                  <a:srgbClr val="C00000"/>
                </a:solidFill>
              </a:rPr>
              <a:t>全教師による一貫性のある道徳教育が組織的に展開できる。 </a:t>
            </a:r>
            <a:r>
              <a:rPr lang="ja-JP" altLang="en-US" sz="2200" dirty="0" smtClean="0">
                <a:solidFill>
                  <a:srgbClr val="C00000"/>
                </a:solidFill>
              </a:rPr>
              <a:t>　</a:t>
            </a:r>
            <a:endParaRPr kumimoji="1" lang="ja-JP" altLang="en-US" sz="2200" dirty="0" smtClean="0">
              <a:solidFill>
                <a:srgbClr val="C00000"/>
              </a:solidFill>
            </a:endParaRPr>
          </a:p>
        </p:txBody>
      </p:sp>
      <p:sp>
        <p:nvSpPr>
          <p:cNvPr id="4" name="正方形/長方形 3"/>
          <p:cNvSpPr/>
          <p:nvPr/>
        </p:nvSpPr>
        <p:spPr>
          <a:xfrm>
            <a:off x="687068" y="1556792"/>
            <a:ext cx="3168352" cy="50405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道徳教育の全体計画</a:t>
            </a:r>
            <a:endParaRPr kumimoji="1" lang="ja-JP" altLang="en-US" sz="2400" dirty="0">
              <a:solidFill>
                <a:schemeClr val="tx1"/>
              </a:solidFill>
            </a:endParaRPr>
          </a:p>
        </p:txBody>
      </p:sp>
      <p:sp>
        <p:nvSpPr>
          <p:cNvPr id="5" name="正方形/長方形 4"/>
          <p:cNvSpPr/>
          <p:nvPr/>
        </p:nvSpPr>
        <p:spPr>
          <a:xfrm>
            <a:off x="1043608" y="5157192"/>
            <a:ext cx="6840760" cy="712882"/>
          </a:xfrm>
          <a:prstGeom prst="rect">
            <a:avLst/>
          </a:prstGeom>
          <a:solidFill>
            <a:srgbClr val="FEFE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900"/>
              </a:lnSpc>
            </a:pPr>
            <a:r>
              <a:rPr kumimoji="1" lang="ja-JP" altLang="en-US" sz="2400" dirty="0" smtClean="0">
                <a:solidFill>
                  <a:schemeClr val="tx1"/>
                </a:solidFill>
              </a:rPr>
              <a:t>重点化を反映したものになっているか。</a:t>
            </a:r>
            <a:endParaRPr kumimoji="1" lang="ja-JP" altLang="en-US" sz="2400" dirty="0">
              <a:solidFill>
                <a:schemeClr val="tx1"/>
              </a:solidFill>
            </a:endParaRPr>
          </a:p>
        </p:txBody>
      </p:sp>
    </p:spTree>
    <p:extLst>
      <p:ext uri="{BB962C8B-B14F-4D97-AF65-F5344CB8AC3E}">
        <p14:creationId xmlns:p14="http://schemas.microsoft.com/office/powerpoint/2010/main" val="5865196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9218" name="Picture 2" descr="C:\Users\Owner\Pictures\2018_11_22\IMG_898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652696"/>
            <a:ext cx="4536504" cy="340237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Owner\Pictures\2018_11_22\IMG_898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7983" y="2780928"/>
            <a:ext cx="4778119" cy="358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3326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normAutofit/>
          </a:bodyPr>
          <a:lstStyle/>
          <a:p>
            <a:r>
              <a:rPr kumimoji="1" lang="ja-JP" altLang="en-US" sz="3600" dirty="0"/>
              <a:t>終末　　心を温める段階</a:t>
            </a:r>
          </a:p>
        </p:txBody>
      </p:sp>
      <p:sp>
        <p:nvSpPr>
          <p:cNvPr id="3" name="コンテンツ プレースホルダ 2"/>
          <p:cNvSpPr>
            <a:spLocks noGrp="1"/>
          </p:cNvSpPr>
          <p:nvPr>
            <p:ph idx="1"/>
          </p:nvPr>
        </p:nvSpPr>
        <p:spPr>
          <a:xfrm>
            <a:off x="457200" y="1268760"/>
            <a:ext cx="8229600" cy="4857403"/>
          </a:xfrm>
          <a:solidFill>
            <a:schemeClr val="accent4">
              <a:lumMod val="20000"/>
              <a:lumOff val="80000"/>
            </a:schemeClr>
          </a:solidFill>
        </p:spPr>
        <p:txBody>
          <a:bodyPr>
            <a:noAutofit/>
          </a:bodyPr>
          <a:lstStyle/>
          <a:p>
            <a:pPr>
              <a:buNone/>
            </a:pPr>
            <a:r>
              <a:rPr kumimoji="1" lang="ja-JP" altLang="en-US" sz="3200" dirty="0"/>
              <a:t>①教師の説話を聞く・・・</a:t>
            </a:r>
            <a:r>
              <a:rPr kumimoji="1" lang="ja-JP" altLang="en-US" sz="3200" dirty="0">
                <a:solidFill>
                  <a:srgbClr val="0070C0"/>
                </a:solidFill>
              </a:rPr>
              <a:t>先生にもこんなことが</a:t>
            </a:r>
          </a:p>
          <a:p>
            <a:pPr>
              <a:buNone/>
            </a:pPr>
            <a:r>
              <a:rPr lang="ja-JP" altLang="en-US" sz="3200" dirty="0">
                <a:solidFill>
                  <a:srgbClr val="FF0000"/>
                </a:solidFill>
              </a:rPr>
              <a:t>　　　</a:t>
            </a:r>
            <a:r>
              <a:rPr lang="ja-JP" altLang="en-US" sz="2800" dirty="0">
                <a:solidFill>
                  <a:srgbClr val="FF0000"/>
                </a:solidFill>
              </a:rPr>
              <a:t>♥</a:t>
            </a:r>
            <a:r>
              <a:rPr lang="ja-JP" altLang="en-US" sz="2800" dirty="0"/>
              <a:t>教師と児童生徒が一体感を味わえる。</a:t>
            </a:r>
          </a:p>
          <a:p>
            <a:pPr>
              <a:buNone/>
            </a:pPr>
            <a:r>
              <a:rPr lang="ja-JP" altLang="en-US" sz="2800" dirty="0"/>
              <a:t>②</a:t>
            </a:r>
            <a:r>
              <a:rPr lang="ja-JP" altLang="en-US" sz="2800" u="heavy" dirty="0">
                <a:uFill>
                  <a:solidFill>
                    <a:srgbClr val="FF0000"/>
                  </a:solidFill>
                </a:uFill>
              </a:rPr>
              <a:t>自分を見つめて</a:t>
            </a:r>
            <a:r>
              <a:rPr lang="ja-JP" altLang="en-US" sz="2800" dirty="0"/>
              <a:t>感想を書く</a:t>
            </a:r>
          </a:p>
          <a:p>
            <a:pPr>
              <a:buNone/>
            </a:pPr>
            <a:r>
              <a:rPr lang="ja-JP" altLang="en-US" sz="2800" dirty="0"/>
              <a:t>③他の方法として</a:t>
            </a:r>
          </a:p>
          <a:p>
            <a:pPr>
              <a:buNone/>
            </a:pPr>
            <a:r>
              <a:rPr lang="ja-JP" altLang="en-US" sz="2800" dirty="0"/>
              <a:t>　　児童生徒の作文、ことわざ、短い話などの紹介</a:t>
            </a:r>
          </a:p>
          <a:p>
            <a:pPr>
              <a:buNone/>
            </a:pPr>
            <a:r>
              <a:rPr kumimoji="1" lang="ja-JP" altLang="en-US" sz="2800" dirty="0">
                <a:solidFill>
                  <a:srgbClr val="C00000"/>
                </a:solidFill>
              </a:rPr>
              <a:t> 　　</a:t>
            </a:r>
            <a:r>
              <a:rPr kumimoji="1" lang="ja-JP" altLang="en-US" sz="3200" dirty="0">
                <a:solidFill>
                  <a:srgbClr val="FF0000"/>
                </a:solidFill>
              </a:rPr>
              <a:t>　　　</a:t>
            </a:r>
            <a:endParaRPr lang="ja-JP" altLang="en-US" sz="3200" dirty="0"/>
          </a:p>
          <a:p>
            <a:pPr>
              <a:buNone/>
            </a:pPr>
            <a:r>
              <a:rPr lang="en-US" altLang="ja-JP" sz="2800" dirty="0">
                <a:solidFill>
                  <a:srgbClr val="002060"/>
                </a:solidFill>
              </a:rPr>
              <a:t>※</a:t>
            </a:r>
            <a:r>
              <a:rPr lang="ja-JP" altLang="en-US" sz="2800" dirty="0">
                <a:solidFill>
                  <a:srgbClr val="002060"/>
                </a:solidFill>
              </a:rPr>
              <a:t>余韻を大切にし、児童生徒の心に感動が残るようにすること。</a:t>
            </a:r>
          </a:p>
        </p:txBody>
      </p:sp>
      <p:pic>
        <p:nvPicPr>
          <p:cNvPr id="7170" name="Picture 2" descr="クリックすると新しいウィンドウで開きます"/>
          <p:cNvPicPr>
            <a:picLocks noChangeAspect="1" noChangeArrowheads="1"/>
          </p:cNvPicPr>
          <p:nvPr/>
        </p:nvPicPr>
        <p:blipFill>
          <a:blip r:embed="rId2" cstate="print"/>
          <a:srcRect/>
          <a:stretch>
            <a:fillRect/>
          </a:stretch>
        </p:blipFill>
        <p:spPr bwMode="auto">
          <a:xfrm>
            <a:off x="7380312" y="1916832"/>
            <a:ext cx="1140718" cy="1140718"/>
          </a:xfrm>
          <a:prstGeom prst="rect">
            <a:avLst/>
          </a:prstGeom>
          <a:noFill/>
        </p:spPr>
      </p:pic>
      <p:sp>
        <p:nvSpPr>
          <p:cNvPr id="4" name="角丸四角形吹き出し 3"/>
          <p:cNvSpPr/>
          <p:nvPr/>
        </p:nvSpPr>
        <p:spPr>
          <a:xfrm>
            <a:off x="2339752" y="5365184"/>
            <a:ext cx="6177692" cy="792088"/>
          </a:xfrm>
          <a:prstGeom prst="wedgeRoundRectCallout">
            <a:avLst>
              <a:gd name="adj1" fmla="val -21905"/>
              <a:gd name="adj2" fmla="val -65374"/>
              <a:gd name="adj3" fmla="val 16667"/>
            </a:avLst>
          </a:prstGeom>
          <a:solidFill>
            <a:srgbClr val="FFFF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rPr>
              <a:t>近頃、「書かせる」ことを終末にする傾向があるが、</a:t>
            </a:r>
          </a:p>
          <a:p>
            <a:pPr algn="ctr"/>
            <a:r>
              <a:rPr lang="ja-JP" altLang="en-US" sz="2200" dirty="0" smtClean="0">
                <a:solidFill>
                  <a:schemeClr val="tx1"/>
                </a:solidFill>
              </a:rPr>
              <a:t>「評価のために」なっていないか。</a:t>
            </a:r>
            <a:endParaRPr kumimoji="1" lang="ja-JP" altLang="en-US" sz="2200" dirty="0">
              <a:solidFill>
                <a:schemeClr val="tx1"/>
              </a:solidFill>
            </a:endParaRPr>
          </a:p>
        </p:txBody>
      </p:sp>
    </p:spTree>
    <p:extLst>
      <p:ext uri="{BB962C8B-B14F-4D97-AF65-F5344CB8AC3E}">
        <p14:creationId xmlns:p14="http://schemas.microsoft.com/office/powerpoint/2010/main" val="2616217292"/>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wner\Pictures\2012_11_14\IMG_069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87624" y="980728"/>
            <a:ext cx="6516216" cy="4887162"/>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755576" y="404664"/>
            <a:ext cx="6840760"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説　話　「先生が小さかった時のことです・・」</a:t>
            </a:r>
          </a:p>
        </p:txBody>
      </p:sp>
      <p:sp>
        <p:nvSpPr>
          <p:cNvPr id="4" name="正方形/長方形 3"/>
          <p:cNvSpPr/>
          <p:nvPr/>
        </p:nvSpPr>
        <p:spPr>
          <a:xfrm>
            <a:off x="3059832" y="6021288"/>
            <a:ext cx="33843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「人間愛の金メダル」</a:t>
            </a:r>
          </a:p>
        </p:txBody>
      </p:sp>
    </p:spTree>
    <p:extLst>
      <p:ext uri="{BB962C8B-B14F-4D97-AF65-F5344CB8AC3E}">
        <p14:creationId xmlns:p14="http://schemas.microsoft.com/office/powerpoint/2010/main" val="19300912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764704"/>
            <a:ext cx="8229600" cy="5559896"/>
          </a:xfrm>
        </p:spPr>
        <p:txBody>
          <a:bodyPr/>
          <a:lstStyle/>
          <a:p>
            <a:pPr marL="0" indent="0">
              <a:buNone/>
            </a:pPr>
            <a:endParaRPr kumimoji="1" lang="ja-JP" altLang="en-US" dirty="0"/>
          </a:p>
        </p:txBody>
      </p:sp>
      <p:pic>
        <p:nvPicPr>
          <p:cNvPr id="3074" name="Picture 2" descr="C:\Users\Owner\Pictures\2015_09_17\IMG_362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31640" y="1412775"/>
            <a:ext cx="6192687" cy="4468987"/>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187624" y="764704"/>
            <a:ext cx="6336704"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説 話　「先生の息子は今・・・」</a:t>
            </a:r>
          </a:p>
        </p:txBody>
      </p:sp>
      <p:sp>
        <p:nvSpPr>
          <p:cNvPr id="5" name="正方形/長方形 4"/>
          <p:cNvSpPr/>
          <p:nvPr/>
        </p:nvSpPr>
        <p:spPr>
          <a:xfrm>
            <a:off x="3275856" y="6021288"/>
            <a:ext cx="2808312" cy="432048"/>
          </a:xfrm>
          <a:prstGeom prst="rect">
            <a:avLst/>
          </a:prstGeom>
          <a:solidFill>
            <a:srgbClr val="FEFE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中学校：「</a:t>
            </a:r>
            <a:r>
              <a:rPr kumimoji="1" lang="ja-JP" altLang="en-US" sz="2400" dirty="0">
                <a:solidFill>
                  <a:schemeClr val="tx1"/>
                </a:solidFill>
              </a:rPr>
              <a:t>妹に」</a:t>
            </a:r>
          </a:p>
        </p:txBody>
      </p:sp>
    </p:spTree>
    <p:extLst>
      <p:ext uri="{BB962C8B-B14F-4D97-AF65-F5344CB8AC3E}">
        <p14:creationId xmlns:p14="http://schemas.microsoft.com/office/powerpoint/2010/main" val="28344972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923392"/>
            <a:ext cx="8229600" cy="5343872"/>
          </a:xfrm>
        </p:spPr>
        <p:txBody>
          <a:bodyPr/>
          <a:lstStyle/>
          <a:p>
            <a:pPr>
              <a:buNone/>
            </a:pPr>
            <a:r>
              <a:rPr kumimoji="1" lang="en-US" altLang="ja-JP" dirty="0"/>
              <a:t>※</a:t>
            </a:r>
            <a:r>
              <a:rPr kumimoji="1" lang="ja-JP" altLang="en-US" dirty="0"/>
              <a:t>教師から「やさしいこころのどんぐり」をもらう。</a:t>
            </a:r>
          </a:p>
          <a:p>
            <a:pPr>
              <a:buNone/>
            </a:pPr>
            <a:r>
              <a:rPr lang="ja-JP" altLang="en-US" dirty="0"/>
              <a:t>全員が優しい心をもっていることに気付き、親切にしようと</a:t>
            </a:r>
          </a:p>
          <a:p>
            <a:pPr>
              <a:buNone/>
            </a:pPr>
            <a:r>
              <a:rPr lang="ja-JP" altLang="en-US" dirty="0"/>
              <a:t>する心情を高める。</a:t>
            </a:r>
          </a:p>
          <a:p>
            <a:pPr>
              <a:buNone/>
            </a:pPr>
            <a:endParaRPr kumimoji="1" lang="ja-JP" altLang="en-US" dirty="0"/>
          </a:p>
        </p:txBody>
      </p:sp>
      <p:pic>
        <p:nvPicPr>
          <p:cNvPr id="10242" name="Picture 2" descr="C:\Users\Owner\Pictures\2013_05_15\IMG_105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2443581"/>
            <a:ext cx="3923928" cy="2942946"/>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Owner\Pictures\2013_05_15\IMG_105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2204864"/>
            <a:ext cx="3707904"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Owner\Pictures\2013_05_15\IMG_1058.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33665" y="4985792"/>
            <a:ext cx="2411760" cy="1808820"/>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395536" y="5805264"/>
            <a:ext cx="324036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「くまさんのたからもの」</a:t>
            </a:r>
          </a:p>
        </p:txBody>
      </p:sp>
    </p:spTree>
    <p:extLst>
      <p:ext uri="{BB962C8B-B14F-4D97-AF65-F5344CB8AC3E}">
        <p14:creationId xmlns:p14="http://schemas.microsoft.com/office/powerpoint/2010/main" val="30369317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716016" y="4941168"/>
            <a:ext cx="3888432" cy="1296144"/>
          </a:xfrm>
          <a:prstGeom prst="roundRect">
            <a:avLst/>
          </a:pr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Ｄ よりよく生きる喜び</a:t>
            </a:r>
          </a:p>
          <a:p>
            <a:pPr algn="ctr"/>
            <a:r>
              <a:rPr lang="ja-JP" altLang="en-US" sz="2400" dirty="0" smtClean="0">
                <a:solidFill>
                  <a:schemeClr val="tx1"/>
                </a:solidFill>
              </a:rPr>
              <a:t>「心の中のりゅう」</a:t>
            </a:r>
            <a:endParaRPr kumimoji="1" lang="ja-JP" altLang="en-US" sz="2400" dirty="0">
              <a:solidFill>
                <a:schemeClr val="tx1"/>
              </a:solidFill>
            </a:endParaRPr>
          </a:p>
        </p:txBody>
      </p:sp>
      <p:sp>
        <p:nvSpPr>
          <p:cNvPr id="6" name="コンテンツ プレースホルダー 5"/>
          <p:cNvSpPr>
            <a:spLocks noGrp="1"/>
          </p:cNvSpPr>
          <p:nvPr>
            <p:ph idx="1"/>
          </p:nvPr>
        </p:nvSpPr>
        <p:spPr>
          <a:xfrm>
            <a:off x="457200" y="1124744"/>
            <a:ext cx="8229600" cy="3660024"/>
          </a:xfrm>
        </p:spPr>
        <p:txBody>
          <a:bodyPr/>
          <a:lstStyle/>
          <a:p>
            <a:endParaRPr kumimoji="1" lang="ja-JP" altLang="en-US" dirty="0"/>
          </a:p>
        </p:txBody>
      </p:sp>
      <p:pic>
        <p:nvPicPr>
          <p:cNvPr id="5122" name="Picture 2" descr="C:\Users\Owner\Pictures\2018_11_02\IMG_867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3107969"/>
            <a:ext cx="3240360" cy="24302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Owner\Pictures\2018_11_02\IMG_868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31432" y="548680"/>
            <a:ext cx="4573016" cy="342976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100783" y="4323103"/>
            <a:ext cx="4511737" cy="461665"/>
          </a:xfrm>
          <a:prstGeom prst="rect">
            <a:avLst/>
          </a:prstGeom>
          <a:noFill/>
        </p:spPr>
        <p:txBody>
          <a:bodyPr wrap="square" rtlCol="0">
            <a:spAutoFit/>
          </a:bodyPr>
          <a:lstStyle/>
          <a:p>
            <a:r>
              <a:rPr kumimoji="1" lang="en-US" altLang="ja-JP" sz="2400" dirty="0" smtClean="0"/>
              <a:t>※</a:t>
            </a:r>
            <a:r>
              <a:rPr kumimoji="1" lang="ja-JP" altLang="en-US" sz="2400" dirty="0" smtClean="0"/>
              <a:t>「幸せって なに」の絵本を読む</a:t>
            </a:r>
            <a:endParaRPr kumimoji="1" lang="ja-JP" altLang="en-US" sz="2400" dirty="0"/>
          </a:p>
        </p:txBody>
      </p:sp>
    </p:spTree>
    <p:extLst>
      <p:ext uri="{BB962C8B-B14F-4D97-AF65-F5344CB8AC3E}">
        <p14:creationId xmlns:p14="http://schemas.microsoft.com/office/powerpoint/2010/main" val="18710783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dirty="0"/>
          </a:p>
        </p:txBody>
      </p:sp>
      <p:pic>
        <p:nvPicPr>
          <p:cNvPr id="4098" name="Picture 2" descr="C:\Users\Owner\Pictures\2018_10_19\IMG_849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4676" y="1818202"/>
            <a:ext cx="4932040" cy="36990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Owner\Pictures\2018_10_19\IMG_849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20072" y="2705363"/>
            <a:ext cx="3707904" cy="2780928"/>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2195736" y="5661248"/>
            <a:ext cx="4320480" cy="792088"/>
          </a:xfrm>
          <a:prstGeom prst="rect">
            <a:avLst/>
          </a:prstGeom>
          <a:solidFill>
            <a:srgbClr val="FFD9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「そういうものに　わたしはなりたい」</a:t>
            </a:r>
          </a:p>
          <a:p>
            <a:pPr algn="ctr"/>
            <a:r>
              <a:rPr lang="ja-JP" altLang="en-US" sz="2000" dirty="0">
                <a:solidFill>
                  <a:schemeClr val="tx1"/>
                </a:solidFill>
              </a:rPr>
              <a:t>～宮澤賢治～</a:t>
            </a:r>
            <a:endParaRPr kumimoji="1" lang="ja-JP" altLang="en-US" sz="2000" dirty="0">
              <a:solidFill>
                <a:schemeClr val="tx1"/>
              </a:solidFill>
            </a:endParaRPr>
          </a:p>
        </p:txBody>
      </p:sp>
      <p:sp>
        <p:nvSpPr>
          <p:cNvPr id="5" name="テキスト ボックス 4"/>
          <p:cNvSpPr txBox="1"/>
          <p:nvPr/>
        </p:nvSpPr>
        <p:spPr>
          <a:xfrm>
            <a:off x="498990" y="836712"/>
            <a:ext cx="8208912" cy="830997"/>
          </a:xfrm>
          <a:prstGeom prst="rect">
            <a:avLst/>
          </a:prstGeom>
          <a:noFill/>
        </p:spPr>
        <p:txBody>
          <a:bodyPr wrap="square" rtlCol="0">
            <a:spAutoFit/>
          </a:bodyPr>
          <a:lstStyle/>
          <a:p>
            <a:r>
              <a:rPr kumimoji="1" lang="ja-JP" altLang="en-US" sz="2400" dirty="0"/>
              <a:t>みんなが知っている身近な人たちが、「どういう人になりたい」と思っているか、メッセージを聞きましょう。</a:t>
            </a:r>
          </a:p>
        </p:txBody>
      </p:sp>
    </p:spTree>
    <p:extLst>
      <p:ext uri="{BB962C8B-B14F-4D97-AF65-F5344CB8AC3E}">
        <p14:creationId xmlns:p14="http://schemas.microsoft.com/office/powerpoint/2010/main" val="17596629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2343944"/>
            <a:ext cx="4762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Owner\Pictures\看板.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648"/>
            <a:ext cx="8568950" cy="642671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007354" y="1700808"/>
            <a:ext cx="5040560" cy="1673663"/>
          </a:xfrm>
          <a:prstGeom prst="rect">
            <a:avLst/>
          </a:prstGeom>
          <a:noFill/>
        </p:spPr>
        <p:txBody>
          <a:bodyPr wrap="square" rtlCol="0">
            <a:spAutoFit/>
          </a:bodyPr>
          <a:lstStyle/>
          <a:p>
            <a:pPr algn="ctr">
              <a:lnSpc>
                <a:spcPct val="150000"/>
              </a:lnSpc>
            </a:pPr>
            <a:r>
              <a:rPr kumimoji="1" lang="ja-JP" altLang="en-US" sz="3600" b="1" dirty="0">
                <a:ea typeface="ＤＨＰ平成ゴシックW5" panose="02010601000101010101" pitchFamily="2" charset="-128"/>
              </a:rPr>
              <a:t>道徳科の</a:t>
            </a:r>
          </a:p>
          <a:p>
            <a:pPr algn="ctr">
              <a:lnSpc>
                <a:spcPct val="150000"/>
              </a:lnSpc>
            </a:pPr>
            <a:r>
              <a:rPr lang="ja-JP" altLang="en-US" sz="3600" b="1" dirty="0">
                <a:ea typeface="ＤＨＰ平成ゴシックW5" panose="02010601000101010101" pitchFamily="2" charset="-128"/>
              </a:rPr>
              <a:t>質の高い授業 ①</a:t>
            </a:r>
            <a:endParaRPr kumimoji="1" lang="ja-JP" altLang="en-US" sz="4000" b="1" dirty="0">
              <a:ea typeface="ＤＨＰ平成ゴシックW5" panose="02010601000101010101" pitchFamily="2" charset="-128"/>
            </a:endParaRPr>
          </a:p>
        </p:txBody>
      </p:sp>
    </p:spTree>
    <p:extLst>
      <p:ext uri="{BB962C8B-B14F-4D97-AF65-F5344CB8AC3E}">
        <p14:creationId xmlns:p14="http://schemas.microsoft.com/office/powerpoint/2010/main" val="5511375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764704"/>
            <a:ext cx="8435280" cy="492664"/>
          </a:xfrm>
        </p:spPr>
        <p:txBody>
          <a:bodyPr>
            <a:noAutofit/>
          </a:bodyPr>
          <a:lstStyle/>
          <a:p>
            <a:r>
              <a:rPr kumimoji="1" lang="ja-JP" altLang="en-US" sz="3200" dirty="0"/>
              <a:t>道徳科の授業の質を高めるために </a:t>
            </a:r>
          </a:p>
        </p:txBody>
      </p:sp>
      <p:sp>
        <p:nvSpPr>
          <p:cNvPr id="3" name="コンテンツ プレースホルダー 2"/>
          <p:cNvSpPr>
            <a:spLocks noGrp="1"/>
          </p:cNvSpPr>
          <p:nvPr>
            <p:ph idx="1"/>
          </p:nvPr>
        </p:nvSpPr>
        <p:spPr>
          <a:xfrm>
            <a:off x="457200" y="1412776"/>
            <a:ext cx="8229600" cy="4911824"/>
          </a:xfrm>
        </p:spPr>
        <p:txBody>
          <a:bodyPr/>
          <a:lstStyle/>
          <a:p>
            <a:pPr marL="0" indent="0">
              <a:buNone/>
            </a:pPr>
            <a:endParaRPr kumimoji="1" lang="ja-JP" altLang="en-US" dirty="0"/>
          </a:p>
        </p:txBody>
      </p:sp>
      <p:sp>
        <p:nvSpPr>
          <p:cNvPr id="5" name="正方形/長方形 4"/>
          <p:cNvSpPr/>
          <p:nvPr/>
        </p:nvSpPr>
        <p:spPr>
          <a:xfrm>
            <a:off x="884784" y="1484784"/>
            <a:ext cx="7488832" cy="93610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prstClr val="black"/>
                </a:solidFill>
              </a:rPr>
              <a:t>　　</a:t>
            </a:r>
          </a:p>
          <a:p>
            <a:pPr algn="ctr">
              <a:lnSpc>
                <a:spcPct val="150000"/>
              </a:lnSpc>
            </a:pPr>
            <a:r>
              <a:rPr lang="ja-JP" altLang="en-US" sz="2400" dirty="0">
                <a:solidFill>
                  <a:prstClr val="black"/>
                </a:solidFill>
              </a:rPr>
              <a:t>「 読み物道徳 」 から 「 考え 、議論する道徳 」へ</a:t>
            </a:r>
          </a:p>
          <a:p>
            <a:pPr>
              <a:lnSpc>
                <a:spcPct val="150000"/>
              </a:lnSpc>
            </a:pPr>
            <a:r>
              <a:rPr lang="ja-JP" altLang="en-US" sz="2400" dirty="0">
                <a:solidFill>
                  <a:prstClr val="black"/>
                </a:solidFill>
              </a:rPr>
              <a:t>　　　　　　</a:t>
            </a:r>
            <a:endParaRPr lang="ja-JP" altLang="en-US" sz="2400" dirty="0">
              <a:solidFill>
                <a:srgbClr val="FF0000"/>
              </a:solidFill>
            </a:endParaRPr>
          </a:p>
        </p:txBody>
      </p:sp>
      <p:sp>
        <p:nvSpPr>
          <p:cNvPr id="4" name="角丸四角形 3"/>
          <p:cNvSpPr/>
          <p:nvPr/>
        </p:nvSpPr>
        <p:spPr>
          <a:xfrm>
            <a:off x="395536" y="2564904"/>
            <a:ext cx="8496944" cy="165618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600"/>
              </a:lnSpc>
            </a:pPr>
            <a:r>
              <a:rPr lang="ja-JP" altLang="en-US" sz="2400" dirty="0">
                <a:solidFill>
                  <a:prstClr val="black"/>
                </a:solidFill>
              </a:rPr>
              <a:t>　◎ 「読み物資料」 を使った授業を否定することではない。</a:t>
            </a:r>
          </a:p>
          <a:p>
            <a:pPr>
              <a:lnSpc>
                <a:spcPts val="3400"/>
              </a:lnSpc>
            </a:pPr>
            <a:r>
              <a:rPr lang="ja-JP" altLang="en-US" sz="2400" dirty="0">
                <a:solidFill>
                  <a:prstClr val="black"/>
                </a:solidFill>
              </a:rPr>
              <a:t>　◎ 「読み物道徳」 と 「考え、議論する道徳」 とを</a:t>
            </a:r>
            <a:endParaRPr lang="en-US" altLang="ja-JP" sz="2400" dirty="0">
              <a:solidFill>
                <a:prstClr val="black"/>
              </a:solidFill>
            </a:endParaRPr>
          </a:p>
          <a:p>
            <a:pPr>
              <a:lnSpc>
                <a:spcPts val="3400"/>
              </a:lnSpc>
            </a:pPr>
            <a:r>
              <a:rPr lang="ja-JP" altLang="en-US" sz="2400" dirty="0">
                <a:solidFill>
                  <a:prstClr val="black"/>
                </a:solidFill>
              </a:rPr>
              <a:t>　　　　　　　　　　　　　　　　　　　　対立的に捉えてはならない。</a:t>
            </a:r>
          </a:p>
        </p:txBody>
      </p:sp>
      <p:sp>
        <p:nvSpPr>
          <p:cNvPr id="6" name="正方形/長方形 5"/>
          <p:cNvSpPr/>
          <p:nvPr/>
        </p:nvSpPr>
        <p:spPr>
          <a:xfrm>
            <a:off x="442392" y="4376496"/>
            <a:ext cx="8496944" cy="691446"/>
          </a:xfrm>
          <a:prstGeom prst="rect">
            <a:avLst/>
          </a:prstGeom>
          <a:solidFill>
            <a:srgbClr val="BEFE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prstClr val="black"/>
                </a:solidFill>
              </a:rPr>
              <a:t>「考え、議論する道徳」＝「主体的、対話的で深い学び」</a:t>
            </a:r>
          </a:p>
        </p:txBody>
      </p:sp>
      <p:sp>
        <p:nvSpPr>
          <p:cNvPr id="7" name="角丸四角形吹き出し 6"/>
          <p:cNvSpPr/>
          <p:nvPr/>
        </p:nvSpPr>
        <p:spPr>
          <a:xfrm>
            <a:off x="1209582" y="5386807"/>
            <a:ext cx="6962564" cy="876810"/>
          </a:xfrm>
          <a:prstGeom prst="wedgeRoundRectCallout">
            <a:avLst>
              <a:gd name="adj1" fmla="val -21752"/>
              <a:gd name="adj2" fmla="val -68690"/>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rPr>
              <a:t>対立的な立場を設定して「自分はどちら側か」を表明し、</a:t>
            </a:r>
          </a:p>
          <a:p>
            <a:pPr algn="ctr"/>
            <a:r>
              <a:rPr kumimoji="1" lang="ja-JP" altLang="en-US" sz="2200" dirty="0">
                <a:solidFill>
                  <a:schemeClr val="tx1"/>
                </a:solidFill>
              </a:rPr>
              <a:t>議論すればいいということではない。</a:t>
            </a:r>
          </a:p>
        </p:txBody>
      </p:sp>
    </p:spTree>
    <p:extLst>
      <p:ext uri="{BB962C8B-B14F-4D97-AF65-F5344CB8AC3E}">
        <p14:creationId xmlns:p14="http://schemas.microsoft.com/office/powerpoint/2010/main" val="40362881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704088"/>
            <a:ext cx="8363272" cy="708688"/>
          </a:xfrm>
        </p:spPr>
        <p:txBody>
          <a:bodyPr>
            <a:normAutofit/>
          </a:bodyPr>
          <a:lstStyle/>
          <a:p>
            <a:r>
              <a:rPr kumimoji="1" lang="ja-JP" altLang="en-US" sz="3200" dirty="0"/>
              <a:t>「考え、議論する」機会をどこに置くか</a:t>
            </a:r>
          </a:p>
        </p:txBody>
      </p:sp>
      <p:sp>
        <p:nvSpPr>
          <p:cNvPr id="3" name="コンテンツ プレースホルダー 2"/>
          <p:cNvSpPr>
            <a:spLocks noGrp="1"/>
          </p:cNvSpPr>
          <p:nvPr>
            <p:ph idx="1"/>
          </p:nvPr>
        </p:nvSpPr>
        <p:spPr>
          <a:xfrm>
            <a:off x="395536" y="1772816"/>
            <a:ext cx="8291264" cy="4551784"/>
          </a:xfrm>
        </p:spPr>
        <p:txBody>
          <a:bodyPr/>
          <a:lstStyle/>
          <a:p>
            <a:pPr marL="0" indent="0">
              <a:buNone/>
            </a:pPr>
            <a:endParaRPr kumimoji="1" lang="ja-JP" altLang="en-US" dirty="0"/>
          </a:p>
        </p:txBody>
      </p:sp>
      <p:sp>
        <p:nvSpPr>
          <p:cNvPr id="4" name="正方形/長方形 3"/>
          <p:cNvSpPr/>
          <p:nvPr/>
        </p:nvSpPr>
        <p:spPr>
          <a:xfrm>
            <a:off x="431540" y="3501008"/>
            <a:ext cx="2700300" cy="864096"/>
          </a:xfrm>
          <a:prstGeom prst="rect">
            <a:avLst/>
          </a:prstGeom>
          <a:solidFill>
            <a:schemeClr val="accent3">
              <a:tint val="70000"/>
              <a:satMod val="13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200" dirty="0">
                <a:solidFill>
                  <a:prstClr val="black"/>
                </a:solidFill>
              </a:rPr>
              <a:t>主体的・対話的</a:t>
            </a:r>
          </a:p>
          <a:p>
            <a:pPr algn="ctr"/>
            <a:r>
              <a:rPr lang="ja-JP" altLang="en-US" sz="2200" dirty="0">
                <a:solidFill>
                  <a:prstClr val="black"/>
                </a:solidFill>
              </a:rPr>
              <a:t>深い学び</a:t>
            </a:r>
          </a:p>
        </p:txBody>
      </p:sp>
      <p:sp>
        <p:nvSpPr>
          <p:cNvPr id="5" name="角丸四角形 4"/>
          <p:cNvSpPr/>
          <p:nvPr/>
        </p:nvSpPr>
        <p:spPr>
          <a:xfrm>
            <a:off x="3779912" y="3140968"/>
            <a:ext cx="3096344" cy="720080"/>
          </a:xfrm>
          <a:prstGeom prst="roundRect">
            <a:avLst/>
          </a:prstGeom>
          <a:solidFill>
            <a:srgbClr val="FFFF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prstClr val="black"/>
                </a:solidFill>
              </a:rPr>
              <a:t>道徳的価値の理解</a:t>
            </a:r>
          </a:p>
        </p:txBody>
      </p:sp>
      <p:sp>
        <p:nvSpPr>
          <p:cNvPr id="6" name="角丸四角形 5"/>
          <p:cNvSpPr/>
          <p:nvPr/>
        </p:nvSpPr>
        <p:spPr>
          <a:xfrm>
            <a:off x="3779912" y="4221088"/>
            <a:ext cx="3096344" cy="864096"/>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自己を見つめる</a:t>
            </a:r>
            <a:endParaRPr lang="ja-JP" altLang="en-US" sz="2200" dirty="0">
              <a:solidFill>
                <a:prstClr val="black"/>
              </a:solidFill>
            </a:endParaRPr>
          </a:p>
        </p:txBody>
      </p:sp>
      <p:sp>
        <p:nvSpPr>
          <p:cNvPr id="7" name="角丸四角形 6"/>
          <p:cNvSpPr/>
          <p:nvPr/>
        </p:nvSpPr>
        <p:spPr>
          <a:xfrm>
            <a:off x="3779912" y="5445224"/>
            <a:ext cx="3096344" cy="792088"/>
          </a:xfrm>
          <a:prstGeom prst="roundRect">
            <a:avLst/>
          </a:prstGeom>
          <a:solidFill>
            <a:srgbClr val="C7E7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prstClr val="black"/>
                </a:solidFill>
              </a:rPr>
              <a:t>生き方を考える</a:t>
            </a:r>
          </a:p>
        </p:txBody>
      </p:sp>
      <p:sp>
        <p:nvSpPr>
          <p:cNvPr id="8" name="正方形/長方形 7"/>
          <p:cNvSpPr/>
          <p:nvPr/>
        </p:nvSpPr>
        <p:spPr>
          <a:xfrm>
            <a:off x="7796273" y="2132856"/>
            <a:ext cx="571841" cy="4176464"/>
          </a:xfrm>
          <a:prstGeom prst="rect">
            <a:avLst/>
          </a:prstGeom>
          <a:solidFill>
            <a:srgbClr val="A4F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503548" y="4581128"/>
            <a:ext cx="2592288" cy="936104"/>
          </a:xfrm>
          <a:prstGeom prst="roundRect">
            <a:avLst/>
          </a:prstGeom>
          <a:solidFill>
            <a:srgbClr val="E9FD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多様な形態や手法</a:t>
            </a:r>
          </a:p>
          <a:p>
            <a:pPr algn="ctr"/>
            <a:r>
              <a:rPr lang="ja-JP" altLang="en-US" sz="2000" dirty="0">
                <a:solidFill>
                  <a:prstClr val="black"/>
                </a:solidFill>
              </a:rPr>
              <a:t>による活発な話合い</a:t>
            </a:r>
          </a:p>
        </p:txBody>
      </p:sp>
      <p:sp>
        <p:nvSpPr>
          <p:cNvPr id="10" name="テキスト ボックス 9"/>
          <p:cNvSpPr txBox="1"/>
          <p:nvPr/>
        </p:nvSpPr>
        <p:spPr>
          <a:xfrm>
            <a:off x="7807531" y="2478579"/>
            <a:ext cx="523220" cy="3485017"/>
          </a:xfrm>
          <a:prstGeom prst="rect">
            <a:avLst/>
          </a:prstGeom>
          <a:noFill/>
        </p:spPr>
        <p:txBody>
          <a:bodyPr vert="eaVert" wrap="square" rtlCol="0">
            <a:spAutoFit/>
          </a:bodyPr>
          <a:lstStyle/>
          <a:p>
            <a:r>
              <a:rPr lang="ja-JP" altLang="en-US" sz="2000" dirty="0">
                <a:solidFill>
                  <a:prstClr val="black"/>
                </a:solidFill>
              </a:rPr>
              <a:t>　　</a:t>
            </a:r>
            <a:r>
              <a:rPr lang="ja-JP" altLang="en-US" sz="2200" dirty="0">
                <a:solidFill>
                  <a:prstClr val="black"/>
                </a:solidFill>
              </a:rPr>
              <a:t>多面的・多角的に考える</a:t>
            </a:r>
          </a:p>
        </p:txBody>
      </p:sp>
      <p:cxnSp>
        <p:nvCxnSpPr>
          <p:cNvPr id="12" name="直線コネクタ 11"/>
          <p:cNvCxnSpPr/>
          <p:nvPr/>
        </p:nvCxnSpPr>
        <p:spPr>
          <a:xfrm>
            <a:off x="3419872" y="2492896"/>
            <a:ext cx="0" cy="33483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3419872" y="2478579"/>
            <a:ext cx="360040" cy="143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線コネクタ 15"/>
          <p:cNvCxnSpPr>
            <a:endCxn id="6" idx="1"/>
          </p:cNvCxnSpPr>
          <p:nvPr/>
        </p:nvCxnSpPr>
        <p:spPr>
          <a:xfrm>
            <a:off x="3419872" y="4653136"/>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431540" y="2492896"/>
            <a:ext cx="2664296" cy="7487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prstClr val="black"/>
                </a:solidFill>
              </a:rPr>
              <a:t>アクティブ・ラーニング</a:t>
            </a:r>
          </a:p>
        </p:txBody>
      </p:sp>
      <p:sp>
        <p:nvSpPr>
          <p:cNvPr id="23" name="角丸四角形 22"/>
          <p:cNvSpPr/>
          <p:nvPr/>
        </p:nvSpPr>
        <p:spPr>
          <a:xfrm>
            <a:off x="3779912" y="2276872"/>
            <a:ext cx="3096344" cy="576064"/>
          </a:xfrm>
          <a:prstGeom prst="round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prstClr val="black"/>
                </a:solidFill>
              </a:rPr>
              <a:t>主人公の行為、心情</a:t>
            </a:r>
          </a:p>
        </p:txBody>
      </p:sp>
      <p:cxnSp>
        <p:nvCxnSpPr>
          <p:cNvPr id="37" name="直線コネクタ 36"/>
          <p:cNvCxnSpPr>
            <a:endCxn id="5" idx="1"/>
          </p:cNvCxnSpPr>
          <p:nvPr/>
        </p:nvCxnSpPr>
        <p:spPr>
          <a:xfrm>
            <a:off x="3419872" y="3501008"/>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直線コネクタ 72"/>
          <p:cNvCxnSpPr>
            <a:endCxn id="7" idx="1"/>
          </p:cNvCxnSpPr>
          <p:nvPr/>
        </p:nvCxnSpPr>
        <p:spPr>
          <a:xfrm>
            <a:off x="3419872" y="5841268"/>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左右矢印 10"/>
          <p:cNvSpPr/>
          <p:nvPr/>
        </p:nvSpPr>
        <p:spPr>
          <a:xfrm>
            <a:off x="7020272" y="2492896"/>
            <a:ext cx="57606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左右矢印 23"/>
          <p:cNvSpPr/>
          <p:nvPr/>
        </p:nvSpPr>
        <p:spPr>
          <a:xfrm>
            <a:off x="7037040" y="3392996"/>
            <a:ext cx="57606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右矢印 25"/>
          <p:cNvSpPr/>
          <p:nvPr/>
        </p:nvSpPr>
        <p:spPr>
          <a:xfrm>
            <a:off x="7020272" y="4581128"/>
            <a:ext cx="57606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右矢印 26"/>
          <p:cNvSpPr/>
          <p:nvPr/>
        </p:nvSpPr>
        <p:spPr>
          <a:xfrm>
            <a:off x="7037040" y="5724855"/>
            <a:ext cx="57606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5010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40768"/>
            <a:ext cx="8229600" cy="4680520"/>
          </a:xfrm>
        </p:spPr>
        <p:txBody>
          <a:bodyPr/>
          <a:lstStyle/>
          <a:p>
            <a:endParaRPr kumimoji="1" lang="ja-JP" altLang="en-US" dirty="0"/>
          </a:p>
        </p:txBody>
      </p:sp>
      <p:sp>
        <p:nvSpPr>
          <p:cNvPr id="4" name="正方形/長方形 3"/>
          <p:cNvSpPr/>
          <p:nvPr/>
        </p:nvSpPr>
        <p:spPr>
          <a:xfrm>
            <a:off x="404785" y="1002966"/>
            <a:ext cx="4104456" cy="55943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smtClean="0">
              <a:solidFill>
                <a:prstClr val="black"/>
              </a:solidFill>
            </a:endParaRPr>
          </a:p>
          <a:p>
            <a:endParaRPr lang="ja-JP" altLang="en-US" dirty="0">
              <a:solidFill>
                <a:prstClr val="black"/>
              </a:solidFill>
            </a:endParaRPr>
          </a:p>
          <a:p>
            <a:endParaRPr lang="ja-JP" altLang="en-US" dirty="0" smtClean="0">
              <a:solidFill>
                <a:prstClr val="black"/>
              </a:solidFill>
            </a:endParaRPr>
          </a:p>
          <a:p>
            <a:r>
              <a:rPr lang="en-US" altLang="ja-JP" sz="2000" dirty="0" smtClean="0">
                <a:solidFill>
                  <a:prstClr val="black"/>
                </a:solidFill>
              </a:rPr>
              <a:t>【</a:t>
            </a:r>
            <a:r>
              <a:rPr lang="ja-JP" altLang="en-US" sz="2000" dirty="0" smtClean="0">
                <a:solidFill>
                  <a:prstClr val="black"/>
                </a:solidFill>
              </a:rPr>
              <a:t>第１学年及び第２学年</a:t>
            </a:r>
            <a:r>
              <a:rPr lang="en-US" altLang="ja-JP" sz="2000" dirty="0" smtClean="0">
                <a:solidFill>
                  <a:prstClr val="black"/>
                </a:solidFill>
              </a:rPr>
              <a:t>】</a:t>
            </a:r>
            <a:endParaRPr lang="ja-JP" altLang="en-US" sz="2000" dirty="0" smtClean="0">
              <a:solidFill>
                <a:prstClr val="black"/>
              </a:solidFill>
            </a:endParaRPr>
          </a:p>
          <a:p>
            <a:r>
              <a:rPr lang="ja-JP" altLang="en-US" sz="2000" dirty="0" smtClean="0">
                <a:solidFill>
                  <a:prstClr val="black"/>
                </a:solidFill>
              </a:rPr>
              <a:t>挨拶</a:t>
            </a:r>
            <a:r>
              <a:rPr lang="ja-JP" altLang="en-US" sz="2000" dirty="0">
                <a:solidFill>
                  <a:prstClr val="black"/>
                </a:solidFill>
              </a:rPr>
              <a:t>など</a:t>
            </a:r>
            <a:r>
              <a:rPr lang="ja-JP" altLang="en-US" sz="2000" dirty="0" smtClean="0">
                <a:solidFill>
                  <a:prstClr val="black"/>
                </a:solidFill>
              </a:rPr>
              <a:t>の基本的な生活習慣を身に付けること、善悪を判断し、してはならないことをしないこと、社会生活上のきまりをまもること。</a:t>
            </a:r>
          </a:p>
          <a:p>
            <a:r>
              <a:rPr lang="en-US" altLang="ja-JP" sz="2000" dirty="0" smtClean="0">
                <a:solidFill>
                  <a:prstClr val="black"/>
                </a:solidFill>
              </a:rPr>
              <a:t>【</a:t>
            </a:r>
            <a:r>
              <a:rPr lang="ja-JP" altLang="en-US" sz="2000" dirty="0" smtClean="0">
                <a:solidFill>
                  <a:prstClr val="black"/>
                </a:solidFill>
              </a:rPr>
              <a:t>第３学年</a:t>
            </a:r>
            <a:r>
              <a:rPr lang="ja-JP" altLang="en-US" sz="2000" dirty="0">
                <a:solidFill>
                  <a:prstClr val="black"/>
                </a:solidFill>
              </a:rPr>
              <a:t>及び</a:t>
            </a:r>
            <a:r>
              <a:rPr lang="ja-JP" altLang="en-US" sz="2000" dirty="0" smtClean="0">
                <a:solidFill>
                  <a:prstClr val="black"/>
                </a:solidFill>
              </a:rPr>
              <a:t>第４学年</a:t>
            </a:r>
            <a:r>
              <a:rPr lang="en-US" altLang="ja-JP" sz="2000" dirty="0" smtClean="0">
                <a:solidFill>
                  <a:prstClr val="black"/>
                </a:solidFill>
              </a:rPr>
              <a:t>】</a:t>
            </a:r>
            <a:endParaRPr lang="ja-JP" altLang="en-US" sz="2000" dirty="0" smtClean="0">
              <a:solidFill>
                <a:prstClr val="black"/>
              </a:solidFill>
            </a:endParaRPr>
          </a:p>
          <a:p>
            <a:r>
              <a:rPr lang="ja-JP" altLang="en-US" sz="2000" dirty="0">
                <a:solidFill>
                  <a:srgbClr val="FF0000"/>
                </a:solidFill>
              </a:rPr>
              <a:t>善悪</a:t>
            </a:r>
            <a:r>
              <a:rPr lang="ja-JP" altLang="en-US" sz="2000" dirty="0" smtClean="0">
                <a:solidFill>
                  <a:srgbClr val="FF0000"/>
                </a:solidFill>
              </a:rPr>
              <a:t>を判断し、正しいと</a:t>
            </a:r>
            <a:r>
              <a:rPr lang="ja-JP" altLang="en-US" sz="2000" dirty="0">
                <a:solidFill>
                  <a:srgbClr val="FF0000"/>
                </a:solidFill>
              </a:rPr>
              <a:t>判断したこと</a:t>
            </a:r>
            <a:r>
              <a:rPr lang="ja-JP" altLang="en-US" sz="2000" dirty="0" smtClean="0">
                <a:solidFill>
                  <a:srgbClr val="FF0000"/>
                </a:solidFill>
              </a:rPr>
              <a:t>を</a:t>
            </a:r>
            <a:r>
              <a:rPr lang="ja-JP" altLang="en-US" sz="2000" dirty="0">
                <a:solidFill>
                  <a:srgbClr val="FF0000"/>
                </a:solidFill>
              </a:rPr>
              <a:t>行う</a:t>
            </a:r>
            <a:r>
              <a:rPr lang="ja-JP" altLang="en-US" sz="2000" dirty="0" smtClean="0">
                <a:solidFill>
                  <a:srgbClr val="FF0000"/>
                </a:solidFill>
              </a:rPr>
              <a:t>こと、</a:t>
            </a:r>
            <a:r>
              <a:rPr lang="ja-JP" altLang="en-US" sz="2000" dirty="0" smtClean="0">
                <a:solidFill>
                  <a:prstClr val="black"/>
                </a:solidFill>
              </a:rPr>
              <a:t>身近な人々と協力し助け合うこと、集団や社会のきまりを守ること。</a:t>
            </a:r>
          </a:p>
          <a:p>
            <a:r>
              <a:rPr lang="en-US" altLang="ja-JP" sz="2000" dirty="0" smtClean="0">
                <a:solidFill>
                  <a:prstClr val="black"/>
                </a:solidFill>
              </a:rPr>
              <a:t>【</a:t>
            </a:r>
            <a:r>
              <a:rPr lang="ja-JP" altLang="en-US" sz="2000" dirty="0" smtClean="0">
                <a:solidFill>
                  <a:prstClr val="black"/>
                </a:solidFill>
              </a:rPr>
              <a:t>第５学年</a:t>
            </a:r>
            <a:r>
              <a:rPr lang="ja-JP" altLang="en-US" sz="2000" dirty="0">
                <a:solidFill>
                  <a:prstClr val="black"/>
                </a:solidFill>
              </a:rPr>
              <a:t>及び</a:t>
            </a:r>
            <a:r>
              <a:rPr lang="ja-JP" altLang="en-US" sz="2000" dirty="0" smtClean="0">
                <a:solidFill>
                  <a:prstClr val="black"/>
                </a:solidFill>
              </a:rPr>
              <a:t>第６学年</a:t>
            </a:r>
            <a:r>
              <a:rPr lang="en-US" altLang="ja-JP" sz="2000" dirty="0" smtClean="0">
                <a:solidFill>
                  <a:prstClr val="black"/>
                </a:solidFill>
              </a:rPr>
              <a:t>】</a:t>
            </a:r>
            <a:endParaRPr lang="ja-JP" altLang="en-US" sz="2000" dirty="0" smtClean="0">
              <a:solidFill>
                <a:prstClr val="black"/>
              </a:solidFill>
            </a:endParaRPr>
          </a:p>
          <a:p>
            <a:r>
              <a:rPr lang="ja-JP" altLang="en-US" sz="2000" dirty="0">
                <a:solidFill>
                  <a:srgbClr val="FF0000"/>
                </a:solidFill>
              </a:rPr>
              <a:t>相手</a:t>
            </a:r>
            <a:r>
              <a:rPr lang="ja-JP" altLang="en-US" sz="2000" dirty="0" smtClean="0">
                <a:solidFill>
                  <a:srgbClr val="FF0000"/>
                </a:solidFill>
              </a:rPr>
              <a:t>の考えや立場を理解して支え合うこと、</a:t>
            </a:r>
            <a:r>
              <a:rPr lang="ja-JP" altLang="en-US" sz="2000" dirty="0" smtClean="0">
                <a:solidFill>
                  <a:prstClr val="black"/>
                </a:solidFill>
              </a:rPr>
              <a:t>法やきまりの意義を理解して進んで守ること、集団生活の充実に努めること、</a:t>
            </a:r>
            <a:r>
              <a:rPr lang="ja-JP" altLang="en-US" sz="2000" dirty="0" smtClean="0">
                <a:solidFill>
                  <a:srgbClr val="FF0000"/>
                </a:solidFill>
              </a:rPr>
              <a:t>日本人としての自覚をもって伝統と文化を尊重し、それらを育んできた我が国と郷土を愛するとともに、他国を尊重すること。</a:t>
            </a:r>
            <a:endParaRPr lang="ja-JP" altLang="en-US" sz="2000" dirty="0">
              <a:solidFill>
                <a:srgbClr val="FF0000"/>
              </a:solidFill>
            </a:endParaRPr>
          </a:p>
          <a:p>
            <a:endParaRPr lang="ja-JP" altLang="en-US" sz="2000" dirty="0" smtClean="0">
              <a:solidFill>
                <a:prstClr val="black"/>
              </a:solidFill>
            </a:endParaRPr>
          </a:p>
          <a:p>
            <a:endParaRPr lang="ja-JP" altLang="en-US" sz="2000" dirty="0">
              <a:solidFill>
                <a:prstClr val="black"/>
              </a:solidFill>
            </a:endParaRPr>
          </a:p>
          <a:p>
            <a:endParaRPr lang="ja-JP" altLang="en-US" sz="2000" dirty="0">
              <a:solidFill>
                <a:prstClr val="black"/>
              </a:solidFill>
            </a:endParaRPr>
          </a:p>
        </p:txBody>
      </p:sp>
      <p:sp>
        <p:nvSpPr>
          <p:cNvPr id="8" name="正方形/長方形 7"/>
          <p:cNvSpPr/>
          <p:nvPr/>
        </p:nvSpPr>
        <p:spPr>
          <a:xfrm>
            <a:off x="5004048" y="6165305"/>
            <a:ext cx="3312368" cy="43204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規範意識の醸成を配慮</a:t>
            </a:r>
            <a:endParaRPr lang="ja-JP" altLang="en-US" dirty="0">
              <a:solidFill>
                <a:prstClr val="black"/>
              </a:solidFill>
            </a:endParaRPr>
          </a:p>
        </p:txBody>
      </p:sp>
      <p:sp>
        <p:nvSpPr>
          <p:cNvPr id="9" name="角丸四角形 8"/>
          <p:cNvSpPr/>
          <p:nvPr/>
        </p:nvSpPr>
        <p:spPr>
          <a:xfrm>
            <a:off x="1619672" y="571609"/>
            <a:ext cx="1296144" cy="431356"/>
          </a:xfrm>
          <a:prstGeom prst="roundRect">
            <a:avLst/>
          </a:prstGeom>
          <a:solidFill>
            <a:srgbClr val="D8FC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小学校</a:t>
            </a:r>
            <a:endParaRPr lang="ja-JP" altLang="en-US" dirty="0">
              <a:solidFill>
                <a:prstClr val="black"/>
              </a:solidFill>
            </a:endParaRPr>
          </a:p>
        </p:txBody>
      </p:sp>
      <p:sp>
        <p:nvSpPr>
          <p:cNvPr id="6" name="正方形/長方形 5"/>
          <p:cNvSpPr/>
          <p:nvPr/>
        </p:nvSpPr>
        <p:spPr>
          <a:xfrm>
            <a:off x="3217721" y="352872"/>
            <a:ext cx="2583039" cy="358761"/>
          </a:xfrm>
          <a:prstGeom prst="rect">
            <a:avLst/>
          </a:pr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重点化の内容</a:t>
            </a:r>
            <a:endParaRPr lang="ja-JP" altLang="en-US" sz="2400" dirty="0">
              <a:solidFill>
                <a:prstClr val="black"/>
              </a:solidFill>
            </a:endParaRPr>
          </a:p>
        </p:txBody>
      </p:sp>
      <p:sp>
        <p:nvSpPr>
          <p:cNvPr id="12" name="正方形/長方形 11"/>
          <p:cNvSpPr/>
          <p:nvPr/>
        </p:nvSpPr>
        <p:spPr>
          <a:xfrm>
            <a:off x="4509241" y="1002965"/>
            <a:ext cx="4104456" cy="5594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ja-JP" altLang="en-US" sz="2000" dirty="0" smtClean="0">
                <a:solidFill>
                  <a:srgbClr val="FF0000"/>
                </a:solidFill>
              </a:rPr>
              <a:t>自立心や自律性をもち、</a:t>
            </a:r>
            <a:r>
              <a:rPr lang="ja-JP" altLang="en-US" sz="2000" dirty="0" smtClean="0">
                <a:solidFill>
                  <a:prstClr val="black"/>
                </a:solidFill>
              </a:rPr>
              <a:t>規律ある生活をすること、生命を尊重する心や自らの弱さを克服して</a:t>
            </a:r>
            <a:r>
              <a:rPr lang="ja-JP" altLang="en-US" sz="2000" dirty="0" smtClean="0">
                <a:solidFill>
                  <a:srgbClr val="FF0000"/>
                </a:solidFill>
              </a:rPr>
              <a:t>気高く生きようとする心</a:t>
            </a:r>
            <a:r>
              <a:rPr lang="ja-JP" altLang="en-US" sz="2000" dirty="0" smtClean="0">
                <a:solidFill>
                  <a:prstClr val="black"/>
                </a:solidFill>
              </a:rPr>
              <a:t>を育てること、法やきまりの意義に関する理解を深めること、自らの将来の生き方を考え主体的に社会の形成に参画する意欲と態度を養うこと</a:t>
            </a:r>
            <a:r>
              <a:rPr lang="ja-JP" altLang="en-US" sz="2000" dirty="0" smtClean="0">
                <a:solidFill>
                  <a:srgbClr val="FF0000"/>
                </a:solidFill>
              </a:rPr>
              <a:t>、伝統と文化を尊重し、それらを育んできた我が国と郷土を愛するとともに、他国を尊重すること、</a:t>
            </a:r>
            <a:r>
              <a:rPr lang="ja-JP" altLang="en-US" sz="2000" dirty="0" smtClean="0">
                <a:solidFill>
                  <a:prstClr val="black"/>
                </a:solidFill>
              </a:rPr>
              <a:t>国際社会に生きる日本人としての自覚を身に付けること。</a:t>
            </a:r>
          </a:p>
          <a:p>
            <a:endParaRPr lang="ja-JP" altLang="en-US" sz="2000" dirty="0">
              <a:solidFill>
                <a:prstClr val="black"/>
              </a:solidFill>
            </a:endParaRPr>
          </a:p>
          <a:p>
            <a:endParaRPr lang="ja-JP" altLang="en-US" sz="2000" dirty="0">
              <a:solidFill>
                <a:prstClr val="black"/>
              </a:solidFill>
            </a:endParaRPr>
          </a:p>
        </p:txBody>
      </p:sp>
      <p:sp>
        <p:nvSpPr>
          <p:cNvPr id="13" name="角丸四角形 12"/>
          <p:cNvSpPr/>
          <p:nvPr/>
        </p:nvSpPr>
        <p:spPr>
          <a:xfrm>
            <a:off x="6012160" y="573653"/>
            <a:ext cx="1296144" cy="42726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中学校</a:t>
            </a:r>
            <a:endParaRPr lang="ja-JP" altLang="en-US" dirty="0">
              <a:solidFill>
                <a:prstClr val="black"/>
              </a:solidFill>
            </a:endParaRPr>
          </a:p>
        </p:txBody>
      </p:sp>
    </p:spTree>
    <p:extLst>
      <p:ext uri="{BB962C8B-B14F-4D97-AF65-F5344CB8AC3E}">
        <p14:creationId xmlns:p14="http://schemas.microsoft.com/office/powerpoint/2010/main" val="38861661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924712"/>
          </a:xfrm>
        </p:spPr>
        <p:txBody>
          <a:bodyPr>
            <a:normAutofit/>
          </a:bodyPr>
          <a:lstStyle/>
          <a:p>
            <a:r>
              <a:rPr kumimoji="1" lang="ja-JP" altLang="en-US" sz="3200" dirty="0"/>
              <a:t>道徳科目標・・「道徳的価値の理解に基づき」</a:t>
            </a:r>
          </a:p>
        </p:txBody>
      </p:sp>
      <p:pic>
        <p:nvPicPr>
          <p:cNvPr id="4" name="Picture 4" descr="C:\Users\Owner\Pictures\2016_11_11\IMG_5093.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635310" y="3356992"/>
            <a:ext cx="4322431" cy="3240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Owner\Pictures\2016_11_24\IMG_5298_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3514" y="1916832"/>
            <a:ext cx="4272475" cy="3204356"/>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4741306" y="2636912"/>
            <a:ext cx="3816424" cy="432048"/>
          </a:xfrm>
          <a:prstGeom prst="round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多面的・多角的に議論する</a:t>
            </a:r>
          </a:p>
        </p:txBody>
      </p:sp>
      <p:sp>
        <p:nvSpPr>
          <p:cNvPr id="7" name="テキスト ボックス 6"/>
          <p:cNvSpPr txBox="1"/>
          <p:nvPr/>
        </p:nvSpPr>
        <p:spPr>
          <a:xfrm>
            <a:off x="395535" y="5229200"/>
            <a:ext cx="3888432" cy="1446550"/>
          </a:xfrm>
          <a:prstGeom prst="rect">
            <a:avLst/>
          </a:prstGeom>
          <a:noFill/>
        </p:spPr>
        <p:txBody>
          <a:bodyPr wrap="square" rtlCol="0">
            <a:spAutoFit/>
          </a:bodyPr>
          <a:lstStyle/>
          <a:p>
            <a:r>
              <a:rPr kumimoji="1" lang="ja-JP" altLang="en-US" sz="2200" dirty="0"/>
              <a:t>〇〇とはこういうことなんだ。</a:t>
            </a:r>
          </a:p>
          <a:p>
            <a:r>
              <a:rPr lang="ja-JP" altLang="en-US" sz="2200" dirty="0"/>
              <a:t>〇〇にはそういう見方もあるな。</a:t>
            </a:r>
            <a:endParaRPr kumimoji="1" lang="ja-JP" altLang="en-US" sz="2200" dirty="0"/>
          </a:p>
          <a:p>
            <a:r>
              <a:rPr lang="ja-JP" altLang="en-US" sz="2200" dirty="0"/>
              <a:t>実行することは難しいことだ・・でも大切なんだ。</a:t>
            </a:r>
            <a:endParaRPr kumimoji="1" lang="ja-JP" altLang="en-US" sz="2200" dirty="0"/>
          </a:p>
        </p:txBody>
      </p:sp>
      <p:sp>
        <p:nvSpPr>
          <p:cNvPr id="3" name="角丸四角形吹き出し 2"/>
          <p:cNvSpPr/>
          <p:nvPr/>
        </p:nvSpPr>
        <p:spPr>
          <a:xfrm>
            <a:off x="4741306" y="1916832"/>
            <a:ext cx="3816424" cy="504056"/>
          </a:xfrm>
          <a:prstGeom prst="wedgeRoundRectCallout">
            <a:avLst>
              <a:gd name="adj1" fmla="val -19727"/>
              <a:gd name="adj2" fmla="val 7366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主体的・対話的で深い学び</a:t>
            </a:r>
          </a:p>
        </p:txBody>
      </p:sp>
    </p:spTree>
    <p:extLst>
      <p:ext uri="{BB962C8B-B14F-4D97-AF65-F5344CB8AC3E}">
        <p14:creationId xmlns:p14="http://schemas.microsoft.com/office/powerpoint/2010/main" val="72124346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648072"/>
          </a:xfrm>
        </p:spPr>
        <p:txBody>
          <a:bodyPr>
            <a:normAutofit/>
          </a:bodyPr>
          <a:lstStyle/>
          <a:p>
            <a:r>
              <a:rPr kumimoji="1" lang="ja-JP" altLang="en-US" sz="3200" dirty="0"/>
              <a:t>道徳科で求められる質の高い学習指導過程①</a:t>
            </a:r>
          </a:p>
        </p:txBody>
      </p:sp>
      <p:sp>
        <p:nvSpPr>
          <p:cNvPr id="3" name="コンテンツ プレースホルダ 2"/>
          <p:cNvSpPr>
            <a:spLocks noGrp="1"/>
          </p:cNvSpPr>
          <p:nvPr>
            <p:ph idx="1"/>
          </p:nvPr>
        </p:nvSpPr>
        <p:spPr>
          <a:xfrm>
            <a:off x="457200" y="1052736"/>
            <a:ext cx="8229600" cy="5073427"/>
          </a:xfrm>
        </p:spPr>
        <p:txBody>
          <a:bodyPr/>
          <a:lstStyle/>
          <a:p>
            <a:pPr>
              <a:buNone/>
            </a:pPr>
            <a:endParaRPr kumimoji="1" lang="ja-JP" altLang="en-US" dirty="0"/>
          </a:p>
        </p:txBody>
      </p:sp>
      <p:sp>
        <p:nvSpPr>
          <p:cNvPr id="4" name="正方形/長方形 3"/>
          <p:cNvSpPr/>
          <p:nvPr/>
        </p:nvSpPr>
        <p:spPr>
          <a:xfrm>
            <a:off x="503548" y="1268760"/>
            <a:ext cx="1044116" cy="576064"/>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導入</a:t>
            </a:r>
          </a:p>
        </p:txBody>
      </p:sp>
      <p:sp>
        <p:nvSpPr>
          <p:cNvPr id="5" name="正方形/長方形 4"/>
          <p:cNvSpPr/>
          <p:nvPr/>
        </p:nvSpPr>
        <p:spPr>
          <a:xfrm>
            <a:off x="503548" y="2060848"/>
            <a:ext cx="8172908" cy="33123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503548" y="5589240"/>
            <a:ext cx="1044116" cy="576064"/>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終末</a:t>
            </a:r>
          </a:p>
        </p:txBody>
      </p:sp>
      <p:sp>
        <p:nvSpPr>
          <p:cNvPr id="7" name="正方形/長方形 6"/>
          <p:cNvSpPr/>
          <p:nvPr/>
        </p:nvSpPr>
        <p:spPr>
          <a:xfrm>
            <a:off x="647564" y="2865601"/>
            <a:ext cx="504056" cy="151216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prstClr val="black"/>
                </a:solidFill>
              </a:rPr>
              <a:t>展開</a:t>
            </a:r>
          </a:p>
        </p:txBody>
      </p:sp>
      <p:sp>
        <p:nvSpPr>
          <p:cNvPr id="8" name="角丸四角形 7"/>
          <p:cNvSpPr/>
          <p:nvPr/>
        </p:nvSpPr>
        <p:spPr>
          <a:xfrm>
            <a:off x="1403648" y="2348880"/>
            <a:ext cx="6984776" cy="1224136"/>
          </a:xfrm>
          <a:prstGeom prst="roundRect">
            <a:avLst/>
          </a:prstGeom>
          <a:solidFill>
            <a:srgbClr val="BEFEAC"/>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dirty="0">
                <a:solidFill>
                  <a:prstClr val="white"/>
                </a:solidFill>
              </a:rPr>
              <a:t>　</a:t>
            </a:r>
            <a:r>
              <a:rPr lang="ja-JP" altLang="en-US" sz="2400" dirty="0">
                <a:solidFill>
                  <a:schemeClr val="tx1"/>
                </a:solidFill>
              </a:rPr>
              <a:t>教材によって道徳的価値の理解を図る</a:t>
            </a:r>
          </a:p>
        </p:txBody>
      </p:sp>
      <p:sp>
        <p:nvSpPr>
          <p:cNvPr id="9" name="角丸四角形 8"/>
          <p:cNvSpPr/>
          <p:nvPr/>
        </p:nvSpPr>
        <p:spPr>
          <a:xfrm>
            <a:off x="1403648" y="3970249"/>
            <a:ext cx="6984776" cy="1186943"/>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dirty="0">
                <a:solidFill>
                  <a:prstClr val="white"/>
                </a:solidFill>
              </a:rPr>
              <a:t>  </a:t>
            </a:r>
            <a:r>
              <a:rPr lang="ja-JP" altLang="en-US" sz="2400" dirty="0">
                <a:solidFill>
                  <a:schemeClr val="tx1"/>
                </a:solidFill>
              </a:rPr>
              <a:t>道徳的価値を自分のこととして捉える</a:t>
            </a:r>
          </a:p>
        </p:txBody>
      </p:sp>
      <p:sp>
        <p:nvSpPr>
          <p:cNvPr id="14" name="正方形/長方形 13"/>
          <p:cNvSpPr/>
          <p:nvPr/>
        </p:nvSpPr>
        <p:spPr>
          <a:xfrm>
            <a:off x="2087724" y="2951375"/>
            <a:ext cx="525658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道徳的価値の意味や大切さを理解する</a:t>
            </a:r>
          </a:p>
        </p:txBody>
      </p:sp>
      <p:sp>
        <p:nvSpPr>
          <p:cNvPr id="15" name="正方形/長方形 14"/>
          <p:cNvSpPr/>
          <p:nvPr/>
        </p:nvSpPr>
        <p:spPr>
          <a:xfrm>
            <a:off x="2087724" y="4653136"/>
            <a:ext cx="5940660"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これまでの自分の状況を見つめ、課題を培う</a:t>
            </a:r>
          </a:p>
        </p:txBody>
      </p:sp>
      <p:sp>
        <p:nvSpPr>
          <p:cNvPr id="17" name="正方形/長方形 16"/>
          <p:cNvSpPr/>
          <p:nvPr/>
        </p:nvSpPr>
        <p:spPr>
          <a:xfrm>
            <a:off x="7055118" y="2140999"/>
            <a:ext cx="1621338" cy="4320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価値理解</a:t>
            </a:r>
          </a:p>
        </p:txBody>
      </p:sp>
      <p:sp>
        <p:nvSpPr>
          <p:cNvPr id="18" name="正方形/長方形 17"/>
          <p:cNvSpPr/>
          <p:nvPr/>
        </p:nvSpPr>
        <p:spPr>
          <a:xfrm>
            <a:off x="7020272" y="3797989"/>
            <a:ext cx="1656184" cy="43204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自己理解</a:t>
            </a:r>
          </a:p>
        </p:txBody>
      </p:sp>
      <p:sp>
        <p:nvSpPr>
          <p:cNvPr id="20" name="角丸四角形吹き出し 19"/>
          <p:cNvSpPr/>
          <p:nvPr/>
        </p:nvSpPr>
        <p:spPr>
          <a:xfrm>
            <a:off x="5058054" y="5589240"/>
            <a:ext cx="3474385" cy="576064"/>
          </a:xfrm>
          <a:prstGeom prst="wedgeRoundRectCallout">
            <a:avLst>
              <a:gd name="adj1" fmla="val -57218"/>
              <a:gd name="adj2" fmla="val -25799"/>
              <a:gd name="adj3" fmla="val 16667"/>
            </a:avLst>
          </a:prstGeom>
          <a:solidFill>
            <a:srgbClr val="FFE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自己（人間）の生き方を考える</a:t>
            </a:r>
          </a:p>
        </p:txBody>
      </p:sp>
      <p:sp>
        <p:nvSpPr>
          <p:cNvPr id="10" name="角丸四角形 9"/>
          <p:cNvSpPr/>
          <p:nvPr/>
        </p:nvSpPr>
        <p:spPr>
          <a:xfrm>
            <a:off x="1727684" y="1268760"/>
            <a:ext cx="6948772" cy="57606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schemeClr val="tx1"/>
                </a:solidFill>
              </a:rPr>
              <a:t>主題に対する興味・関心を高める　　動機付けを図る</a:t>
            </a:r>
          </a:p>
        </p:txBody>
      </p:sp>
      <p:sp>
        <p:nvSpPr>
          <p:cNvPr id="16" name="角丸四角形 15"/>
          <p:cNvSpPr/>
          <p:nvPr/>
        </p:nvSpPr>
        <p:spPr>
          <a:xfrm>
            <a:off x="1728588" y="5589240"/>
            <a:ext cx="2861414" cy="576064"/>
          </a:xfrm>
          <a:prstGeom prst="roundRect">
            <a:avLst/>
          </a:prstGeom>
          <a:solidFill>
            <a:srgbClr val="BFFC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schemeClr val="tx1"/>
                </a:solidFill>
              </a:rPr>
              <a:t>思いや考えをまとめる</a:t>
            </a:r>
          </a:p>
        </p:txBody>
      </p:sp>
      <p:sp>
        <p:nvSpPr>
          <p:cNvPr id="11" name="四角形吹き出し 10"/>
          <p:cNvSpPr/>
          <p:nvPr/>
        </p:nvSpPr>
        <p:spPr>
          <a:xfrm>
            <a:off x="1403648" y="3518415"/>
            <a:ext cx="5544615" cy="397234"/>
          </a:xfrm>
          <a:prstGeom prst="wedgeRectCallout">
            <a:avLst>
              <a:gd name="adj1" fmla="val -20833"/>
              <a:gd name="adj2" fmla="val -698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考え、議論する道徳＝主体的・対話的で深い学び</a:t>
            </a:r>
          </a:p>
        </p:txBody>
      </p:sp>
    </p:spTree>
    <p:extLst>
      <p:ext uri="{BB962C8B-B14F-4D97-AF65-F5344CB8AC3E}">
        <p14:creationId xmlns:p14="http://schemas.microsoft.com/office/powerpoint/2010/main" val="277392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420656"/>
          </a:xfrm>
        </p:spPr>
        <p:txBody>
          <a:bodyPr>
            <a:noAutofit/>
          </a:bodyPr>
          <a:lstStyle/>
          <a:p>
            <a:r>
              <a:rPr kumimoji="1" lang="ja-JP" altLang="en-US" sz="3200" dirty="0"/>
              <a:t>　中心発問では・・価値の拡散の可能性</a:t>
            </a:r>
          </a:p>
        </p:txBody>
      </p:sp>
      <p:sp>
        <p:nvSpPr>
          <p:cNvPr id="3" name="コンテンツ プレースホルダ 2"/>
          <p:cNvSpPr>
            <a:spLocks noGrp="1"/>
          </p:cNvSpPr>
          <p:nvPr>
            <p:ph idx="1"/>
          </p:nvPr>
        </p:nvSpPr>
        <p:spPr>
          <a:xfrm>
            <a:off x="165444" y="1124744"/>
            <a:ext cx="8964488" cy="5152929"/>
          </a:xfrm>
        </p:spPr>
        <p:txBody>
          <a:bodyPr/>
          <a:lstStyle/>
          <a:p>
            <a:pPr>
              <a:buNone/>
            </a:pPr>
            <a:r>
              <a:rPr kumimoji="1" lang="ja-JP" altLang="en-US" dirty="0"/>
              <a:t>「青鬼が残した</a:t>
            </a:r>
            <a:r>
              <a:rPr lang="ja-JP" altLang="en-US" dirty="0"/>
              <a:t>手紙を読んだ赤鬼はどんなことを思っただろう。</a:t>
            </a:r>
            <a:r>
              <a:rPr kumimoji="1" lang="ja-JP" altLang="en-US" dirty="0"/>
              <a:t>」</a:t>
            </a:r>
          </a:p>
        </p:txBody>
      </p:sp>
      <p:sp>
        <p:nvSpPr>
          <p:cNvPr id="4" name="円形吹き出し 3"/>
          <p:cNvSpPr/>
          <p:nvPr/>
        </p:nvSpPr>
        <p:spPr>
          <a:xfrm>
            <a:off x="1331640" y="2464724"/>
            <a:ext cx="7128792" cy="3024337"/>
          </a:xfrm>
          <a:prstGeom prst="wedgeEllipseCallout">
            <a:avLst>
              <a:gd name="adj1" fmla="val -53236"/>
              <a:gd name="adj2" fmla="val 45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友達が困っていたり悲しんでいたりしたときに、その人の身になって自分にできることを精一杯するという行為は大切なことだ。そうしてあげられること</a:t>
            </a:r>
            <a:r>
              <a:rPr kumimoji="1" lang="ja-JP" altLang="en-US" sz="2400" dirty="0" smtClean="0">
                <a:solidFill>
                  <a:schemeClr val="tx1"/>
                </a:solidFill>
              </a:rPr>
              <a:t>が友情と</a:t>
            </a:r>
            <a:r>
              <a:rPr kumimoji="1" lang="ja-JP" altLang="en-US" sz="2400" dirty="0">
                <a:solidFill>
                  <a:schemeClr val="tx1"/>
                </a:solidFill>
              </a:rPr>
              <a:t>いうものなのだ。</a:t>
            </a:r>
          </a:p>
        </p:txBody>
      </p:sp>
      <p:sp>
        <p:nvSpPr>
          <p:cNvPr id="5" name="円/楕円 4"/>
          <p:cNvSpPr/>
          <p:nvPr/>
        </p:nvSpPr>
        <p:spPr>
          <a:xfrm>
            <a:off x="1968429" y="1571680"/>
            <a:ext cx="6118200" cy="720080"/>
          </a:xfrm>
          <a:prstGeom prst="ellipse">
            <a:avLst/>
          </a:prstGeom>
          <a:solidFill>
            <a:srgbClr val="CCE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ないた赤</a:t>
            </a:r>
            <a:r>
              <a:rPr kumimoji="1" lang="ja-JP" altLang="en-US" sz="2400" dirty="0" err="1">
                <a:solidFill>
                  <a:schemeClr val="tx1"/>
                </a:solidFill>
              </a:rPr>
              <a:t>おに</a:t>
            </a:r>
            <a:endParaRPr kumimoji="1" lang="ja-JP" altLang="en-US" sz="2400" dirty="0">
              <a:solidFill>
                <a:schemeClr val="tx1"/>
              </a:solidFill>
            </a:endParaRPr>
          </a:p>
        </p:txBody>
      </p:sp>
      <p:pic>
        <p:nvPicPr>
          <p:cNvPr id="1026" name="Picture 2" descr="C:\Users\Owner\AppData\Local\Microsoft\Windows\Temporary Internet Files\Content.IE5\5Q1A4C61\publicdomainq-0004045obyrhc[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26629" y="0"/>
            <a:ext cx="1448304" cy="1103200"/>
          </a:xfrm>
          <a:prstGeom prst="rect">
            <a:avLst/>
          </a:prstGeom>
          <a:noFill/>
          <a:extLst>
            <a:ext uri="{909E8E84-426E-40DD-AFC4-6F175D3DCCD1}">
              <a14:hiddenFill xmlns:a14="http://schemas.microsoft.com/office/drawing/2010/main">
                <a:solidFill>
                  <a:srgbClr val="FFFFFF"/>
                </a:solidFill>
              </a14:hiddenFill>
            </a:ext>
          </a:extLst>
        </p:spPr>
      </p:pic>
      <p:sp>
        <p:nvSpPr>
          <p:cNvPr id="8" name="円/楕円 7"/>
          <p:cNvSpPr/>
          <p:nvPr/>
        </p:nvSpPr>
        <p:spPr>
          <a:xfrm>
            <a:off x="7188496" y="2299683"/>
            <a:ext cx="1786437" cy="904457"/>
          </a:xfrm>
          <a:prstGeom prst="ellipse">
            <a:avLst/>
          </a:prstGeom>
          <a:solidFill>
            <a:srgbClr val="D5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感 謝</a:t>
            </a:r>
          </a:p>
        </p:txBody>
      </p:sp>
      <p:sp>
        <p:nvSpPr>
          <p:cNvPr id="9" name="円/楕円 8"/>
          <p:cNvSpPr/>
          <p:nvPr/>
        </p:nvSpPr>
        <p:spPr>
          <a:xfrm>
            <a:off x="263555" y="4339093"/>
            <a:ext cx="1728192" cy="926015"/>
          </a:xfrm>
          <a:prstGeom prst="ellipse">
            <a:avLst/>
          </a:prstGeom>
          <a:solidFill>
            <a:srgbClr val="ABFF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後 悔</a:t>
            </a:r>
          </a:p>
        </p:txBody>
      </p:sp>
      <p:sp>
        <p:nvSpPr>
          <p:cNvPr id="10" name="円/楕円 9"/>
          <p:cNvSpPr/>
          <p:nvPr/>
        </p:nvSpPr>
        <p:spPr>
          <a:xfrm>
            <a:off x="593413" y="2420888"/>
            <a:ext cx="1728192" cy="966373"/>
          </a:xfrm>
          <a:prstGeom prst="ellipse">
            <a:avLst/>
          </a:prstGeom>
          <a:solidFill>
            <a:srgbClr val="FFC9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気遣い</a:t>
            </a:r>
          </a:p>
        </p:txBody>
      </p:sp>
      <p:sp>
        <p:nvSpPr>
          <p:cNvPr id="12" name="円/楕円 11"/>
          <p:cNvSpPr/>
          <p:nvPr/>
        </p:nvSpPr>
        <p:spPr>
          <a:xfrm>
            <a:off x="7217045" y="4360651"/>
            <a:ext cx="1786437" cy="904457"/>
          </a:xfrm>
          <a:prstGeom prst="ellipse">
            <a:avLst/>
          </a:pr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期 待</a:t>
            </a:r>
          </a:p>
        </p:txBody>
      </p:sp>
      <p:sp>
        <p:nvSpPr>
          <p:cNvPr id="13" name="テキスト ボックス 12"/>
          <p:cNvSpPr txBox="1"/>
          <p:nvPr/>
        </p:nvSpPr>
        <p:spPr>
          <a:xfrm>
            <a:off x="395537" y="5489061"/>
            <a:ext cx="8579396" cy="1107996"/>
          </a:xfrm>
          <a:prstGeom prst="rect">
            <a:avLst/>
          </a:prstGeom>
          <a:noFill/>
        </p:spPr>
        <p:txBody>
          <a:bodyPr wrap="square" rtlCol="0">
            <a:spAutoFit/>
          </a:bodyPr>
          <a:lstStyle/>
          <a:p>
            <a:r>
              <a:rPr kumimoji="1" lang="ja-JP" altLang="en-US" sz="2200" dirty="0"/>
              <a:t>ねらいとする道徳的価値に結びつく反応もあるが、それ以外の反応も</a:t>
            </a:r>
            <a:br>
              <a:rPr kumimoji="1" lang="ja-JP" altLang="en-US" sz="2200" dirty="0"/>
            </a:br>
            <a:r>
              <a:rPr kumimoji="1" lang="ja-JP" altLang="en-US" sz="2200" dirty="0"/>
              <a:t>多く出る可能性がある。</a:t>
            </a:r>
          </a:p>
          <a:p>
            <a:r>
              <a:rPr kumimoji="1" lang="ja-JP" altLang="en-US" sz="2200" dirty="0"/>
              <a:t>従来では、教師が色チョークなどで価値につながる反応を押さえていく。</a:t>
            </a:r>
          </a:p>
        </p:txBody>
      </p:sp>
    </p:spTree>
    <p:extLst>
      <p:ext uri="{BB962C8B-B14F-4D97-AF65-F5344CB8AC3E}">
        <p14:creationId xmlns:p14="http://schemas.microsoft.com/office/powerpoint/2010/main" val="12911905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467544" y="3429000"/>
            <a:ext cx="8208912" cy="1285593"/>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　</a:t>
            </a:r>
            <a:r>
              <a:rPr kumimoji="1" lang="ja-JP" altLang="en-US" sz="2800" dirty="0">
                <a:solidFill>
                  <a:schemeClr val="tx1"/>
                </a:solidFill>
              </a:rPr>
              <a:t>「ないた赤</a:t>
            </a:r>
            <a:r>
              <a:rPr kumimoji="1" lang="ja-JP" altLang="en-US" sz="2800" dirty="0" err="1">
                <a:solidFill>
                  <a:schemeClr val="tx1"/>
                </a:solidFill>
              </a:rPr>
              <a:t>おに</a:t>
            </a:r>
            <a:r>
              <a:rPr kumimoji="1" lang="ja-JP" altLang="en-US" sz="2800" dirty="0">
                <a:solidFill>
                  <a:schemeClr val="tx1"/>
                </a:solidFill>
              </a:rPr>
              <a:t>」の話を通して、　</a:t>
            </a:r>
            <a:br>
              <a:rPr kumimoji="1" lang="ja-JP" altLang="en-US" sz="2800" dirty="0">
                <a:solidFill>
                  <a:schemeClr val="tx1"/>
                </a:solidFill>
              </a:rPr>
            </a:br>
            <a:r>
              <a:rPr kumimoji="1" lang="ja-JP" altLang="en-US" sz="2800" dirty="0">
                <a:solidFill>
                  <a:schemeClr val="tx1"/>
                </a:solidFill>
              </a:rPr>
              <a:t>　　　　「友だち」とはどういうものだと思いますか。</a:t>
            </a:r>
          </a:p>
        </p:txBody>
      </p:sp>
      <p:pic>
        <p:nvPicPr>
          <p:cNvPr id="5" name="Picture 2" descr="C:\Users\Owner\AppData\Local\Microsoft\Windows\Temporary Internet Files\Content.IE5\5Q1A4C61\publicdomainq-0004045obyrhc[1].pn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811186"/>
            <a:ext cx="1450641" cy="1105646"/>
          </a:xfrm>
          <a:prstGeom prst="rect">
            <a:avLst/>
          </a:prstGeom>
          <a:noFill/>
          <a:extLst>
            <a:ext uri="{909E8E84-426E-40DD-AFC4-6F175D3DCCD1}">
              <a14:hiddenFill xmlns:a14="http://schemas.microsoft.com/office/drawing/2010/main">
                <a:solidFill>
                  <a:srgbClr val="FFFFFF"/>
                </a:solidFill>
              </a14:hiddenFill>
            </a:ext>
          </a:extLst>
        </p:spPr>
      </p:pic>
      <p:sp>
        <p:nvSpPr>
          <p:cNvPr id="6" name="メモ 5"/>
          <p:cNvSpPr/>
          <p:nvPr/>
        </p:nvSpPr>
        <p:spPr>
          <a:xfrm>
            <a:off x="467544" y="5004184"/>
            <a:ext cx="8208912" cy="1305136"/>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「ないた赤</a:t>
            </a:r>
            <a:r>
              <a:rPr kumimoji="1" lang="ja-JP" altLang="en-US" sz="2800" dirty="0" err="1">
                <a:solidFill>
                  <a:schemeClr val="tx1"/>
                </a:solidFill>
              </a:rPr>
              <a:t>おに</a:t>
            </a:r>
            <a:r>
              <a:rPr kumimoji="1" lang="ja-JP" altLang="en-US" sz="2800" dirty="0">
                <a:solidFill>
                  <a:schemeClr val="tx1"/>
                </a:solidFill>
              </a:rPr>
              <a:t>」は、私たちに「友だち」とはどういうもの</a:t>
            </a:r>
            <a:br>
              <a:rPr kumimoji="1" lang="ja-JP" altLang="en-US" sz="2800" dirty="0">
                <a:solidFill>
                  <a:schemeClr val="tx1"/>
                </a:solidFill>
              </a:rPr>
            </a:br>
            <a:r>
              <a:rPr kumimoji="1" lang="ja-JP" altLang="en-US" sz="2800" dirty="0">
                <a:solidFill>
                  <a:schemeClr val="tx1"/>
                </a:solidFill>
              </a:rPr>
              <a:t>　　　　だと教えてくれているのでしょう。</a:t>
            </a:r>
          </a:p>
        </p:txBody>
      </p:sp>
      <p:pic>
        <p:nvPicPr>
          <p:cNvPr id="7" name="Picture 2" descr="C:\Users\吉本恒幸\AppData\Local\Microsoft\Windows\INetCache\IE\JLGYH2YM\gatag-00001657[1].jpg"/>
          <p:cNvPicPr>
            <a:picLocks noChangeAspect="1" noChangeArrowheads="1"/>
          </p:cNvPicPr>
          <p:nvPr/>
        </p:nvPicPr>
        <p:blipFill>
          <a:blip r:embed="rId3" cstate="print"/>
          <a:srcRect/>
          <a:stretch>
            <a:fillRect/>
          </a:stretch>
        </p:blipFill>
        <p:spPr bwMode="auto">
          <a:xfrm>
            <a:off x="6967834" y="692696"/>
            <a:ext cx="1562986" cy="1224136"/>
          </a:xfrm>
          <a:prstGeom prst="rect">
            <a:avLst/>
          </a:prstGeom>
          <a:noFill/>
        </p:spPr>
      </p:pic>
      <p:sp>
        <p:nvSpPr>
          <p:cNvPr id="3" name="メモ 2"/>
          <p:cNvSpPr/>
          <p:nvPr/>
        </p:nvSpPr>
        <p:spPr>
          <a:xfrm>
            <a:off x="467544" y="2060848"/>
            <a:ext cx="8208912" cy="1152128"/>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赤</a:t>
            </a:r>
            <a:r>
              <a:rPr kumimoji="1" lang="ja-JP" altLang="en-US" sz="2800" dirty="0" err="1">
                <a:solidFill>
                  <a:schemeClr val="tx1"/>
                </a:solidFill>
              </a:rPr>
              <a:t>おには</a:t>
            </a:r>
            <a:r>
              <a:rPr kumimoji="1" lang="ja-JP" altLang="en-US" sz="2800" dirty="0">
                <a:solidFill>
                  <a:schemeClr val="tx1"/>
                </a:solidFill>
              </a:rPr>
              <a:t>、青</a:t>
            </a:r>
            <a:r>
              <a:rPr kumimoji="1" lang="ja-JP" altLang="en-US" sz="2800" dirty="0" err="1">
                <a:solidFill>
                  <a:schemeClr val="tx1"/>
                </a:solidFill>
              </a:rPr>
              <a:t>おにの</a:t>
            </a:r>
            <a:r>
              <a:rPr kumimoji="1" lang="ja-JP" altLang="en-US" sz="2800" dirty="0">
                <a:solidFill>
                  <a:schemeClr val="tx1"/>
                </a:solidFill>
              </a:rPr>
              <a:t>行動から、友達として大切にすることはどんなことであると気付いたのでしょう。</a:t>
            </a:r>
          </a:p>
        </p:txBody>
      </p:sp>
      <p:sp>
        <p:nvSpPr>
          <p:cNvPr id="8" name="正方形/長方形 7"/>
          <p:cNvSpPr/>
          <p:nvPr/>
        </p:nvSpPr>
        <p:spPr>
          <a:xfrm>
            <a:off x="1835696" y="1172084"/>
            <a:ext cx="4824536" cy="504056"/>
          </a:xfrm>
          <a:prstGeom prst="rect">
            <a:avLst/>
          </a:prstGeom>
          <a:solidFill>
            <a:srgbClr val="FFE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道徳的価値を考えるための</a:t>
            </a:r>
            <a:r>
              <a:rPr kumimoji="1" lang="ja-JP" altLang="en-US" sz="2000" dirty="0">
                <a:solidFill>
                  <a:srgbClr val="FF0000"/>
                </a:solidFill>
              </a:rPr>
              <a:t>焦点化した発問</a:t>
            </a:r>
          </a:p>
        </p:txBody>
      </p:sp>
    </p:spTree>
    <p:extLst>
      <p:ext uri="{BB962C8B-B14F-4D97-AF65-F5344CB8AC3E}">
        <p14:creationId xmlns:p14="http://schemas.microsoft.com/office/powerpoint/2010/main" val="16114499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620688"/>
            <a:ext cx="8229600" cy="648072"/>
          </a:xfrm>
        </p:spPr>
        <p:txBody>
          <a:bodyPr>
            <a:normAutofit/>
          </a:bodyPr>
          <a:lstStyle/>
          <a:p>
            <a:r>
              <a:rPr kumimoji="1" lang="ja-JP" altLang="en-US" sz="3600" dirty="0"/>
              <a:t>展開①</a:t>
            </a:r>
            <a:r>
              <a:rPr kumimoji="1" lang="en-US" altLang="ja-JP" sz="3200" dirty="0"/>
              <a:t>【</a:t>
            </a:r>
            <a:r>
              <a:rPr kumimoji="1" lang="ja-JP" altLang="en-US" sz="3200" dirty="0"/>
              <a:t>前段</a:t>
            </a:r>
            <a:r>
              <a:rPr kumimoji="1" lang="en-US" altLang="ja-JP" sz="3200" dirty="0"/>
              <a:t>】</a:t>
            </a:r>
            <a:r>
              <a:rPr kumimoji="1" lang="ja-JP" altLang="en-US" sz="3600" dirty="0"/>
              <a:t>の終わりに</a:t>
            </a:r>
          </a:p>
        </p:txBody>
      </p:sp>
      <p:sp>
        <p:nvSpPr>
          <p:cNvPr id="3" name="コンテンツ プレースホルダ 2"/>
          <p:cNvSpPr>
            <a:spLocks noGrp="1"/>
          </p:cNvSpPr>
          <p:nvPr>
            <p:ph idx="1"/>
          </p:nvPr>
        </p:nvSpPr>
        <p:spPr>
          <a:xfrm>
            <a:off x="457200" y="1412776"/>
            <a:ext cx="8229600" cy="4911824"/>
          </a:xfrm>
          <a:solidFill>
            <a:schemeClr val="accent4">
              <a:lumMod val="20000"/>
              <a:lumOff val="80000"/>
            </a:schemeClr>
          </a:solidFill>
        </p:spPr>
        <p:txBody>
          <a:bodyPr>
            <a:normAutofit fontScale="47500" lnSpcReduction="20000"/>
          </a:bodyPr>
          <a:lstStyle/>
          <a:p>
            <a:pPr>
              <a:buNone/>
            </a:pPr>
            <a:endParaRPr kumimoji="1" lang="ja-JP" altLang="en-US" sz="5100" dirty="0"/>
          </a:p>
          <a:p>
            <a:pPr>
              <a:buNone/>
            </a:pPr>
            <a:r>
              <a:rPr kumimoji="1" lang="ja-JP" altLang="en-US" sz="5100" dirty="0"/>
              <a:t>　</a:t>
            </a:r>
            <a:r>
              <a:rPr kumimoji="1" lang="ja-JP" altLang="en-US" sz="5900" dirty="0"/>
              <a:t>教材の中での主人公の思いを整理し、何が</a:t>
            </a:r>
            <a:r>
              <a:rPr lang="ja-JP" altLang="en-US" sz="5900" dirty="0"/>
              <a:t>明らかに</a:t>
            </a:r>
          </a:p>
          <a:p>
            <a:pPr>
              <a:buNone/>
            </a:pPr>
            <a:r>
              <a:rPr lang="ja-JP" altLang="en-US" sz="5900" dirty="0"/>
              <a:t>　なったか（大切であったか</a:t>
            </a:r>
            <a:r>
              <a:rPr kumimoji="1" lang="ja-JP" altLang="en-US" sz="5900" dirty="0"/>
              <a:t>）を確かめる。</a:t>
            </a:r>
          </a:p>
          <a:p>
            <a:pPr>
              <a:lnSpc>
                <a:spcPct val="160000"/>
              </a:lnSpc>
              <a:buNone/>
            </a:pPr>
            <a:r>
              <a:rPr lang="ja-JP" altLang="en-US" sz="5900" dirty="0">
                <a:solidFill>
                  <a:schemeClr val="bg2">
                    <a:lumMod val="10000"/>
                  </a:schemeClr>
                </a:solidFill>
              </a:rPr>
              <a:t>　　　　　</a:t>
            </a:r>
            <a:r>
              <a:rPr lang="ja-JP" altLang="en-US" sz="6700" dirty="0">
                <a:solidFill>
                  <a:srgbClr val="FF0000"/>
                </a:solidFill>
              </a:rPr>
              <a:t>価値理解を明確に行う</a:t>
            </a:r>
          </a:p>
          <a:p>
            <a:pPr>
              <a:lnSpc>
                <a:spcPct val="160000"/>
              </a:lnSpc>
              <a:buNone/>
            </a:pPr>
            <a:r>
              <a:rPr lang="ja-JP" altLang="en-US" sz="5900" dirty="0"/>
              <a:t>「この話から得た大切なこととは何だろう。」</a:t>
            </a:r>
          </a:p>
          <a:p>
            <a:pPr>
              <a:lnSpc>
                <a:spcPct val="120000"/>
              </a:lnSpc>
              <a:buNone/>
            </a:pPr>
            <a:r>
              <a:rPr lang="ja-JP" altLang="en-US" sz="5900" dirty="0"/>
              <a:t>「～とはどういうものだろう。」　</a:t>
            </a:r>
          </a:p>
          <a:p>
            <a:pPr>
              <a:lnSpc>
                <a:spcPct val="120000"/>
              </a:lnSpc>
              <a:buNone/>
            </a:pPr>
            <a:r>
              <a:rPr lang="ja-JP" altLang="en-US" sz="5900" dirty="0"/>
              <a:t>「なぜ、主人公は～をしたのだろう。」</a:t>
            </a:r>
          </a:p>
          <a:p>
            <a:pPr>
              <a:lnSpc>
                <a:spcPct val="120000"/>
              </a:lnSpc>
              <a:buNone/>
            </a:pPr>
            <a:r>
              <a:rPr lang="ja-JP" altLang="en-US" sz="5900" dirty="0"/>
              <a:t>「主人公にどんなことを言ってあげたいか。」</a:t>
            </a:r>
          </a:p>
          <a:p>
            <a:pPr>
              <a:lnSpc>
                <a:spcPct val="170000"/>
              </a:lnSpc>
              <a:buNone/>
            </a:pPr>
            <a:r>
              <a:rPr lang="ja-JP" altLang="en-US" sz="3300" b="1" dirty="0">
                <a:solidFill>
                  <a:srgbClr val="FF0000"/>
                </a:solidFill>
              </a:rPr>
              <a:t>　</a:t>
            </a:r>
            <a:r>
              <a:rPr lang="ja-JP" altLang="en-US" sz="3200" b="1" dirty="0">
                <a:solidFill>
                  <a:srgbClr val="FF0000"/>
                </a:solidFill>
              </a:rPr>
              <a:t>　</a:t>
            </a:r>
          </a:p>
          <a:p>
            <a:pPr>
              <a:buNone/>
            </a:pPr>
            <a:r>
              <a:rPr lang="ja-JP" altLang="en-US" sz="3200" dirty="0">
                <a:solidFill>
                  <a:srgbClr val="FF0000"/>
                </a:solidFill>
              </a:rPr>
              <a:t>　　　</a:t>
            </a:r>
            <a:endParaRPr lang="ja-JP" altLang="en-US" sz="2800" dirty="0"/>
          </a:p>
        </p:txBody>
      </p:sp>
      <p:pic>
        <p:nvPicPr>
          <p:cNvPr id="7170" name="Picture 2" descr="C:\Users\吉本恒幸\AppData\Local\Microsoft\Windows\Temporary Internet Files\Content.IE5\2D5HDC6F\MC900412540[1].wmf"/>
          <p:cNvPicPr>
            <a:picLocks noChangeAspect="1" noChangeArrowheads="1"/>
          </p:cNvPicPr>
          <p:nvPr/>
        </p:nvPicPr>
        <p:blipFill>
          <a:blip r:embed="rId2" cstate="print"/>
          <a:srcRect/>
          <a:stretch>
            <a:fillRect/>
          </a:stretch>
        </p:blipFill>
        <p:spPr bwMode="auto">
          <a:xfrm>
            <a:off x="7740352" y="4437112"/>
            <a:ext cx="999951" cy="1844824"/>
          </a:xfrm>
          <a:prstGeom prst="rect">
            <a:avLst/>
          </a:prstGeom>
          <a:noFill/>
        </p:spPr>
      </p:pic>
      <p:sp>
        <p:nvSpPr>
          <p:cNvPr id="4" name="雲形吹き出し 3"/>
          <p:cNvSpPr/>
          <p:nvPr/>
        </p:nvSpPr>
        <p:spPr>
          <a:xfrm>
            <a:off x="6372200" y="443696"/>
            <a:ext cx="2368103" cy="825064"/>
          </a:xfrm>
          <a:prstGeom prst="cloudCallout">
            <a:avLst>
              <a:gd name="adj1" fmla="val -48286"/>
              <a:gd name="adj2" fmla="val 69884"/>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価値理解の発問</a:t>
            </a:r>
          </a:p>
        </p:txBody>
      </p:sp>
    </p:spTree>
    <p:extLst>
      <p:ext uri="{BB962C8B-B14F-4D97-AF65-F5344CB8AC3E}">
        <p14:creationId xmlns:p14="http://schemas.microsoft.com/office/powerpoint/2010/main" val="3165421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1266" name="Picture 2" descr="C:\Users\Owner\Pictures\2017_06_23\IMG_597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404664"/>
            <a:ext cx="7488832" cy="5616624"/>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539552" y="6165304"/>
            <a:ext cx="4346825" cy="53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084839" y="548680"/>
            <a:ext cx="523220" cy="5472608"/>
          </a:xfrm>
          <a:prstGeom prst="rect">
            <a:avLst/>
          </a:prstGeom>
          <a:solidFill>
            <a:schemeClr val="bg1"/>
          </a:solidFill>
        </p:spPr>
        <p:txBody>
          <a:bodyPr vert="eaVert" wrap="square" rtlCol="0">
            <a:spAutoFit/>
          </a:bodyPr>
          <a:lstStyle/>
          <a:p>
            <a:r>
              <a:rPr kumimoji="1" lang="ja-JP" altLang="en-US" sz="2200"/>
              <a:t>　友達</a:t>
            </a:r>
            <a:r>
              <a:rPr kumimoji="1" lang="ja-JP" altLang="en-US" sz="2200" dirty="0"/>
              <a:t>と過ごすときに～は大切なこと</a:t>
            </a:r>
            <a:r>
              <a:rPr kumimoji="1" lang="ja-JP" altLang="en-US" sz="2200"/>
              <a:t>ですね　</a:t>
            </a:r>
            <a:endParaRPr kumimoji="1" lang="ja-JP" altLang="en-US" sz="2200" dirty="0"/>
          </a:p>
        </p:txBody>
      </p:sp>
      <p:sp>
        <p:nvSpPr>
          <p:cNvPr id="3" name="正方形/長方形 2"/>
          <p:cNvSpPr/>
          <p:nvPr/>
        </p:nvSpPr>
        <p:spPr>
          <a:xfrm>
            <a:off x="5364088" y="6165304"/>
            <a:ext cx="22322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「森のどうぶつたち」</a:t>
            </a:r>
          </a:p>
        </p:txBody>
      </p:sp>
      <p:sp>
        <p:nvSpPr>
          <p:cNvPr id="5" name="テキスト ボックス 4"/>
          <p:cNvSpPr txBox="1"/>
          <p:nvPr/>
        </p:nvSpPr>
        <p:spPr>
          <a:xfrm>
            <a:off x="5427965" y="260648"/>
            <a:ext cx="800219" cy="2880320"/>
          </a:xfrm>
          <a:prstGeom prst="rect">
            <a:avLst/>
          </a:prstGeom>
          <a:solidFill>
            <a:schemeClr val="bg1"/>
          </a:solidFill>
        </p:spPr>
        <p:txBody>
          <a:bodyPr vert="eaVert" wrap="square" rtlCol="0">
            <a:spAutoFit/>
          </a:bodyPr>
          <a:lstStyle/>
          <a:p>
            <a:r>
              <a:rPr kumimoji="1" lang="ja-JP" altLang="en-US" sz="2000" dirty="0"/>
              <a:t>こんきちくんに何か言って</a:t>
            </a:r>
            <a:br>
              <a:rPr kumimoji="1" lang="ja-JP" altLang="en-US" sz="2000" dirty="0"/>
            </a:br>
            <a:r>
              <a:rPr kumimoji="1" lang="ja-JP" altLang="en-US" sz="2000" dirty="0"/>
              <a:t>あげよう。</a:t>
            </a:r>
          </a:p>
        </p:txBody>
      </p:sp>
      <p:sp>
        <p:nvSpPr>
          <p:cNvPr id="7" name="左右矢印 6"/>
          <p:cNvSpPr/>
          <p:nvPr/>
        </p:nvSpPr>
        <p:spPr>
          <a:xfrm>
            <a:off x="1979712" y="1268760"/>
            <a:ext cx="720080" cy="288032"/>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21350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1266" name="Picture 2" descr="C:\Users\Owner\Pictures\2017_09_20\IMG_657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03648" y="755703"/>
            <a:ext cx="6840760" cy="5130569"/>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2039222" y="6021288"/>
            <a:ext cx="532859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この手に命を受けて～国境なき医師団</a:t>
            </a:r>
          </a:p>
        </p:txBody>
      </p:sp>
      <p:sp>
        <p:nvSpPr>
          <p:cNvPr id="5" name="正方形/長方形 4"/>
          <p:cNvSpPr/>
          <p:nvPr/>
        </p:nvSpPr>
        <p:spPr>
          <a:xfrm>
            <a:off x="1376771" y="620688"/>
            <a:ext cx="1800200" cy="54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C:\Users\Owner\Pictures\2017_09_20\IMG_6565.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07696" y="3501008"/>
            <a:ext cx="2232248" cy="17957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3528" y="980728"/>
            <a:ext cx="240058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2672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2050" name="Picture 2" descr="C:\Users\Owner\Pictures\2017_11_17\IMG_699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504" y="101182"/>
            <a:ext cx="345638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wner\Pictures\2017_11_17\IMG_700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45625" y="93161"/>
            <a:ext cx="3063235" cy="22974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Owner\Pictures\2017_11_17\IMG_700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40152" y="506226"/>
            <a:ext cx="3320967" cy="24907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Owner\Pictures\2017_11_17\IMG_7005.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9552" y="3140968"/>
            <a:ext cx="3851920" cy="28889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Owner\Pictures\2017_11_17\IMG_7017.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71999" y="3194974"/>
            <a:ext cx="4344483" cy="3258362"/>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395536" y="6237312"/>
            <a:ext cx="31683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きまりは何のために</a:t>
            </a:r>
          </a:p>
        </p:txBody>
      </p:sp>
    </p:spTree>
    <p:extLst>
      <p:ext uri="{BB962C8B-B14F-4D97-AF65-F5344CB8AC3E}">
        <p14:creationId xmlns:p14="http://schemas.microsoft.com/office/powerpoint/2010/main" val="1579757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Picture 7" descr="C:\Users\Owner\Pictures\2017_11_17\IMG_7016.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116632"/>
            <a:ext cx="2688299"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Owner\Pictures\2017_11_17\IMG_702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2" y="2005760"/>
            <a:ext cx="6228184" cy="467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25898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Picture 3" descr="C:\Users\Owner\Pictures\2018_11_02\IMG_8680.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908720"/>
            <a:ext cx="3600400" cy="2701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Owner\Pictures\2018_11_02\IMG_867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95936" y="521296"/>
            <a:ext cx="4896544" cy="367240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619672" y="4509120"/>
            <a:ext cx="5688632" cy="461665"/>
          </a:xfrm>
          <a:prstGeom prst="rect">
            <a:avLst/>
          </a:prstGeom>
          <a:solidFill>
            <a:srgbClr val="FFFF00"/>
          </a:solidFill>
          <a:ln w="12700">
            <a:solidFill>
              <a:schemeClr val="tx1"/>
            </a:solidFill>
          </a:ln>
        </p:spPr>
        <p:txBody>
          <a:bodyPr wrap="square" rtlCol="0">
            <a:spAutoFit/>
          </a:bodyPr>
          <a:lstStyle/>
          <a:p>
            <a:pPr algn="ctr"/>
            <a:r>
              <a:rPr kumimoji="1" lang="ja-JP" altLang="en-US" sz="2400" dirty="0"/>
              <a:t>人間にとっての本当の幸せとは何だろう。</a:t>
            </a: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55522" y="5301208"/>
            <a:ext cx="3908425"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1313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5319</Words>
  <Application>Microsoft Office PowerPoint</Application>
  <PresentationFormat>画面に合わせる (4:3)</PresentationFormat>
  <Paragraphs>996</Paragraphs>
  <Slides>156</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156</vt:i4>
      </vt:variant>
    </vt:vector>
  </HeadingPairs>
  <TitlesOfParts>
    <vt:vector size="163" baseType="lpstr">
      <vt:lpstr>ＤＨＰ平成ゴシックW5</vt:lpstr>
      <vt:lpstr>HGP明朝E</vt:lpstr>
      <vt:lpstr>ＭＳ Ｐゴシック</vt:lpstr>
      <vt:lpstr>Calibri</vt:lpstr>
      <vt:lpstr>Constantia</vt:lpstr>
      <vt:lpstr>Wingdings 2</vt:lpstr>
      <vt:lpstr>リゾート</vt:lpstr>
      <vt:lpstr>PowerPoint プレゼンテーション</vt:lpstr>
      <vt:lpstr>人工知能（ＡⅠ）の進化</vt:lpstr>
      <vt:lpstr>PowerPoint プレゼンテーション</vt:lpstr>
      <vt:lpstr>PowerPoint プレゼンテーション</vt:lpstr>
      <vt:lpstr> 本日、皆さんと確かめたいこと</vt:lpstr>
      <vt:lpstr>道徳教育推進教師に期待される役割</vt:lpstr>
      <vt:lpstr>取り組むこと①・・組織づくりと作業計画の策定</vt:lpstr>
      <vt:lpstr>取り組むこと②・・指導計画の検討・改訂</vt:lpstr>
      <vt:lpstr>PowerPoint プレゼンテーション</vt:lpstr>
      <vt:lpstr>PowerPoint プレゼンテーション</vt:lpstr>
      <vt:lpstr>教科書の位置付け：教材の選定</vt:lpstr>
      <vt:lpstr>PowerPoint プレゼンテーション</vt:lpstr>
      <vt:lpstr>各学校でのカリキュラム・マネジメント</vt:lpstr>
      <vt:lpstr>PowerPoint プレゼンテーション</vt:lpstr>
      <vt:lpstr>PowerPoint プレゼンテーション</vt:lpstr>
      <vt:lpstr>PowerPoint プレゼンテーション</vt:lpstr>
      <vt:lpstr>取り組むこと⑤・・道徳教育の研修の充実</vt:lpstr>
      <vt:lpstr>取り組むこと⑥・・道徳授業の充実を図る</vt:lpstr>
      <vt:lpstr>PowerPoint プレゼンテーション</vt:lpstr>
      <vt:lpstr>名称　学校教育法施行規則では</vt:lpstr>
      <vt:lpstr>「特別の教科 道徳」の名称と教育課程上の位置付け　</vt:lpstr>
      <vt:lpstr>PowerPoint プレゼンテーション</vt:lpstr>
      <vt:lpstr>　「特別の教科 道徳」（道徳科）の目標</vt:lpstr>
      <vt:lpstr>道徳科の授業が成立するための機能</vt:lpstr>
      <vt:lpstr>道徳科の授業が成立するための機能</vt:lpstr>
      <vt:lpstr>「特別の教科 道徳編」解説より</vt:lpstr>
      <vt:lpstr>道徳的価値の理解とは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注意すること・・「自分との関わり」の意味を誤解しない</vt:lpstr>
      <vt:lpstr>PowerPoint プレゼンテーション</vt:lpstr>
      <vt:lpstr>変更  道徳性：新学習指導要領で示されている様相</vt:lpstr>
      <vt:lpstr>道徳性の性質</vt:lpstr>
      <vt:lpstr>出会う場面や状況は予測できないからこそ</vt:lpstr>
      <vt:lpstr>出会う場面や状況は予測できないからこそ 「これからどうするか」と具体的なことを問う必要はない。</vt:lpstr>
      <vt:lpstr>PowerPoint プレゼンテーション</vt:lpstr>
      <vt:lpstr>道徳授業の目的は</vt:lpstr>
      <vt:lpstr>PowerPoint プレゼンテーション</vt:lpstr>
      <vt:lpstr>ねらいの設定とは</vt:lpstr>
      <vt:lpstr>一部の指導書のねらいの表記に・・・</vt:lpstr>
      <vt:lpstr>指導案のねらいの表記の中には</vt:lpstr>
      <vt:lpstr>PowerPoint プレゼンテーション</vt:lpstr>
      <vt:lpstr>一般的な学習指導過程 ［小・中 解説より］</vt:lpstr>
      <vt:lpstr>最近よく見られる学習指導過程</vt:lpstr>
      <vt:lpstr>導入の仕方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展開①【前段と呼ばれることもある】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ワークシートの活用</vt:lpstr>
      <vt:lpstr>展開②【後段と呼ばれることもある】</vt:lpstr>
      <vt:lpstr>PowerPoint プレゼンテーション</vt:lpstr>
      <vt:lpstr>PowerPoint プレゼンテーション</vt:lpstr>
      <vt:lpstr>PowerPoint プレゼンテーション</vt:lpstr>
      <vt:lpstr>終末　　心を温める段階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道徳科の授業の質を高めるために </vt:lpstr>
      <vt:lpstr>「考え、議論する」機会をどこに置くか</vt:lpstr>
      <vt:lpstr>道徳科目標・・「道徳的価値の理解に基づき」</vt:lpstr>
      <vt:lpstr>道徳科で求められる質の高い学習指導過程①</vt:lpstr>
      <vt:lpstr>　中心発問では・・価値の拡散の可能性</vt:lpstr>
      <vt:lpstr>PowerPoint プレゼンテーション</vt:lpstr>
      <vt:lpstr>展開①【前段】の終わりに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道徳科で求められる質の高い学習指導過程② </vt:lpstr>
      <vt:lpstr>道徳科の授業が大切にしていくこと</vt:lpstr>
      <vt:lpstr>PowerPoint プレゼンテーション</vt:lpstr>
      <vt:lpstr>PowerPoint プレゼンテーション</vt:lpstr>
      <vt:lpstr>③振り返りの観点を多様にする方法</vt:lpstr>
      <vt:lpstr>振り返りの視点を多様にする発問の実際例</vt:lpstr>
      <vt:lpstr>PowerPoint プレゼンテーション</vt:lpstr>
      <vt:lpstr>PowerPoint プレゼンテーション</vt:lpstr>
      <vt:lpstr>PowerPoint プレゼンテーション</vt:lpstr>
      <vt:lpstr>中学校：「自己を見つめる」（内省化）発問例</vt:lpstr>
      <vt:lpstr>PowerPoint プレゼンテーション</vt:lpstr>
      <vt:lpstr>PowerPoint プレゼンテーション</vt:lpstr>
      <vt:lpstr>PowerPoint プレゼンテーション</vt:lpstr>
      <vt:lpstr>PowerPoint プレゼンテーション</vt:lpstr>
      <vt:lpstr>　通知表について時々受ける質問</vt:lpstr>
      <vt:lpstr>道徳教育と道徳科の評価</vt:lpstr>
      <vt:lpstr>評価・・通知表の所見としてどうか</vt:lpstr>
      <vt:lpstr>PowerPoint プレゼンテーション</vt:lpstr>
      <vt:lpstr>なぜ、道徳性ではなく「学習状況や成長の様子」なのか。</vt:lpstr>
      <vt:lpstr>重要！　評価の違い</vt:lpstr>
      <vt:lpstr>これらは道徳性の評価になるので注意！</vt:lpstr>
      <vt:lpstr>道徳科の授業における児童生徒の評価の視点</vt:lpstr>
      <vt:lpstr>児童生徒に対する評価の原則</vt:lpstr>
      <vt:lpstr>「道徳科」　通知表への記入例</vt:lpstr>
      <vt:lpstr>「特別の教科 道徳」の評価の方法</vt:lpstr>
      <vt:lpstr>PowerPoint プレゼンテーション</vt:lpstr>
      <vt:lpstr>心に留めるべきこと</vt:lpstr>
      <vt:lpstr>PowerPoint プレゼンテーション</vt:lpstr>
      <vt:lpstr>特別支援学級（知的障害）での道徳教育</vt:lpstr>
      <vt:lpstr>PowerPoint プレゼンテーション</vt:lpstr>
      <vt:lpstr>PowerPoint プレゼンテーション</vt:lpstr>
      <vt:lpstr>PowerPoint プレゼンテーション</vt:lpstr>
      <vt:lpstr>道徳の授業の特性と知的障害の児童の特性</vt:lpstr>
      <vt:lpstr>特別支援教育の基本</vt:lpstr>
      <vt:lpstr>PowerPoint プレゼンテーション</vt:lpstr>
      <vt:lpstr>特別支援学級での道徳教育の原則</vt:lpstr>
      <vt:lpstr>PowerPoint プレゼンテーション</vt:lpstr>
      <vt:lpstr>PowerPoint プレゼンテーション</vt:lpstr>
      <vt:lpstr>PowerPoint プレゼンテーション</vt:lpstr>
      <vt:lpstr>懸念例②　「自分だったらどうするか」</vt:lpstr>
      <vt:lpstr>PowerPoint プレゼンテーション</vt:lpstr>
      <vt:lpstr>いつも全力で～首位打者イチロー～</vt:lpstr>
      <vt:lpstr>PowerPoint プレゼンテーション</vt:lpstr>
      <vt:lpstr>PowerPoint プレゼンテーション</vt:lpstr>
      <vt:lpstr>PowerPoint プレゼンテーション</vt:lpstr>
      <vt:lpstr>いつも全力で～首位打者イチロー～</vt:lpstr>
      <vt:lpstr>PowerPoint プレゼンテーション</vt:lpstr>
      <vt:lpstr>いつも全力で～首位打者イチロー～</vt:lpstr>
      <vt:lpstr>　「自分だったらどうするか」その他の例</vt:lpstr>
      <vt:lpstr>PowerPoint プレゼンテーション</vt:lpstr>
      <vt:lpstr>「自分だったら」と考えれば自分事になると誤解している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2019-01-15T06:09:46Z</dcterms:created>
  <dcterms:modified xsi:type="dcterms:W3CDTF">2019-01-15T06:10:37Z</dcterms:modified>
</cp:coreProperties>
</file>