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83" r:id="rId3"/>
    <p:sldId id="284" r:id="rId4"/>
    <p:sldId id="285" r:id="rId5"/>
    <p:sldId id="276" r:id="rId6"/>
    <p:sldId id="277" r:id="rId7"/>
    <p:sldId id="278" r:id="rId8"/>
    <p:sldId id="279" r:id="rId9"/>
    <p:sldId id="281" r:id="rId10"/>
    <p:sldId id="282" r:id="rId11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0DA4D-B87F-453A-A7CA-70B4DC6C59A0}" type="datetimeFigureOut">
              <a:rPr kumimoji="1" lang="en-US" altLang="ja-JP"/>
              <a:pPr/>
              <a:t>3/17/2015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2CF5E-6935-468F-BEF0-926D4EE15A9B}" type="slidenum">
              <a:rPr kumimoji="1" lang="en-US" altLang="ja-JP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60460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82CF5E-6935-468F-BEF0-926D4EE15A9B}" type="slidenum">
              <a:rPr kumimoji="1" lang="en-US" altLang="ja-JP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879821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82CF5E-6935-468F-BEF0-926D4EE15A9B}" type="slidenum">
              <a:rPr kumimoji="1" lang="en-US" altLang="ja-JP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25275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82CF5E-6935-468F-BEF0-926D4EE15A9B}" type="slidenum">
              <a:rPr kumimoji="1" lang="en-US" altLang="ja-JP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969393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3001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65962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59205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96442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0875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60248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44663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27258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18402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818915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7200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127F8-8317-A84B-897D-506CBF067DE1}" type="datetimeFigureOut">
              <a:rPr kumimoji="1" lang="ja-JP" altLang="en-US" smtClean="0"/>
              <a:pPr/>
              <a:t>2015/3/17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8F1ED-3D51-D745-A60C-59333968FB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3059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MEtJnjfGMEk" TargetMode="External"/><Relationship Id="rId2" Type="http://schemas.openxmlformats.org/officeDocument/2006/relationships/hyperlink" Target="http://www.soumu.go.jp/main_sosiki/joho_tsusin/kyouiku_joho-ka/future_school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VvxdoA5_IL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keaton.com/2012/12/how-to-manage-ipad-in-school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obileiron.com/sites/default/files/case-studies/files/06880000000rgcm.pdf" TargetMode="External"/><Relationship Id="rId4" Type="http://schemas.openxmlformats.org/officeDocument/2006/relationships/hyperlink" Target="http://koukou.passnavi.com/index.php/parent/special/ipa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pp-liv.jp/education/highschool/0037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ebworld.tokyo-shoseki.co.jp/tdt_pv.html" TargetMode="External"/><Relationship Id="rId4" Type="http://schemas.openxmlformats.org/officeDocument/2006/relationships/hyperlink" Target="http://www.apec.aichi-c.ed.jp/shoko/ICT/kyouka_riyoukeitai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hiteboardfox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464" y="1022787"/>
            <a:ext cx="8034137" cy="2577664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kumimoji="1" lang="ja-JP" altLang="en-US" sz="2800" dirty="0" smtClean="0">
                <a:solidFill>
                  <a:srgbClr val="0000FF"/>
                </a:solidFill>
              </a:rPr>
              <a:t>平成２６年度栃高教研情報教育部会</a:t>
            </a:r>
            <a:r>
              <a:rPr kumimoji="1" lang="en-US" altLang="ja-JP" sz="2800" dirty="0" smtClean="0">
                <a:solidFill>
                  <a:srgbClr val="0000FF"/>
                </a:solidFill>
              </a:rPr>
              <a:t/>
            </a:r>
            <a:br>
              <a:rPr kumimoji="1" lang="en-US" altLang="ja-JP" sz="2800" dirty="0" smtClean="0">
                <a:solidFill>
                  <a:srgbClr val="0000FF"/>
                </a:solidFill>
              </a:rPr>
            </a:br>
            <a:r>
              <a:rPr lang="ja-JP" altLang="en-US" sz="2800" dirty="0" smtClean="0">
                <a:solidFill>
                  <a:srgbClr val="0000FF"/>
                </a:solidFill>
              </a:rPr>
              <a:t>中部支部会講演会資料</a:t>
            </a:r>
            <a:r>
              <a:rPr lang="en-US" altLang="ja-JP" dirty="0" smtClean="0">
                <a:solidFill>
                  <a:srgbClr val="000000"/>
                </a:solidFill>
              </a:rPr>
              <a:t/>
            </a:r>
            <a:br>
              <a:rPr lang="en-US" altLang="ja-JP" dirty="0" smtClean="0">
                <a:solidFill>
                  <a:srgbClr val="000000"/>
                </a:solidFill>
              </a:rPr>
            </a:br>
            <a:r>
              <a:rPr lang="ja-JP" altLang="en-US" sz="4000" dirty="0" smtClean="0">
                <a:solidFill>
                  <a:srgbClr val="000000"/>
                </a:solidFill>
              </a:rPr>
              <a:t>スマートフォン・タブレット端末を利用した</a:t>
            </a:r>
            <a:r>
              <a:rPr lang="en-US" altLang="ja-JP" sz="4000" dirty="0" smtClean="0">
                <a:solidFill>
                  <a:srgbClr val="000000"/>
                </a:solidFill>
              </a:rPr>
              <a:t/>
            </a:r>
            <a:br>
              <a:rPr lang="en-US" altLang="ja-JP" sz="4000" dirty="0" smtClean="0">
                <a:solidFill>
                  <a:srgbClr val="000000"/>
                </a:solidFill>
              </a:rPr>
            </a:br>
            <a:r>
              <a:rPr lang="ja-JP" altLang="en-US" dirty="0" smtClean="0">
                <a:solidFill>
                  <a:srgbClr val="000000"/>
                </a:solidFill>
              </a:rPr>
              <a:t>教育実践の最新事情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207914"/>
            <a:ext cx="6400800" cy="1430886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宇都宮大学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川島芳昭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211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53418"/>
            <a:ext cx="8229600" cy="126422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kumimoji="1" lang="ja-JP" altLang="en-US" dirty="0" smtClean="0">
                <a:solidFill>
                  <a:srgbClr val="000000"/>
                </a:solidFill>
              </a:rPr>
              <a:t>上手に使うためには</a:t>
            </a:r>
            <a:r>
              <a:rPr kumimoji="1" lang="en-US" altLang="ja-JP" dirty="0" smtClean="0">
                <a:solidFill>
                  <a:srgbClr val="000000"/>
                </a:solidFill>
              </a:rPr>
              <a:t/>
            </a:r>
            <a:br>
              <a:rPr kumimoji="1" lang="en-US" altLang="ja-JP" dirty="0" smtClean="0">
                <a:solidFill>
                  <a:srgbClr val="000000"/>
                </a:solidFill>
              </a:rPr>
            </a:br>
            <a:r>
              <a:rPr lang="ja-JP" altLang="en-US" dirty="0" smtClean="0">
                <a:solidFill>
                  <a:srgbClr val="000000"/>
                </a:solidFill>
              </a:rPr>
              <a:t>教育委員会との連携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06445"/>
            <a:ext cx="8229600" cy="3573397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rgbClr val="0000FF"/>
                </a:solidFill>
              </a:rPr>
              <a:t>学校内の環境整備</a:t>
            </a:r>
            <a:endParaRPr kumimoji="1"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lang="ja-JP" altLang="en-US" dirty="0" smtClean="0"/>
              <a:t>無線ＬＡＮの設置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管理装置の設置（電源，保管など）</a:t>
            </a:r>
            <a:endParaRPr lang="en-US" altLang="ja-JP" dirty="0"/>
          </a:p>
          <a:p>
            <a:r>
              <a:rPr lang="ja-JP" altLang="en-US" dirty="0" smtClean="0">
                <a:solidFill>
                  <a:srgbClr val="0000FF"/>
                </a:solidFill>
              </a:rPr>
              <a:t>管理体制</a:t>
            </a:r>
            <a:r>
              <a:rPr kumimoji="1" lang="ja-JP" altLang="en-US" dirty="0" smtClean="0">
                <a:solidFill>
                  <a:srgbClr val="0000FF"/>
                </a:solidFill>
              </a:rPr>
              <a:t>の明確化</a:t>
            </a:r>
            <a:endParaRPr kumimoji="1"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lang="ja-JP" altLang="en-US" dirty="0" smtClean="0"/>
              <a:t>機器の導入方法と維持・管理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ソフトウェアやアプリの購入方法</a:t>
            </a:r>
            <a:endParaRPr lang="en-US" altLang="ja-JP" dirty="0" smtClean="0"/>
          </a:p>
        </p:txBody>
      </p:sp>
      <p:sp>
        <p:nvSpPr>
          <p:cNvPr id="4" name="上矢印吹き出し 3"/>
          <p:cNvSpPr/>
          <p:nvPr/>
        </p:nvSpPr>
        <p:spPr>
          <a:xfrm>
            <a:off x="613720" y="4926424"/>
            <a:ext cx="8003930" cy="1815447"/>
          </a:xfrm>
          <a:prstGeom prst="upArrowCallout">
            <a:avLst>
              <a:gd name="adj1" fmla="val 144036"/>
              <a:gd name="adj2" fmla="val 126417"/>
              <a:gd name="adj3" fmla="val 14903"/>
              <a:gd name="adj4" fmla="val 65298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</a:rPr>
              <a:t>利用実績が無いと進まない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</a:rPr>
              <a:t>情報教育部会として何ができるか検討することが重要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086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1108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なぜ必要なのか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Copyright(c) 2011 Yoshiaki Kawashima, Utsunomiya University</a:t>
            </a:r>
            <a:endParaRPr kumimoji="1" lang="ja-JP" altLang="en-US" dirty="0"/>
          </a:p>
        </p:txBody>
      </p:sp>
      <p:sp>
        <p:nvSpPr>
          <p:cNvPr id="11" name="フローチャート: 代替処理 10"/>
          <p:cNvSpPr/>
          <p:nvPr/>
        </p:nvSpPr>
        <p:spPr>
          <a:xfrm>
            <a:off x="276615" y="1701272"/>
            <a:ext cx="8537333" cy="2228426"/>
          </a:xfrm>
          <a:prstGeom prst="flowChartAlternateProcess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ローチャート: 代替処理 9"/>
          <p:cNvSpPr/>
          <p:nvPr/>
        </p:nvSpPr>
        <p:spPr>
          <a:xfrm>
            <a:off x="276615" y="3929698"/>
            <a:ext cx="8537333" cy="1778612"/>
          </a:xfrm>
          <a:prstGeom prst="flowChartAlternateProcess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197140"/>
            <a:ext cx="8462351" cy="4511170"/>
          </a:xfrm>
        </p:spPr>
        <p:txBody>
          <a:bodyPr>
            <a:normAutofit fontScale="92500"/>
          </a:bodyPr>
          <a:lstStyle/>
          <a:p>
            <a:r>
              <a:rPr kumimoji="1" lang="ja-JP" altLang="en-US" dirty="0" smtClean="0"/>
              <a:t>新学習指導要領の改訂　文科省（</a:t>
            </a:r>
            <a:r>
              <a:rPr kumimoji="1" lang="en-US" altLang="ja-JP" dirty="0" smtClean="0"/>
              <a:t>2008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月）</a:t>
            </a:r>
            <a:endParaRPr kumimoji="1" lang="en-US" altLang="ja-JP" dirty="0" smtClean="0"/>
          </a:p>
          <a:p>
            <a:r>
              <a:rPr lang="ja-JP" altLang="en-US" dirty="0"/>
              <a:t>学習指導要領の</a:t>
            </a:r>
            <a:r>
              <a:rPr lang="ja-JP" altLang="en-US" dirty="0" smtClean="0"/>
              <a:t>総則</a:t>
            </a:r>
            <a:endParaRPr lang="en-US" altLang="ja-JP" dirty="0" smtClean="0"/>
          </a:p>
          <a:p>
            <a:pPr lvl="1"/>
            <a:r>
              <a:rPr lang="ja-JP" altLang="en-US" dirty="0"/>
              <a:t>各教科等の</a:t>
            </a:r>
            <a:r>
              <a:rPr lang="ja-JP" altLang="en-US" dirty="0" smtClean="0"/>
              <a:t>指導（情報モラル育成，学習活動の充実）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コンピュータ</a:t>
            </a:r>
            <a:r>
              <a:rPr lang="ja-JP" altLang="en-US" dirty="0"/>
              <a:t>や情報通信ネットワークなどの情報手段を適切</a:t>
            </a:r>
            <a:r>
              <a:rPr lang="ja-JP" altLang="en-US" dirty="0" smtClean="0"/>
              <a:t>かつ実践的，主体的に活用する</a:t>
            </a:r>
            <a:r>
              <a:rPr lang="ja-JP" altLang="en-US" dirty="0" smtClean="0">
                <a:solidFill>
                  <a:srgbClr val="FF0000"/>
                </a:solidFill>
              </a:rPr>
              <a:t>（</a:t>
            </a:r>
            <a:r>
              <a:rPr lang="ja-JP" altLang="en-US" dirty="0">
                <a:solidFill>
                  <a:srgbClr val="FF0000"/>
                </a:solidFill>
              </a:rPr>
              <a:t>学習活動の</a:t>
            </a:r>
            <a:r>
              <a:rPr lang="ja-JP" altLang="en-US" dirty="0" smtClean="0">
                <a:solidFill>
                  <a:srgbClr val="FF0000"/>
                </a:solidFill>
              </a:rPr>
              <a:t>充実）</a:t>
            </a:r>
            <a:endParaRPr lang="en-US" altLang="ja-JP" dirty="0">
              <a:solidFill>
                <a:srgbClr val="FF0000"/>
              </a:solidFill>
            </a:endParaRPr>
          </a:p>
          <a:p>
            <a:pPr lvl="2"/>
            <a:r>
              <a:rPr lang="ja-JP" altLang="en-US" dirty="0" smtClean="0"/>
              <a:t>視聴覚</a:t>
            </a:r>
            <a:r>
              <a:rPr lang="ja-JP" altLang="en-US" dirty="0"/>
              <a:t>教材や教育機器</a:t>
            </a:r>
            <a:r>
              <a:rPr lang="ja-JP" altLang="en-US" dirty="0" smtClean="0"/>
              <a:t>などの教材</a:t>
            </a:r>
            <a:r>
              <a:rPr lang="ja-JP" altLang="en-US" dirty="0"/>
              <a:t>・</a:t>
            </a:r>
            <a:r>
              <a:rPr lang="ja-JP" altLang="en-US" dirty="0" smtClean="0"/>
              <a:t>教具を適切に活用する</a:t>
            </a:r>
            <a:endParaRPr lang="en-US" altLang="ja-JP" dirty="0" smtClean="0"/>
          </a:p>
          <a:p>
            <a:r>
              <a:rPr lang="ja-JP" altLang="en-US" dirty="0" smtClean="0"/>
              <a:t>学習</a:t>
            </a:r>
            <a:r>
              <a:rPr lang="ja-JP" altLang="en-US" dirty="0"/>
              <a:t>指導要領解説</a:t>
            </a:r>
            <a:r>
              <a:rPr lang="ja-JP" altLang="en-US" dirty="0" smtClean="0"/>
              <a:t>総則編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教材</a:t>
            </a:r>
            <a:r>
              <a:rPr lang="ja-JP" altLang="en-US" dirty="0"/>
              <a:t>・教具を有効，適切に</a:t>
            </a:r>
            <a:r>
              <a:rPr lang="ja-JP" altLang="en-US" dirty="0" smtClean="0"/>
              <a:t>活用</a:t>
            </a:r>
            <a:endParaRPr lang="en-US" altLang="ja-JP" dirty="0" smtClean="0"/>
          </a:p>
          <a:p>
            <a:pPr lvl="2"/>
            <a:r>
              <a:rPr lang="ja-JP" altLang="en-US" dirty="0" smtClean="0">
                <a:solidFill>
                  <a:srgbClr val="FF0000"/>
                </a:solidFill>
              </a:rPr>
              <a:t>情報</a:t>
            </a:r>
            <a:r>
              <a:rPr lang="ja-JP" altLang="en-US" dirty="0">
                <a:solidFill>
                  <a:srgbClr val="FF0000"/>
                </a:solidFill>
              </a:rPr>
              <a:t>手段の操作に</a:t>
            </a:r>
            <a:r>
              <a:rPr lang="ja-JP" altLang="en-US" dirty="0" smtClean="0">
                <a:solidFill>
                  <a:srgbClr val="FF0000"/>
                </a:solidFill>
              </a:rPr>
              <a:t>習熟</a:t>
            </a:r>
            <a:r>
              <a:rPr lang="ja-JP" altLang="en-US" dirty="0" smtClean="0"/>
              <a:t>＋</a:t>
            </a:r>
            <a:r>
              <a:rPr lang="ja-JP" altLang="en-US" dirty="0" smtClean="0">
                <a:solidFill>
                  <a:srgbClr val="0000FF"/>
                </a:solidFill>
              </a:rPr>
              <a:t>情報</a:t>
            </a:r>
            <a:r>
              <a:rPr lang="ja-JP" altLang="en-US" dirty="0">
                <a:solidFill>
                  <a:srgbClr val="0000FF"/>
                </a:solidFill>
              </a:rPr>
              <a:t>手段の特性を</a:t>
            </a:r>
            <a:r>
              <a:rPr lang="ja-JP" altLang="en-US" dirty="0" smtClean="0">
                <a:solidFill>
                  <a:srgbClr val="0000FF"/>
                </a:solidFill>
              </a:rPr>
              <a:t>理解</a:t>
            </a:r>
            <a:r>
              <a:rPr lang="ja-JP" altLang="en-US" dirty="0" smtClean="0"/>
              <a:t>＋</a:t>
            </a:r>
            <a:r>
              <a:rPr lang="ja-JP" altLang="en-US" dirty="0" smtClean="0">
                <a:solidFill>
                  <a:srgbClr val="008000"/>
                </a:solidFill>
              </a:rPr>
              <a:t>指導</a:t>
            </a:r>
            <a:r>
              <a:rPr lang="ja-JP" altLang="en-US" dirty="0">
                <a:solidFill>
                  <a:srgbClr val="008000"/>
                </a:solidFill>
              </a:rPr>
              <a:t>の効果を高める</a:t>
            </a:r>
            <a:r>
              <a:rPr lang="ja-JP" altLang="en-US" dirty="0" smtClean="0">
                <a:solidFill>
                  <a:srgbClr val="008000"/>
                </a:solidFill>
              </a:rPr>
              <a:t>方法の研究</a:t>
            </a:r>
            <a:endParaRPr lang="ja-JP" altLang="en-US" dirty="0">
              <a:solidFill>
                <a:srgbClr val="008000"/>
              </a:solidFill>
            </a:endParaRPr>
          </a:p>
          <a:p>
            <a:endParaRPr kumimoji="1" lang="ja-JP" altLang="en-US" dirty="0"/>
          </a:p>
        </p:txBody>
      </p:sp>
      <p:grpSp>
        <p:nvGrpSpPr>
          <p:cNvPr id="9" name="図形グループ 8"/>
          <p:cNvGrpSpPr/>
          <p:nvPr/>
        </p:nvGrpSpPr>
        <p:grpSpPr>
          <a:xfrm>
            <a:off x="2735784" y="5565228"/>
            <a:ext cx="5789615" cy="701431"/>
            <a:chOff x="2735784" y="5565228"/>
            <a:chExt cx="5789615" cy="701431"/>
          </a:xfrm>
        </p:grpSpPr>
        <p:sp>
          <p:nvSpPr>
            <p:cNvPr id="6" name="屈折矢印 5"/>
            <p:cNvSpPr/>
            <p:nvPr/>
          </p:nvSpPr>
          <p:spPr>
            <a:xfrm flipH="1">
              <a:off x="2735784" y="5565228"/>
              <a:ext cx="776831" cy="604747"/>
            </a:xfrm>
            <a:prstGeom prst="bentUpArrow">
              <a:avLst>
                <a:gd name="adj1" fmla="val 36612"/>
                <a:gd name="adj2" fmla="val 36612"/>
                <a:gd name="adj3" fmla="val 25000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3620375" y="5804994"/>
              <a:ext cx="4905024" cy="461665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ja-JP" altLang="en-US" sz="2400" dirty="0">
                  <a:solidFill>
                    <a:schemeClr val="tx1"/>
                  </a:solidFill>
                </a:rPr>
                <a:t>教科指導における</a:t>
              </a:r>
              <a:r>
                <a:rPr lang="en-US" altLang="ja-JP" sz="2400" dirty="0">
                  <a:solidFill>
                    <a:schemeClr val="tx1"/>
                  </a:solidFill>
                </a:rPr>
                <a:t>ICT</a:t>
              </a:r>
              <a:r>
                <a:rPr lang="ja-JP" altLang="en-US" sz="2400" dirty="0">
                  <a:solidFill>
                    <a:schemeClr val="tx1"/>
                  </a:solidFill>
                </a:rPr>
                <a:t>活用の必要性</a:t>
              </a:r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911180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6508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/>
              <a:t>学習指導要領</a:t>
            </a:r>
            <a:r>
              <a:rPr lang="ja-JP" altLang="en-US" dirty="0" smtClean="0"/>
              <a:t>解説</a:t>
            </a:r>
            <a:endParaRPr kumimoji="1" lang="ja-JP" altLang="en-US" dirty="0"/>
          </a:p>
        </p:txBody>
      </p:sp>
      <p:sp>
        <p:nvSpPr>
          <p:cNvPr id="6" name="フローチャート: 代替処理 5"/>
          <p:cNvSpPr/>
          <p:nvPr/>
        </p:nvSpPr>
        <p:spPr>
          <a:xfrm>
            <a:off x="276615" y="1474522"/>
            <a:ext cx="8537333" cy="4511169"/>
          </a:xfrm>
          <a:prstGeom prst="flowChartAlternateProcess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9211" y="1570368"/>
            <a:ext cx="8685979" cy="4511169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情報モラルの育成：情報手段の構成・仕組み等から（情報の科学）</a:t>
            </a:r>
            <a:endParaRPr lang="en-US" altLang="ja-JP" dirty="0" smtClean="0"/>
          </a:p>
          <a:p>
            <a:r>
              <a:rPr lang="ja-JP" altLang="en-US" dirty="0" smtClean="0"/>
              <a:t>各教科指導（</a:t>
            </a:r>
            <a:r>
              <a:rPr lang="ja-JP" altLang="en-US" dirty="0" smtClean="0">
                <a:solidFill>
                  <a:srgbClr val="FF0000"/>
                </a:solidFill>
              </a:rPr>
              <a:t>教師に求められる能力</a:t>
            </a:r>
            <a:r>
              <a:rPr lang="ja-JP" altLang="en-US" dirty="0" smtClean="0"/>
              <a:t>）</a:t>
            </a:r>
            <a:endParaRPr lang="en-US" altLang="ja-JP" dirty="0"/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情報手段の操作に習熟</a:t>
            </a:r>
            <a:endParaRPr lang="en-US" altLang="ja-JP" dirty="0"/>
          </a:p>
          <a:p>
            <a:pPr lvl="1"/>
            <a:r>
              <a:rPr lang="ja-JP" altLang="en-US" dirty="0" smtClean="0"/>
              <a:t>情報手段の特性の理解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学習効果を高める方法の研究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ＩＣＴ環境の整備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情報セキュリティの確保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 2011 Yoshiaki Kawashima, Utsunomiya University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851133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330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kumimoji="1" lang="ja-JP" altLang="en-US" dirty="0" smtClean="0">
                <a:solidFill>
                  <a:srgbClr val="000000"/>
                </a:solidFill>
              </a:rPr>
              <a:t>成果はあるのか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6" name="フローチャート: 代替処理 5"/>
          <p:cNvSpPr/>
          <p:nvPr/>
        </p:nvSpPr>
        <p:spPr>
          <a:xfrm>
            <a:off x="276615" y="1343131"/>
            <a:ext cx="8537333" cy="3165655"/>
          </a:xfrm>
          <a:prstGeom prst="flowChartAlternateProcess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ローチャート: 代替処理 6"/>
          <p:cNvSpPr/>
          <p:nvPr/>
        </p:nvSpPr>
        <p:spPr>
          <a:xfrm>
            <a:off x="276615" y="4508786"/>
            <a:ext cx="8537333" cy="1608831"/>
          </a:xfrm>
          <a:prstGeom prst="flowChartAlternateProcess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9012" y="1343131"/>
            <a:ext cx="8356748" cy="4905349"/>
          </a:xfrm>
        </p:spPr>
        <p:txBody>
          <a:bodyPr>
            <a:normAutofit lnSpcReduction="10000"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教科指導</a:t>
            </a:r>
            <a:r>
              <a:rPr lang="ja-JP" altLang="en-US" dirty="0" smtClean="0">
                <a:solidFill>
                  <a:srgbClr val="FF0000"/>
                </a:solidFill>
              </a:rPr>
              <a:t>に</a:t>
            </a:r>
            <a:r>
              <a:rPr lang="en-US" altLang="ja-JP" dirty="0" smtClean="0">
                <a:solidFill>
                  <a:srgbClr val="FF0000"/>
                </a:solidFill>
              </a:rPr>
              <a:t>ICT</a:t>
            </a:r>
            <a:r>
              <a:rPr lang="ja-JP" altLang="en-US" dirty="0" smtClean="0">
                <a:solidFill>
                  <a:srgbClr val="FF0000"/>
                </a:solidFill>
              </a:rPr>
              <a:t>活用で学習効果が向上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dirty="0" smtClean="0"/>
              <a:t>平成</a:t>
            </a:r>
            <a:r>
              <a:rPr lang="en-US" altLang="ja-JP" dirty="0" smtClean="0"/>
              <a:t>17</a:t>
            </a:r>
            <a:r>
              <a:rPr lang="ja-JP" altLang="en-US" dirty="0" smtClean="0"/>
              <a:t>，</a:t>
            </a:r>
            <a:r>
              <a:rPr lang="en-US" altLang="ja-JP" dirty="0" smtClean="0"/>
              <a:t>18</a:t>
            </a:r>
            <a:r>
              <a:rPr lang="ja-JP" altLang="en-US" dirty="0" smtClean="0"/>
              <a:t>年度　</a:t>
            </a:r>
            <a:r>
              <a:rPr lang="ja-JP" altLang="en-US" dirty="0"/>
              <a:t>文科省委託事業</a:t>
            </a:r>
            <a:r>
              <a:rPr lang="ja-JP" altLang="en-US" dirty="0" smtClean="0"/>
              <a:t>「</a:t>
            </a:r>
            <a:r>
              <a:rPr lang="en-US" altLang="ja-JP" dirty="0"/>
              <a:t>ICT</a:t>
            </a:r>
            <a:r>
              <a:rPr lang="ja-JP" altLang="en-US" dirty="0"/>
              <a:t>を活用した指導の効果の調査</a:t>
            </a:r>
            <a:r>
              <a:rPr lang="ja-JP" altLang="en-US" dirty="0" smtClean="0"/>
              <a:t>」（全国７５２件の検証授業）</a:t>
            </a:r>
            <a:endParaRPr lang="en-US" altLang="ja-JP" dirty="0" smtClean="0"/>
          </a:p>
          <a:p>
            <a:pPr lvl="1"/>
            <a:r>
              <a:rPr lang="ja-JP" altLang="en-US" dirty="0">
                <a:solidFill>
                  <a:srgbClr val="FF0000"/>
                </a:solidFill>
              </a:rPr>
              <a:t>関心・意欲・</a:t>
            </a:r>
            <a:r>
              <a:rPr lang="ja-JP" altLang="en-US" dirty="0" smtClean="0">
                <a:solidFill>
                  <a:srgbClr val="FF0000"/>
                </a:solidFill>
              </a:rPr>
              <a:t>態度</a:t>
            </a:r>
            <a:r>
              <a:rPr lang="ja-JP" altLang="en-US" dirty="0" smtClean="0"/>
              <a:t>：教員</a:t>
            </a:r>
            <a:r>
              <a:rPr lang="ja-JP" altLang="en-US" dirty="0"/>
              <a:t>の</a:t>
            </a:r>
            <a:r>
              <a:rPr lang="en-US" altLang="ja-JP" dirty="0"/>
              <a:t>98.0%</a:t>
            </a:r>
            <a:r>
              <a:rPr lang="ja-JP" altLang="en-US" dirty="0" smtClean="0"/>
              <a:t>が効果</a:t>
            </a:r>
            <a:r>
              <a:rPr lang="ja-JP" altLang="en-US" dirty="0"/>
              <a:t>を</a:t>
            </a:r>
            <a:r>
              <a:rPr lang="ja-JP" altLang="en-US" dirty="0" smtClean="0"/>
              <a:t>認めた。</a:t>
            </a:r>
            <a:endParaRPr lang="en-US" altLang="ja-JP" dirty="0" smtClean="0"/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知識</a:t>
            </a:r>
            <a:r>
              <a:rPr lang="ja-JP" altLang="en-US" dirty="0">
                <a:solidFill>
                  <a:srgbClr val="FF0000"/>
                </a:solidFill>
              </a:rPr>
              <a:t>・理解，思考・判断，表現・技能・</a:t>
            </a:r>
            <a:r>
              <a:rPr lang="ja-JP" altLang="en-US" dirty="0" smtClean="0">
                <a:solidFill>
                  <a:srgbClr val="FF0000"/>
                </a:solidFill>
              </a:rPr>
              <a:t>処理</a:t>
            </a:r>
            <a:r>
              <a:rPr lang="ja-JP" altLang="en-US" dirty="0" smtClean="0"/>
              <a:t>：</a:t>
            </a:r>
            <a:r>
              <a:rPr lang="en-US" altLang="ja-JP" dirty="0" smtClean="0"/>
              <a:t>ICT</a:t>
            </a:r>
            <a:r>
              <a:rPr lang="ja-JP" altLang="en-US" dirty="0"/>
              <a:t>活用に</a:t>
            </a:r>
            <a:r>
              <a:rPr lang="ja-JP" altLang="en-US" dirty="0" smtClean="0"/>
              <a:t>よって生徒</a:t>
            </a:r>
            <a:r>
              <a:rPr lang="ja-JP" altLang="en-US" dirty="0"/>
              <a:t>が集中して取り組めるように</a:t>
            </a:r>
            <a:r>
              <a:rPr lang="ja-JP" altLang="en-US" dirty="0" smtClean="0"/>
              <a:t>なる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生徒</a:t>
            </a:r>
            <a:r>
              <a:rPr lang="ja-JP" altLang="en-US" dirty="0"/>
              <a:t>が楽しく学習できるように</a:t>
            </a:r>
            <a:r>
              <a:rPr lang="ja-JP" altLang="en-US" dirty="0" smtClean="0"/>
              <a:t>なる</a:t>
            </a:r>
            <a:endParaRPr lang="en-US" altLang="ja-JP" dirty="0"/>
          </a:p>
          <a:p>
            <a:r>
              <a:rPr lang="ja-JP" altLang="en-US" dirty="0" smtClean="0"/>
              <a:t>生徒</a:t>
            </a:r>
            <a:r>
              <a:rPr lang="ja-JP" altLang="en-US" dirty="0"/>
              <a:t>に対する</a:t>
            </a:r>
            <a:r>
              <a:rPr lang="ja-JP" altLang="en-US" dirty="0" smtClean="0"/>
              <a:t>調査結果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学習</a:t>
            </a:r>
            <a:r>
              <a:rPr lang="ja-JP" altLang="en-US" dirty="0"/>
              <a:t>に対する積極性や</a:t>
            </a:r>
            <a:r>
              <a:rPr lang="ja-JP" altLang="en-US" dirty="0" smtClean="0"/>
              <a:t>意欲が向上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学習</a:t>
            </a:r>
            <a:r>
              <a:rPr lang="ja-JP" altLang="en-US" dirty="0"/>
              <a:t>の達成感</a:t>
            </a:r>
            <a:r>
              <a:rPr lang="ja-JP" altLang="en-US" dirty="0" smtClean="0"/>
              <a:t>などが向上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Copyright(c) 2011 Yoshiaki Kawashima, Utsunomiya University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51388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kumimoji="1" lang="ja-JP" altLang="en-US" dirty="0" smtClean="0">
                <a:solidFill>
                  <a:srgbClr val="000000"/>
                </a:solidFill>
              </a:rPr>
              <a:t>フューチャースクール事業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>
                <a:solidFill>
                  <a:srgbClr val="0000FF"/>
                </a:solidFill>
              </a:rPr>
              <a:t>中学校の実践</a:t>
            </a:r>
            <a:endParaRPr kumimoji="1"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lang="ja-JP" altLang="en-US" dirty="0" smtClean="0"/>
              <a:t>総務省：</a:t>
            </a:r>
            <a:endParaRPr lang="en-US" altLang="ja-JP" dirty="0" smtClean="0"/>
          </a:p>
          <a:p>
            <a:pPr lvl="2"/>
            <a:r>
              <a:rPr lang="en-US" altLang="ja-JP" dirty="0" smtClean="0">
                <a:hlinkClick r:id="rId2"/>
              </a:rPr>
              <a:t>http</a:t>
            </a:r>
            <a:r>
              <a:rPr lang="en-US" altLang="ja-JP" dirty="0">
                <a:hlinkClick r:id="rId2"/>
              </a:rPr>
              <a:t>://www.soumu.go.jp/main_sosiki/joho_tsusin/kyouiku_joho-ka/</a:t>
            </a:r>
            <a:r>
              <a:rPr lang="en-US" altLang="ja-JP" dirty="0" smtClean="0">
                <a:hlinkClick r:id="rId2"/>
              </a:rPr>
              <a:t>future_school.html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Youtube</a:t>
            </a:r>
            <a:r>
              <a:rPr lang="en-US" altLang="ja-JP" dirty="0" smtClean="0"/>
              <a:t>:</a:t>
            </a:r>
          </a:p>
          <a:p>
            <a:pPr lvl="2"/>
            <a:r>
              <a:rPr lang="ja-JP" altLang="en-US" dirty="0"/>
              <a:t>平成２５年度フューチャースクール推進事業の概要映像（中学校・特別支援学校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3"/>
            <a:r>
              <a:rPr lang="en-US" altLang="ja-JP" dirty="0">
                <a:hlinkClick r:id="rId3"/>
              </a:rPr>
              <a:t>http://www.youtube.com/watch?v=</a:t>
            </a:r>
            <a:r>
              <a:rPr lang="en-US" altLang="ja-JP" dirty="0" smtClean="0">
                <a:hlinkClick r:id="rId3"/>
              </a:rPr>
              <a:t>MEtJnjfGMEk</a:t>
            </a:r>
            <a:endParaRPr lang="en-US" altLang="ja-JP" dirty="0" smtClean="0"/>
          </a:p>
          <a:p>
            <a:pPr lvl="2"/>
            <a:r>
              <a:rPr lang="ja-JP" altLang="en-US" dirty="0"/>
              <a:t>フューチャースクールで最先端の</a:t>
            </a:r>
            <a:r>
              <a:rPr lang="en-US" altLang="ja-JP" dirty="0"/>
              <a:t>ICT</a:t>
            </a:r>
            <a:r>
              <a:rPr lang="ja-JP" altLang="en-US" dirty="0"/>
              <a:t>教育を実践した岡山県・哲西</a:t>
            </a:r>
            <a:r>
              <a:rPr lang="ja-JP" altLang="en-US" dirty="0" smtClean="0"/>
              <a:t>中学校</a:t>
            </a:r>
            <a:endParaRPr lang="en-US" altLang="ja-JP" dirty="0" smtClean="0"/>
          </a:p>
          <a:p>
            <a:pPr lvl="3"/>
            <a:r>
              <a:rPr lang="en-US" altLang="ja-JP" dirty="0">
                <a:hlinkClick r:id="rId4"/>
              </a:rPr>
              <a:t>http://www.youtube.com/watch?v=</a:t>
            </a:r>
            <a:r>
              <a:rPr lang="en-US" altLang="ja-JP" dirty="0" smtClean="0">
                <a:hlinkClick r:id="rId4"/>
              </a:rPr>
              <a:t>VvxdoA5_IL4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xmlns="" val="312908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95650"/>
            <a:ext cx="8229600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kumimoji="1" lang="ja-JP" altLang="en-US" dirty="0" smtClean="0">
                <a:solidFill>
                  <a:srgbClr val="000000"/>
                </a:solidFill>
              </a:rPr>
              <a:t>実践事例と授業での活用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9812" y="1380763"/>
            <a:ext cx="8762555" cy="5361108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>
                <a:solidFill>
                  <a:srgbClr val="0000FF"/>
                </a:solidFill>
              </a:rPr>
              <a:t>実践事例</a:t>
            </a:r>
            <a:endParaRPr kumimoji="1" lang="en-US" altLang="ja-JP" dirty="0">
              <a:solidFill>
                <a:srgbClr val="0000FF"/>
              </a:solidFill>
            </a:endParaRPr>
          </a:p>
          <a:p>
            <a:pPr lvl="1"/>
            <a:r>
              <a:rPr lang="ja-JP" altLang="en-US" dirty="0"/>
              <a:t>千葉県立袖ヶ浦高校</a:t>
            </a:r>
            <a:endParaRPr lang="en-US" altLang="ja-JP" dirty="0"/>
          </a:p>
          <a:p>
            <a:pPr lvl="2"/>
            <a:r>
              <a:rPr lang="ja-JP" altLang="en-US" dirty="0">
                <a:solidFill>
                  <a:srgbClr val="000000"/>
                </a:solidFill>
                <a:latin typeface="+mn-ea"/>
                <a:cs typeface="ヒラギノ角ゴ ProN"/>
                <a:hlinkClick r:id="rId3"/>
              </a:rPr>
              <a:t>http://blog.keaton.com/2012/12/how-to-manage-ipad-in-school.html</a:t>
            </a:r>
            <a:endParaRPr lang="en-US" altLang="ja-JP" dirty="0">
              <a:latin typeface="+mn-ea"/>
            </a:endParaRPr>
          </a:p>
          <a:p>
            <a:pPr lvl="1"/>
            <a:r>
              <a:rPr lang="ja-JP" altLang="en-US" dirty="0"/>
              <a:t>広尾学園高等学校</a:t>
            </a:r>
            <a:endParaRPr lang="en-US" altLang="ja-JP" dirty="0"/>
          </a:p>
          <a:p>
            <a:pPr lvl="2"/>
            <a:r>
              <a:rPr lang="en-US" altLang="ja-JP" dirty="0">
                <a:hlinkClick r:id="rId4"/>
              </a:rPr>
              <a:t>http://koukou.passnavi.com/index.php/parent/special/ipad</a:t>
            </a:r>
            <a:endParaRPr lang="en-US" altLang="ja-JP" dirty="0"/>
          </a:p>
          <a:p>
            <a:pPr lvl="1"/>
            <a:r>
              <a:rPr lang="ja-JP" altLang="en-US" dirty="0"/>
              <a:t>近畿大学附属高校</a:t>
            </a:r>
            <a:endParaRPr lang="en-US" altLang="ja-JP" dirty="0"/>
          </a:p>
          <a:p>
            <a:pPr lvl="2"/>
            <a:r>
              <a:rPr lang="en-US" altLang="ja-JP" dirty="0">
                <a:hlinkClick r:id="rId5"/>
              </a:rPr>
              <a:t>https://www.mobileiron.com/sites/default/files/case-studies/files/06880000000rgcm.pdf</a:t>
            </a:r>
            <a:endParaRPr lang="en-US" altLang="ja-JP" dirty="0"/>
          </a:p>
          <a:p>
            <a:r>
              <a:rPr kumimoji="1" lang="ja-JP" altLang="en-US" dirty="0">
                <a:solidFill>
                  <a:srgbClr val="0000FF"/>
                </a:solidFill>
              </a:rPr>
              <a:t>授業での活用</a:t>
            </a:r>
            <a:endParaRPr kumimoji="1" lang="en-US" altLang="ja-JP" dirty="0">
              <a:solidFill>
                <a:srgbClr val="0000FF"/>
              </a:solidFill>
            </a:endParaRPr>
          </a:p>
          <a:p>
            <a:pPr lvl="1"/>
            <a:r>
              <a:rPr kumimoji="1" lang="ja-JP" altLang="en-US" dirty="0"/>
              <a:t>授業の目標達成を支援する道具</a:t>
            </a:r>
            <a:endParaRPr kumimoji="1" lang="en-US" altLang="ja-JP" dirty="0"/>
          </a:p>
          <a:p>
            <a:pPr lvl="1"/>
            <a:r>
              <a:rPr lang="ja-JP" altLang="en-US" dirty="0"/>
              <a:t>生徒の興味・関心を喚起</a:t>
            </a:r>
            <a:endParaRPr lang="en-US" altLang="ja-JP" dirty="0"/>
          </a:p>
          <a:p>
            <a:pPr lvl="1"/>
            <a:r>
              <a:rPr kumimoji="1" lang="ja-JP" altLang="en-US" dirty="0"/>
              <a:t>予習・復習などの個に対応</a:t>
            </a:r>
            <a:endParaRPr kumimoji="1" lang="en-US" altLang="ja-JP" dirty="0"/>
          </a:p>
          <a:p>
            <a:pPr lvl="1"/>
            <a:r>
              <a:rPr lang="ja-JP" altLang="en-US" dirty="0"/>
              <a:t>大画面への多様な提示方法</a:t>
            </a:r>
            <a:endParaRPr lang="en-US" altLang="ja-JP" dirty="0"/>
          </a:p>
          <a:p>
            <a:pPr lvl="2"/>
            <a:r>
              <a:rPr kumimoji="1" lang="ja-JP" altLang="en-US" dirty="0"/>
              <a:t>有線：</a:t>
            </a:r>
            <a:r>
              <a:rPr kumimoji="1" lang="en-US" altLang="ja-JP" dirty="0"/>
              <a:t>Dsub15</a:t>
            </a:r>
            <a:r>
              <a:rPr kumimoji="1" lang="ja-JP" altLang="en-US" dirty="0"/>
              <a:t>ピン，</a:t>
            </a:r>
            <a:r>
              <a:rPr lang="ja-JP" altLang="en-US" dirty="0"/>
              <a:t>デジタル，ＨＤＭＩ</a:t>
            </a:r>
            <a:endParaRPr lang="en-US" altLang="ja-JP" dirty="0"/>
          </a:p>
          <a:p>
            <a:pPr lvl="2"/>
            <a:r>
              <a:rPr kumimoji="1" lang="ja-JP" altLang="en-US" dirty="0"/>
              <a:t>無線：</a:t>
            </a:r>
            <a:r>
              <a:rPr kumimoji="1" lang="en-US" altLang="ja-JP" dirty="0"/>
              <a:t>Apple TV I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89132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kumimoji="1" lang="ja-JP" altLang="en-US" dirty="0" smtClean="0">
                <a:solidFill>
                  <a:srgbClr val="000000"/>
                </a:solidFill>
              </a:rPr>
              <a:t>アプリを探す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4835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授業に何が必要かを検討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授業の具体目標達成を支援する道具</a:t>
            </a:r>
            <a:endParaRPr lang="en-US" altLang="ja-JP" dirty="0" smtClean="0"/>
          </a:p>
          <a:p>
            <a:pPr lvl="2"/>
            <a:r>
              <a:rPr lang="ja-JP" altLang="en-US" dirty="0" smtClean="0">
                <a:solidFill>
                  <a:srgbClr val="FF0000"/>
                </a:solidFill>
              </a:rPr>
              <a:t>アプリを探すのではなく，使いたい機能を探す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/>
              <a:t>アプリの紹介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Appliv</a:t>
            </a:r>
            <a:endParaRPr lang="en-US" altLang="ja-JP" dirty="0" smtClean="0"/>
          </a:p>
          <a:p>
            <a:pPr lvl="2"/>
            <a:r>
              <a:rPr lang="en-US" altLang="ja-JP" dirty="0">
                <a:hlinkClick r:id="rId3"/>
              </a:rPr>
              <a:t>http://app-liv.jp/education/highschool/0037</a:t>
            </a:r>
            <a:r>
              <a:rPr lang="en-US" altLang="ja-JP" dirty="0" smtClean="0">
                <a:hlinkClick r:id="rId3"/>
              </a:rPr>
              <a:t>/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愛知県教育センター</a:t>
            </a:r>
            <a:endParaRPr lang="en-US" altLang="ja-JP" dirty="0" smtClean="0"/>
          </a:p>
          <a:p>
            <a:pPr lvl="2"/>
            <a:r>
              <a:rPr lang="en-US" altLang="ja-JP" dirty="0" smtClean="0">
                <a:hlinkClick r:id="rId4"/>
              </a:rPr>
              <a:t>http</a:t>
            </a:r>
            <a:r>
              <a:rPr lang="en-US" altLang="ja-JP" dirty="0">
                <a:hlinkClick r:id="rId4"/>
              </a:rPr>
              <a:t>://www.apec.aichi-c.ed.jp/shoko/ICT/</a:t>
            </a:r>
            <a:r>
              <a:rPr lang="en-US" altLang="ja-JP" dirty="0" smtClean="0">
                <a:hlinkClick r:id="rId4"/>
              </a:rPr>
              <a:t>kyouka_riyoukeitai.html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デジタル教科書</a:t>
            </a:r>
            <a:endParaRPr lang="en-US" altLang="ja-JP" dirty="0" smtClean="0"/>
          </a:p>
          <a:p>
            <a:pPr lvl="2"/>
            <a:r>
              <a:rPr lang="en-US" altLang="ja-JP" dirty="0">
                <a:hlinkClick r:id="rId5"/>
              </a:rPr>
              <a:t>http://webworld.tokyo-shoseki.co.jp/</a:t>
            </a:r>
            <a:r>
              <a:rPr lang="en-US" altLang="ja-JP" dirty="0" smtClean="0">
                <a:hlinkClick r:id="rId5"/>
              </a:rPr>
              <a:t>tdt_pv.html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2708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78988"/>
            <a:ext cx="8229600" cy="123865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ファイル共有</a:t>
            </a:r>
            <a:r>
              <a:rPr kumimoji="1" lang="en-US" altLang="ja-JP" dirty="0" smtClean="0">
                <a:solidFill>
                  <a:schemeClr val="tx1"/>
                </a:solidFill>
              </a:rPr>
              <a:t/>
            </a:r>
            <a:br>
              <a:rPr kumimoji="1" lang="en-US" altLang="ja-JP" dirty="0" smtClean="0">
                <a:solidFill>
                  <a:schemeClr val="tx1"/>
                </a:solidFill>
              </a:rPr>
            </a:br>
            <a:r>
              <a:rPr lang="ja-JP" altLang="en-US" dirty="0" smtClean="0">
                <a:solidFill>
                  <a:schemeClr val="tx1"/>
                </a:solidFill>
              </a:rPr>
              <a:t>ネットワーク有り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>
                <a:solidFill>
                  <a:srgbClr val="0000FF"/>
                </a:solidFill>
              </a:rPr>
              <a:t>クラウドの利用</a:t>
            </a:r>
            <a:endParaRPr kumimoji="1"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lang="en-US" altLang="ja-JP" dirty="0" err="1" smtClean="0"/>
              <a:t>iClude</a:t>
            </a:r>
            <a:r>
              <a:rPr lang="ja-JP" altLang="en-US" dirty="0" smtClean="0"/>
              <a:t>（</a:t>
            </a:r>
            <a:r>
              <a:rPr lang="en-US" altLang="ja-JP" dirty="0" smtClean="0"/>
              <a:t>Apple</a:t>
            </a:r>
            <a:r>
              <a:rPr lang="ja-JP" altLang="en-US" dirty="0" smtClean="0"/>
              <a:t>社）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safari</a:t>
            </a:r>
            <a:r>
              <a:rPr lang="ja-JP" altLang="en-US" dirty="0" smtClean="0"/>
              <a:t>のお気に入り，写真，ドキュメントの共有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OneDrive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Microsoft</a:t>
            </a:r>
            <a:r>
              <a:rPr kumimoji="1" lang="ja-JP" altLang="en-US" dirty="0" smtClean="0"/>
              <a:t>社），</a:t>
            </a:r>
            <a:r>
              <a:rPr lang="en-US" altLang="ja-JP" dirty="0" smtClean="0"/>
              <a:t>Google Drive</a:t>
            </a:r>
            <a:r>
              <a:rPr lang="ja-JP" altLang="en-US" dirty="0" smtClean="0"/>
              <a:t>（</a:t>
            </a:r>
            <a:r>
              <a:rPr lang="en-US" altLang="ja-JP" dirty="0" smtClean="0"/>
              <a:t>Google</a:t>
            </a:r>
            <a:r>
              <a:rPr lang="ja-JP" altLang="en-US" dirty="0" smtClean="0"/>
              <a:t>社）</a:t>
            </a:r>
            <a:endParaRPr lang="en-US" altLang="ja-JP" dirty="0" smtClean="0"/>
          </a:p>
          <a:p>
            <a:pPr lvl="2"/>
            <a:r>
              <a:rPr lang="en-US" altLang="ja-JP" dirty="0"/>
              <a:t>Office</a:t>
            </a:r>
            <a:r>
              <a:rPr lang="ja-JP" altLang="en-US" dirty="0"/>
              <a:t>ファイル，</a:t>
            </a:r>
            <a:r>
              <a:rPr lang="en-US" altLang="ja-JP" dirty="0"/>
              <a:t>PDF</a:t>
            </a:r>
            <a:r>
              <a:rPr lang="ja-JP" altLang="en-US" dirty="0"/>
              <a:t>，写真等の</a:t>
            </a:r>
            <a:r>
              <a:rPr lang="ja-JP" altLang="en-US" dirty="0" smtClean="0"/>
              <a:t>共有</a:t>
            </a:r>
            <a:endParaRPr kumimoji="1" lang="en-US" altLang="ja-JP" dirty="0" smtClean="0"/>
          </a:p>
          <a:p>
            <a:r>
              <a:rPr lang="ja-JP" altLang="en-US" dirty="0" smtClean="0">
                <a:solidFill>
                  <a:srgbClr val="0000FF"/>
                </a:solidFill>
              </a:rPr>
              <a:t>ＳＮＳの利用</a:t>
            </a:r>
            <a:endParaRPr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lang="en-US" altLang="ja-JP" dirty="0" err="1" smtClean="0"/>
              <a:t>FaceTime</a:t>
            </a:r>
            <a:r>
              <a:rPr lang="ja-JP" altLang="en-US" dirty="0" smtClean="0"/>
              <a:t>，</a:t>
            </a:r>
            <a:r>
              <a:rPr lang="en-US" altLang="ja-JP" dirty="0" smtClean="0"/>
              <a:t>Twitter</a:t>
            </a:r>
            <a:r>
              <a:rPr lang="ja-JP" altLang="en-US" dirty="0" smtClean="0"/>
              <a:t>，</a:t>
            </a:r>
            <a:r>
              <a:rPr lang="en-US" altLang="ja-JP" dirty="0" smtClean="0"/>
              <a:t>LINE</a:t>
            </a:r>
          </a:p>
          <a:p>
            <a:r>
              <a:rPr kumimoji="1" lang="ja-JP" altLang="en-US" dirty="0" smtClean="0">
                <a:solidFill>
                  <a:srgbClr val="0000FF"/>
                </a:solidFill>
              </a:rPr>
              <a:t>その他</a:t>
            </a:r>
            <a:endParaRPr kumimoji="1"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lang="en-US" altLang="ja-JP" dirty="0" smtClean="0"/>
              <a:t>Whiteboard Fox</a:t>
            </a:r>
          </a:p>
          <a:p>
            <a:pPr lvl="2"/>
            <a:r>
              <a:rPr kumimoji="1" lang="en-US" altLang="ja-JP" dirty="0" smtClean="0">
                <a:hlinkClick r:id="rId2"/>
              </a:rPr>
              <a:t>http://whiteboardfox.com/</a:t>
            </a:r>
            <a:endParaRPr kumimoji="1" lang="en-US" altLang="ja-JP" dirty="0" smtClean="0"/>
          </a:p>
        </p:txBody>
      </p:sp>
      <p:sp>
        <p:nvSpPr>
          <p:cNvPr id="4" name="爆発 2 3"/>
          <p:cNvSpPr/>
          <p:nvPr/>
        </p:nvSpPr>
        <p:spPr>
          <a:xfrm>
            <a:off x="4432421" y="3520092"/>
            <a:ext cx="4711579" cy="3093931"/>
          </a:xfrm>
          <a:prstGeom prst="irregularSeal2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bg1"/>
                </a:solidFill>
              </a:rPr>
              <a:t>クラウドは絶対安全とは言えないことを認識して利用</a:t>
            </a:r>
            <a:endParaRPr kumimoji="1" lang="ja-JP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272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78988"/>
            <a:ext cx="8229600" cy="123865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kumimoji="1" lang="ja-JP" altLang="en-US" dirty="0" smtClean="0">
                <a:solidFill>
                  <a:srgbClr val="000000"/>
                </a:solidFill>
              </a:rPr>
              <a:t>上手に使うためには</a:t>
            </a:r>
            <a:r>
              <a:rPr kumimoji="1" lang="en-US" altLang="ja-JP" dirty="0" smtClean="0">
                <a:solidFill>
                  <a:srgbClr val="000000"/>
                </a:solidFill>
              </a:rPr>
              <a:t/>
            </a:r>
            <a:br>
              <a:rPr kumimoji="1" lang="en-US" altLang="ja-JP" dirty="0" smtClean="0">
                <a:solidFill>
                  <a:srgbClr val="000000"/>
                </a:solidFill>
              </a:rPr>
            </a:br>
            <a:r>
              <a:rPr lang="ja-JP" altLang="en-US" dirty="0" smtClean="0">
                <a:solidFill>
                  <a:srgbClr val="000000"/>
                </a:solidFill>
              </a:rPr>
              <a:t>学校内でできること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>
                <a:solidFill>
                  <a:srgbClr val="0000FF"/>
                </a:solidFill>
              </a:rPr>
              <a:t>教科ごとに使う授業場面を検討</a:t>
            </a:r>
            <a:endParaRPr kumimoji="1"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kumimoji="1" lang="ja-JP" altLang="en-US" dirty="0" smtClean="0"/>
              <a:t>必要な機能を確認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アプリの検索／情報共有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年間指導計画に組み込む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0000FF"/>
                </a:solidFill>
              </a:rPr>
              <a:t>教科ごとに月に一度程度の実践</a:t>
            </a:r>
            <a:endParaRPr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lang="ja-JP" altLang="en-US" dirty="0" smtClean="0"/>
              <a:t>上手な使い方をしている先生を見本</a:t>
            </a:r>
            <a:endParaRPr lang="en-US" altLang="ja-JP" dirty="0" smtClean="0"/>
          </a:p>
          <a:p>
            <a:r>
              <a:rPr kumimoji="1" lang="ja-JP" altLang="en-US" dirty="0" smtClean="0">
                <a:solidFill>
                  <a:srgbClr val="0000FF"/>
                </a:solidFill>
              </a:rPr>
              <a:t>実践後の振り返り</a:t>
            </a:r>
            <a:endParaRPr kumimoji="1" lang="en-US" altLang="ja-JP" dirty="0" smtClean="0">
              <a:solidFill>
                <a:srgbClr val="0000FF"/>
              </a:solidFill>
            </a:endParaRPr>
          </a:p>
          <a:p>
            <a:pPr lvl="1"/>
            <a:r>
              <a:rPr lang="ja-JP" altLang="en-US" dirty="0" smtClean="0"/>
              <a:t>生徒と教師の反応から活用の省察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使用したアプリの再検討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xmlns="" val="88073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526</Words>
  <Application>Microsoft Macintosh PowerPoint</Application>
  <PresentationFormat>画面に合わせる (4:3)</PresentationFormat>
  <Paragraphs>102</Paragraphs>
  <Slides>10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ホワイト</vt:lpstr>
      <vt:lpstr>平成２６年度栃高教研情報教育部会 中部支部会講演会資料 スマートフォン・タブレット端末を利用した 教育実践の最新事情</vt:lpstr>
      <vt:lpstr>なぜ必要なのか</vt:lpstr>
      <vt:lpstr>学習指導要領解説</vt:lpstr>
      <vt:lpstr>成果はあるのか</vt:lpstr>
      <vt:lpstr>フューチャースクール事業</vt:lpstr>
      <vt:lpstr>実践事例と授業での活用</vt:lpstr>
      <vt:lpstr>アプリを探す</vt:lpstr>
      <vt:lpstr>ファイル共有 ネットワーク有り</vt:lpstr>
      <vt:lpstr>上手に使うためには 学校内でできること</vt:lpstr>
      <vt:lpstr>上手に使うためには 教育委員会との連携</vt:lpstr>
    </vt:vector>
  </TitlesOfParts>
  <Company>Utsunomiya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附属特別支援学校 校内iPad研修</dc:title>
  <dc:creator>Kawashima Yoshiaki</dc:creator>
  <cp:lastModifiedBy>ohmiya-a01</cp:lastModifiedBy>
  <cp:revision>39</cp:revision>
  <dcterms:created xsi:type="dcterms:W3CDTF">2014-08-29T00:24:46Z</dcterms:created>
  <dcterms:modified xsi:type="dcterms:W3CDTF">2015-03-17T01:23:14Z</dcterms:modified>
</cp:coreProperties>
</file>