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8" r:id="rId2"/>
    <p:sldId id="259" r:id="rId3"/>
    <p:sldId id="261" r:id="rId4"/>
    <p:sldId id="263" r:id="rId5"/>
  </p:sldIdLst>
  <p:sldSz cx="10691813" cy="7559675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授業実践事例_作成例" id="{81C576B3-1237-4CAF-BB97-917D917477E7}">
          <p14:sldIdLst>
            <p14:sldId id="258"/>
          </p14:sldIdLst>
        </p14:section>
        <p14:section name="授業実践事例_様式" id="{4DC5380C-F5FA-4ECD-BF0F-7D05602DAF00}">
          <p14:sldIdLst>
            <p14:sldId id="259"/>
          </p14:sldIdLst>
        </p14:section>
        <p14:section name="校務実践事例_作成例" id="{86309114-E2FC-4F65-863E-676956266E67}">
          <p14:sldIdLst>
            <p14:sldId id="261"/>
          </p14:sldIdLst>
        </p14:section>
        <p14:section name="校務実践事例_様式" id="{04C0B650-99B5-43E4-9901-D4665DF033DA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08443-B470-4264-8FDF-400171FD8656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1233488"/>
            <a:ext cx="47101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5395A-7FFD-4E9C-AB8A-4D8A30EC6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68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00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33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26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61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97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4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21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06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98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971-FCAA-4FA6-86E7-3E6B52B9C8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6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F0971-FCAA-4FA6-86E7-3E6B52B9C8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1821E-58C6-41EE-BFB2-F21F4F65A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06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546" y="1260000"/>
            <a:ext cx="3846906" cy="900000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 flipV="1">
            <a:off x="0" y="7056000"/>
            <a:ext cx="10691813" cy="5040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chemeClr val="accent2"/>
              </a:gs>
              <a:gs pos="84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10691813" cy="5868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chemeClr val="accent2"/>
              </a:gs>
              <a:gs pos="84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4" name="図 3" descr="栃木県総合教育センターとちぎ教育ICTポータルサイト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7128000"/>
            <a:ext cx="3276600" cy="358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-1" y="-1"/>
            <a:ext cx="7451814" cy="58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0000" tIns="108000" rIns="0" bIns="108000" anchor="ctr" anchorCtr="0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「考えや解答を</a:t>
            </a:r>
            <a:r>
              <a:rPr lang="ja-JP" sz="2400" kern="100" dirty="0" smtClean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タブレット</a:t>
            </a:r>
            <a:r>
              <a:rPr lang="ja-JP" sz="2400" kern="100" dirty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で共有</a:t>
            </a:r>
            <a:r>
              <a:rPr lang="ja-JP" sz="2400" kern="100" dirty="0" smtClean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しよう</a:t>
            </a:r>
            <a:r>
              <a:rPr lang="ja-JP" altLang="en-US" sz="2400" kern="100" dirty="0" smtClean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kern="100" dirty="0" smtClean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のトリセツ</a:t>
            </a:r>
            <a:endParaRPr lang="ja-JP" sz="3600" kern="100" dirty="0">
              <a:solidFill>
                <a:srgbClr val="FFFFFF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7451813" y="0"/>
            <a:ext cx="3240000" cy="5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 smtClean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栃木県立瓦谷中学校</a:t>
            </a:r>
            <a:endParaRPr lang="ja-JP" sz="1000" kern="100" dirty="0">
              <a:solidFill>
                <a:srgbClr val="FFFFFF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592000" y="684000"/>
            <a:ext cx="2664000" cy="140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中学２年　理科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「化学変化と物質の質量」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（全５時間扱い）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556000" y="648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</a:t>
            </a:r>
            <a:r>
              <a:rPr lang="ja-JP" sz="1400" b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活用場面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5436000" y="684000"/>
            <a:ext cx="5184000" cy="5040000"/>
          </a:xfrm>
          <a:prstGeom prst="roundRect">
            <a:avLst>
              <a:gd name="adj" fmla="val 24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200"/>
              </a:lnSpc>
            </a:pPr>
            <a:endParaRPr lang="en-US" altLang="ja-JP" sz="1600" kern="100" dirty="0" smtClean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en-US" sz="1600" kern="100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本時のねらい</a:t>
            </a:r>
            <a:endParaRPr lang="en-US" altLang="ja-JP" sz="1600" kern="100" dirty="0" smtClean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ja-JP" sz="1600" kern="100" dirty="0" smtClean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ja-JP" sz="1600" kern="100" dirty="0" smtClean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en-US" sz="1600" kern="100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主な学習活動</a:t>
            </a:r>
            <a:endParaRPr lang="en-US" altLang="ja-JP" sz="1600" kern="100" dirty="0" smtClean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en-US" sz="1600" kern="100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400000" y="648000"/>
            <a:ext cx="198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授業の一例（３／５時）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436000" y="5832000"/>
            <a:ext cx="5184000" cy="1188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・他の人の意見をすぐに見られるので話し合いを早く進め</a:t>
            </a:r>
            <a:r>
              <a:rPr lang="ja-JP" altLang="en-US" sz="1600" kern="100" dirty="0" err="1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ら</a:t>
            </a: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れた。（生徒の声）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400000" y="5796000"/>
            <a:ext cx="270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児童・生徒の声または教師の声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ochigi-edu.ed.jp/educenter/wysiwyg/image/download/1/119/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" y="7128000"/>
            <a:ext cx="21176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"/>
          <p:cNvSpPr txBox="1">
            <a:spLocks noChangeArrowheads="1"/>
          </p:cNvSpPr>
          <p:nvPr/>
        </p:nvSpPr>
        <p:spPr bwMode="auto">
          <a:xfrm>
            <a:off x="2261654" y="7055359"/>
            <a:ext cx="5011134" cy="50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 smtClean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情報提供年度</a:t>
            </a:r>
            <a:r>
              <a:rPr lang="ja-JP" altLang="en-US" kern="100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：</a:t>
            </a:r>
            <a:r>
              <a:rPr lang="ja-JP" altLang="en-US" kern="100" dirty="0" smtClean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２０２</a:t>
            </a:r>
            <a:r>
              <a:rPr lang="en-US" altLang="ja-JP" kern="100" dirty="0" smtClean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4</a:t>
            </a:r>
            <a:r>
              <a:rPr lang="ja-JP" altLang="en-US" kern="100" dirty="0" smtClean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年</a:t>
            </a:r>
            <a:endParaRPr lang="ja-JP" sz="1000" kern="100" dirty="0">
              <a:solidFill>
                <a:srgbClr val="FFFFFF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5815902" y="2196000"/>
            <a:ext cx="4424193" cy="3420000"/>
            <a:chOff x="5914458" y="2412000"/>
            <a:chExt cx="4227083" cy="3267628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5"/>
            <a:srcRect t="5705"/>
            <a:stretch/>
          </p:blipFill>
          <p:spPr>
            <a:xfrm>
              <a:off x="5914458" y="2598420"/>
              <a:ext cx="4227083" cy="3081208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5"/>
            <a:srcRect l="50984" b="94058"/>
            <a:stretch/>
          </p:blipFill>
          <p:spPr>
            <a:xfrm>
              <a:off x="8069580" y="2412000"/>
              <a:ext cx="2071961" cy="194174"/>
            </a:xfrm>
            <a:prstGeom prst="rect">
              <a:avLst/>
            </a:prstGeom>
          </p:spPr>
        </p:pic>
      </p:grpSp>
      <p:sp>
        <p:nvSpPr>
          <p:cNvPr id="37" name="テキスト ボックス 3"/>
          <p:cNvSpPr txBox="1">
            <a:spLocks noChangeArrowheads="1"/>
          </p:cNvSpPr>
          <p:nvPr/>
        </p:nvSpPr>
        <p:spPr bwMode="auto">
          <a:xfrm>
            <a:off x="252000" y="3312000"/>
            <a:ext cx="212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インターネットの利用</a:t>
            </a:r>
            <a:endParaRPr lang="ja-JP" sz="80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72000" y="2196000"/>
            <a:ext cx="5184000" cy="1476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ja-JP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Windows</a:t>
            </a: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タブレット</a:t>
            </a:r>
            <a:r>
              <a:rPr lang="en-US" altLang="ja-JP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	</a:t>
            </a: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画面共有ソフト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ja-JP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</a:t>
            </a: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デジタルワークシート</a:t>
            </a:r>
            <a:r>
              <a:rPr lang="en-US" altLang="ja-JP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	</a:t>
            </a: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プロジェクタ</a:t>
            </a: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ja-JP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</a:t>
            </a: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マグネットスクリーン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36000" y="2160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準備するもの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72000" y="3312000"/>
            <a:ext cx="518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376000" y="3312000"/>
            <a:ext cx="0" cy="360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3"/>
          <p:cNvSpPr txBox="1">
            <a:spLocks noChangeArrowheads="1"/>
          </p:cNvSpPr>
          <p:nvPr/>
        </p:nvSpPr>
        <p:spPr bwMode="auto">
          <a:xfrm>
            <a:off x="2376000" y="3312000"/>
            <a:ext cx="28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 smtClean="0">
                <a:solidFill>
                  <a:sysClr val="windowText" lastClr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有</a:t>
            </a:r>
            <a:endParaRPr lang="ja-JP" sz="900" kern="100" dirty="0">
              <a:solidFill>
                <a:sysClr val="windowText" lastClr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72000" y="3779999"/>
            <a:ext cx="5184000" cy="3240000"/>
          </a:xfrm>
          <a:prstGeom prst="roundRect">
            <a:avLst>
              <a:gd name="adj" fmla="val 764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36000" y="3744000"/>
            <a:ext cx="162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ＩＣＴ活用のメリット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00" y="4500002"/>
            <a:ext cx="4860000" cy="2306176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00" y="4140000"/>
            <a:ext cx="1946087" cy="360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" y="648001"/>
            <a:ext cx="2484000" cy="1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1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 flipV="1">
            <a:off x="0" y="7056000"/>
            <a:ext cx="10691813" cy="5040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chemeClr val="accent2"/>
              </a:gs>
              <a:gs pos="84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10691813" cy="5868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chemeClr val="accent2"/>
              </a:gs>
              <a:gs pos="84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8" name="テキスト ボックス 3"/>
          <p:cNvSpPr txBox="1">
            <a:spLocks noChangeArrowheads="1"/>
          </p:cNvSpPr>
          <p:nvPr/>
        </p:nvSpPr>
        <p:spPr bwMode="auto">
          <a:xfrm>
            <a:off x="252000" y="3312000"/>
            <a:ext cx="212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インターネットの利用</a:t>
            </a:r>
            <a:endParaRPr lang="ja-JP" sz="80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" name="図 3" descr="栃木県総合教育センターとちぎ教育ICTポータルサイト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7128000"/>
            <a:ext cx="3276600" cy="358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-1" y="-1"/>
            <a:ext cx="7451814" cy="58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0000" tIns="108000" rIns="0" bIns="108000" anchor="ctr" anchorCtr="0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24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</a:t>
            </a:r>
            <a:r>
              <a:rPr lang="ja-JP" altLang="en-US" sz="24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</a:t>
            </a:r>
            <a:r>
              <a:rPr lang="ja-JP" altLang="en-US" sz="2400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</a:t>
            </a:r>
            <a:r>
              <a:rPr lang="ja-JP" altLang="en-US" sz="24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</a:t>
            </a:r>
            <a:r>
              <a:rPr lang="ja-JP" altLang="en-US" sz="2400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</a:t>
            </a:r>
            <a:r>
              <a:rPr lang="ja-JP" altLang="en-US" sz="24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</a:t>
            </a:r>
            <a:r>
              <a:rPr lang="ja-JP" altLang="en-US" sz="2400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○○○</a:t>
            </a:r>
            <a:r>
              <a:rPr lang="ja-JP" altLang="en-US" sz="2400" kern="100" dirty="0" smtClean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kern="100" dirty="0" smtClean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のトリセツ</a:t>
            </a:r>
            <a:endParaRPr lang="ja-JP" sz="36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7451813" y="0"/>
            <a:ext cx="3240000" cy="5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○○○</a:t>
            </a:r>
            <a:r>
              <a:rPr lang="ja-JP" altLang="en-US" kern="100" dirty="0" smtClean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立</a:t>
            </a:r>
            <a:r>
              <a:rPr lang="ja-JP" altLang="en-US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○○○</a:t>
            </a:r>
            <a:r>
              <a:rPr lang="ja-JP" altLang="en-US" kern="100" dirty="0" smtClean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学校</a:t>
            </a:r>
            <a:r>
              <a:rPr lang="en-US" altLang="ja-JP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/>
            </a:r>
            <a:br>
              <a:rPr lang="en-US" altLang="ja-JP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</a:br>
            <a:r>
              <a:rPr lang="ja-JP" altLang="en-US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　○○</a:t>
            </a:r>
            <a:endParaRPr lang="ja-JP" sz="10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592000" y="684000"/>
            <a:ext cx="2664000" cy="140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○○○</a:t>
            </a: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年　</a:t>
            </a: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</a:t>
            </a:r>
            <a:endParaRPr lang="en-US" altLang="ja-JP" sz="1600" kern="100" dirty="0" smtClean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「　　　　　　　　　　　　　　　　　　」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（全</a:t>
            </a: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</a:t>
            </a: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時間扱い）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556000" y="648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</a:t>
            </a:r>
            <a:r>
              <a:rPr lang="ja-JP" sz="1400" b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活用場面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2000" y="2196000"/>
            <a:ext cx="5184000" cy="1476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ja-JP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</a:t>
            </a: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準備する</a:t>
            </a:r>
            <a:r>
              <a:rPr lang="en-US" altLang="ja-JP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ICT</a:t>
            </a: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機器やアプリ等を記入して下さい</a:t>
            </a:r>
            <a:endParaRPr lang="en-US" altLang="ja-JP" sz="1600" kern="100" dirty="0" smtClean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6000" y="2160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準備するもの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72000" y="3312000"/>
            <a:ext cx="518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376000" y="3312000"/>
            <a:ext cx="0" cy="360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3"/>
          <p:cNvSpPr txBox="1">
            <a:spLocks noChangeArrowheads="1"/>
          </p:cNvSpPr>
          <p:nvPr/>
        </p:nvSpPr>
        <p:spPr bwMode="auto">
          <a:xfrm>
            <a:off x="2376000" y="3312000"/>
            <a:ext cx="28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有</a:t>
            </a:r>
            <a:r>
              <a:rPr lang="en-US" altLang="ja-JP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or</a:t>
            </a: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無</a:t>
            </a:r>
            <a:endParaRPr lang="ja-JP" sz="9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72000" y="3779999"/>
            <a:ext cx="5184000" cy="3240000"/>
          </a:xfrm>
          <a:prstGeom prst="roundRect">
            <a:avLst>
              <a:gd name="adj" fmla="val 764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ICT</a:t>
            </a: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を活用するメリットを記入して下さい</a:t>
            </a:r>
            <a:endParaRPr lang="en-US" altLang="ja-JP" sz="1600" kern="100" dirty="0" smtClean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6000" y="3744000"/>
            <a:ext cx="162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ＩＣＴ活用のメリット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5436000" y="684000"/>
            <a:ext cx="5184000" cy="5040000"/>
          </a:xfrm>
          <a:prstGeom prst="roundRect">
            <a:avLst>
              <a:gd name="adj" fmla="val 24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200"/>
              </a:lnSpc>
            </a:pPr>
            <a:endParaRPr lang="en-US" altLang="ja-JP" sz="1600" kern="100" dirty="0" smtClean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en-US" sz="1600" kern="100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この授業の目標や授業の流れを記入して下さい</a:t>
            </a:r>
            <a:endParaRPr lang="en-US" altLang="ja-JP" sz="1600" kern="100" dirty="0" smtClean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400000" y="648000"/>
            <a:ext cx="198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授業の流れ（</a:t>
            </a:r>
            <a:r>
              <a:rPr lang="ja-JP" altLang="en-US" sz="1400" b="1" kern="100" dirty="0" smtClean="0">
                <a:solidFill>
                  <a:srgbClr val="FF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○</a:t>
            </a:r>
            <a:r>
              <a:rPr lang="ja-JP" altLang="en-US" sz="1400" b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／５時）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436000" y="5832000"/>
            <a:ext cx="5184000" cy="1188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授業を行って児童・生徒の反応や、授業者が感じた</a:t>
            </a:r>
            <a:endParaRPr lang="en-US" altLang="ja-JP" sz="1600" kern="100" dirty="0" smtClean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良かった点や今後に向けてのコメントを記入して下さい</a:t>
            </a:r>
            <a:endParaRPr lang="en-US" altLang="ja-JP" sz="1600" kern="100" dirty="0" smtClean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400000" y="5796000"/>
            <a:ext cx="288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児童・生徒の声や、教師のふりかえり</a:t>
            </a:r>
            <a:endParaRPr lang="ja-JP" sz="1050" b="1" kern="100" dirty="0">
              <a:solidFill>
                <a:schemeClr val="accent2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ochigi-edu.ed.jp/educenter/wysiwyg/image/download/1/119/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" y="7128000"/>
            <a:ext cx="21176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"/>
          <p:cNvSpPr txBox="1">
            <a:spLocks noChangeArrowheads="1"/>
          </p:cNvSpPr>
          <p:nvPr/>
        </p:nvSpPr>
        <p:spPr bwMode="auto">
          <a:xfrm>
            <a:off x="2261654" y="7055359"/>
            <a:ext cx="5011134" cy="50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 smtClean="0"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情報提供年度</a:t>
            </a:r>
            <a:r>
              <a:rPr lang="ja-JP" altLang="en-US" kern="100" dirty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：</a:t>
            </a:r>
            <a:r>
              <a:rPr lang="ja-JP" altLang="en-US" kern="100" dirty="0" smtClean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２０２</a:t>
            </a:r>
            <a:r>
              <a:rPr lang="en-US" altLang="ja-JP" kern="100" dirty="0" smtClean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4</a:t>
            </a:r>
            <a:r>
              <a:rPr lang="ja-JP" altLang="en-US" kern="100" dirty="0" smtClean="0"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年</a:t>
            </a:r>
            <a:endParaRPr lang="ja-JP" sz="10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000" y="648000"/>
            <a:ext cx="2484000" cy="139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この上に</a:t>
            </a:r>
            <a:r>
              <a:rPr lang="en-US" altLang="ja-JP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16:9</a:t>
            </a:r>
            <a:r>
              <a:rPr lang="ja-JP" altLang="en-US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</a:t>
            </a:r>
            <a:endParaRPr lang="en-US" altLang="ja-JP" kern="100" dirty="0" smtClean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サムネイルを</a:t>
            </a:r>
            <a:endParaRPr lang="en-US" altLang="ja-JP" kern="100" dirty="0" smtClean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重ねて下さい</a:t>
            </a:r>
            <a:endParaRPr lang="en-US" altLang="ja-JP" kern="100" dirty="0" smtClean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幅</a:t>
            </a:r>
            <a:r>
              <a:rPr lang="en-US" altLang="ja-JP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6.9</a:t>
            </a:r>
          </a:p>
          <a:p>
            <a:pPr algn="ctr"/>
            <a:r>
              <a:rPr lang="ja-JP" altLang="en-US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横位置</a:t>
            </a:r>
            <a:r>
              <a:rPr lang="en-US" altLang="ja-JP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0.1 </a:t>
            </a:r>
            <a:r>
              <a:rPr lang="ja-JP" altLang="en-US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縦位置</a:t>
            </a:r>
            <a:r>
              <a:rPr lang="en-US" altLang="ja-JP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1.8</a:t>
            </a:r>
          </a:p>
        </p:txBody>
      </p:sp>
      <p:sp>
        <p:nvSpPr>
          <p:cNvPr id="26" name="正方形/長方形 6"/>
          <p:cNvSpPr/>
          <p:nvPr/>
        </p:nvSpPr>
        <p:spPr>
          <a:xfrm>
            <a:off x="0" y="0"/>
            <a:ext cx="10691813" cy="3744000"/>
          </a:xfrm>
          <a:custGeom>
            <a:avLst/>
            <a:gdLst>
              <a:gd name="connsiteX0" fmla="*/ 0 w 10691813"/>
              <a:gd name="connsiteY0" fmla="*/ 0 h 3744000"/>
              <a:gd name="connsiteX1" fmla="*/ 10691813 w 10691813"/>
              <a:gd name="connsiteY1" fmla="*/ 0 h 3744000"/>
              <a:gd name="connsiteX2" fmla="*/ 10691813 w 10691813"/>
              <a:gd name="connsiteY2" fmla="*/ 3744000 h 3744000"/>
              <a:gd name="connsiteX3" fmla="*/ 0 w 10691813"/>
              <a:gd name="connsiteY3" fmla="*/ 3744000 h 3744000"/>
              <a:gd name="connsiteX4" fmla="*/ 0 w 10691813"/>
              <a:gd name="connsiteY4" fmla="*/ 0 h 3744000"/>
              <a:gd name="connsiteX0" fmla="*/ 0 w 10691813"/>
              <a:gd name="connsiteY0" fmla="*/ 0 h 3744000"/>
              <a:gd name="connsiteX1" fmla="*/ 10691813 w 10691813"/>
              <a:gd name="connsiteY1" fmla="*/ 0 h 3744000"/>
              <a:gd name="connsiteX2" fmla="*/ 10691813 w 10691813"/>
              <a:gd name="connsiteY2" fmla="*/ 3744000 h 3744000"/>
              <a:gd name="connsiteX3" fmla="*/ 5343525 w 10691813"/>
              <a:gd name="connsiteY3" fmla="*/ 3743325 h 3744000"/>
              <a:gd name="connsiteX4" fmla="*/ 0 w 10691813"/>
              <a:gd name="connsiteY4" fmla="*/ 3744000 h 3744000"/>
              <a:gd name="connsiteX5" fmla="*/ 0 w 10691813"/>
              <a:gd name="connsiteY5" fmla="*/ 0 h 3744000"/>
              <a:gd name="connsiteX0" fmla="*/ 0 w 10691813"/>
              <a:gd name="connsiteY0" fmla="*/ 0 h 3744000"/>
              <a:gd name="connsiteX1" fmla="*/ 10691813 w 10691813"/>
              <a:gd name="connsiteY1" fmla="*/ 0 h 3744000"/>
              <a:gd name="connsiteX2" fmla="*/ 10687050 w 10691813"/>
              <a:gd name="connsiteY2" fmla="*/ 647700 h 3744000"/>
              <a:gd name="connsiteX3" fmla="*/ 10691813 w 10691813"/>
              <a:gd name="connsiteY3" fmla="*/ 3744000 h 3744000"/>
              <a:gd name="connsiteX4" fmla="*/ 5343525 w 10691813"/>
              <a:gd name="connsiteY4" fmla="*/ 3743325 h 3744000"/>
              <a:gd name="connsiteX5" fmla="*/ 0 w 10691813"/>
              <a:gd name="connsiteY5" fmla="*/ 3744000 h 3744000"/>
              <a:gd name="connsiteX6" fmla="*/ 0 w 10691813"/>
              <a:gd name="connsiteY6" fmla="*/ 0 h 3744000"/>
              <a:gd name="connsiteX0" fmla="*/ 10691813 w 10783253"/>
              <a:gd name="connsiteY0" fmla="*/ 3744000 h 3835440"/>
              <a:gd name="connsiteX1" fmla="*/ 5343525 w 10783253"/>
              <a:gd name="connsiteY1" fmla="*/ 3743325 h 3835440"/>
              <a:gd name="connsiteX2" fmla="*/ 0 w 10783253"/>
              <a:gd name="connsiteY2" fmla="*/ 3744000 h 3835440"/>
              <a:gd name="connsiteX3" fmla="*/ 0 w 10783253"/>
              <a:gd name="connsiteY3" fmla="*/ 0 h 3835440"/>
              <a:gd name="connsiteX4" fmla="*/ 10691813 w 10783253"/>
              <a:gd name="connsiteY4" fmla="*/ 0 h 3835440"/>
              <a:gd name="connsiteX5" fmla="*/ 10687050 w 10783253"/>
              <a:gd name="connsiteY5" fmla="*/ 647700 h 3835440"/>
              <a:gd name="connsiteX6" fmla="*/ 10783253 w 10783253"/>
              <a:gd name="connsiteY6" fmla="*/ 3835440 h 3835440"/>
              <a:gd name="connsiteX0" fmla="*/ 10691813 w 10691813"/>
              <a:gd name="connsiteY0" fmla="*/ 3744000 h 3744000"/>
              <a:gd name="connsiteX1" fmla="*/ 5343525 w 10691813"/>
              <a:gd name="connsiteY1" fmla="*/ 3743325 h 3744000"/>
              <a:gd name="connsiteX2" fmla="*/ 0 w 10691813"/>
              <a:gd name="connsiteY2" fmla="*/ 3744000 h 3744000"/>
              <a:gd name="connsiteX3" fmla="*/ 0 w 10691813"/>
              <a:gd name="connsiteY3" fmla="*/ 0 h 3744000"/>
              <a:gd name="connsiteX4" fmla="*/ 10691813 w 10691813"/>
              <a:gd name="connsiteY4" fmla="*/ 0 h 3744000"/>
              <a:gd name="connsiteX5" fmla="*/ 10687050 w 10691813"/>
              <a:gd name="connsiteY5" fmla="*/ 647700 h 3744000"/>
              <a:gd name="connsiteX0" fmla="*/ 5343525 w 10691813"/>
              <a:gd name="connsiteY0" fmla="*/ 3743325 h 3744000"/>
              <a:gd name="connsiteX1" fmla="*/ 0 w 10691813"/>
              <a:gd name="connsiteY1" fmla="*/ 3744000 h 3744000"/>
              <a:gd name="connsiteX2" fmla="*/ 0 w 10691813"/>
              <a:gd name="connsiteY2" fmla="*/ 0 h 3744000"/>
              <a:gd name="connsiteX3" fmla="*/ 10691813 w 10691813"/>
              <a:gd name="connsiteY3" fmla="*/ 0 h 3744000"/>
              <a:gd name="connsiteX4" fmla="*/ 10687050 w 10691813"/>
              <a:gd name="connsiteY4" fmla="*/ 647700 h 37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1813" h="3744000">
                <a:moveTo>
                  <a:pt x="5343525" y="3743325"/>
                </a:moveTo>
                <a:lnTo>
                  <a:pt x="0" y="3744000"/>
                </a:lnTo>
                <a:lnTo>
                  <a:pt x="0" y="0"/>
                </a:lnTo>
                <a:lnTo>
                  <a:pt x="10691813" y="0"/>
                </a:lnTo>
                <a:cubicBezTo>
                  <a:pt x="10690225" y="215900"/>
                  <a:pt x="10688638" y="431800"/>
                  <a:pt x="10687050" y="64770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10"/>
          <p:cNvSpPr/>
          <p:nvPr/>
        </p:nvSpPr>
        <p:spPr>
          <a:xfrm>
            <a:off x="5327999" y="586800"/>
            <a:ext cx="5363814" cy="3157200"/>
          </a:xfrm>
          <a:custGeom>
            <a:avLst/>
            <a:gdLst>
              <a:gd name="connsiteX0" fmla="*/ 0 w 5435813"/>
              <a:gd name="connsiteY0" fmla="*/ 0 h 3157200"/>
              <a:gd name="connsiteX1" fmla="*/ 5435813 w 5435813"/>
              <a:gd name="connsiteY1" fmla="*/ 0 h 3157200"/>
              <a:gd name="connsiteX2" fmla="*/ 5435813 w 5435813"/>
              <a:gd name="connsiteY2" fmla="*/ 3157200 h 3157200"/>
              <a:gd name="connsiteX3" fmla="*/ 0 w 5435813"/>
              <a:gd name="connsiteY3" fmla="*/ 3157200 h 3157200"/>
              <a:gd name="connsiteX4" fmla="*/ 0 w 5435813"/>
              <a:gd name="connsiteY4" fmla="*/ 0 h 3157200"/>
              <a:gd name="connsiteX0" fmla="*/ 5435813 w 5527253"/>
              <a:gd name="connsiteY0" fmla="*/ 3157200 h 3248640"/>
              <a:gd name="connsiteX1" fmla="*/ 0 w 5527253"/>
              <a:gd name="connsiteY1" fmla="*/ 3157200 h 3248640"/>
              <a:gd name="connsiteX2" fmla="*/ 0 w 5527253"/>
              <a:gd name="connsiteY2" fmla="*/ 0 h 3248640"/>
              <a:gd name="connsiteX3" fmla="*/ 5435813 w 5527253"/>
              <a:gd name="connsiteY3" fmla="*/ 0 h 3248640"/>
              <a:gd name="connsiteX4" fmla="*/ 5527253 w 5527253"/>
              <a:gd name="connsiteY4" fmla="*/ 3248640 h 3248640"/>
              <a:gd name="connsiteX0" fmla="*/ 5435813 w 5435813"/>
              <a:gd name="connsiteY0" fmla="*/ 3157200 h 3157200"/>
              <a:gd name="connsiteX1" fmla="*/ 0 w 5435813"/>
              <a:gd name="connsiteY1" fmla="*/ 3157200 h 3157200"/>
              <a:gd name="connsiteX2" fmla="*/ 0 w 5435813"/>
              <a:gd name="connsiteY2" fmla="*/ 0 h 3157200"/>
              <a:gd name="connsiteX3" fmla="*/ 5435813 w 5435813"/>
              <a:gd name="connsiteY3" fmla="*/ 0 h 3157200"/>
              <a:gd name="connsiteX0" fmla="*/ 0 w 5435813"/>
              <a:gd name="connsiteY0" fmla="*/ 3157200 h 3157200"/>
              <a:gd name="connsiteX1" fmla="*/ 0 w 5435813"/>
              <a:gd name="connsiteY1" fmla="*/ 0 h 3157200"/>
              <a:gd name="connsiteX2" fmla="*/ 5435813 w 5435813"/>
              <a:gd name="connsiteY2" fmla="*/ 0 h 31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5813" h="3157200">
                <a:moveTo>
                  <a:pt x="0" y="3157200"/>
                </a:moveTo>
                <a:lnTo>
                  <a:pt x="0" y="0"/>
                </a:lnTo>
                <a:lnTo>
                  <a:pt x="5435813" y="0"/>
                </a:ln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418000" y="1260975"/>
            <a:ext cx="5220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「実践事例コンテンツ提供申請書」の⑩に</a:t>
            </a:r>
            <a:endParaRPr kumimoji="1" lang="en-US" altLang="ja-JP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記入いただいたものをここにも記入</a:t>
            </a:r>
            <a:endParaRPr kumimoji="1" lang="en-US" altLang="ja-JP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（上の矢印やこの赤四角形は確認後消して下さい）</a:t>
            </a:r>
            <a:endParaRPr kumimoji="1" lang="ja-JP" altLang="en-US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80000" y="432975"/>
            <a:ext cx="900000" cy="900000"/>
          </a:xfrm>
          <a:prstGeom prst="rect">
            <a:avLst/>
          </a:prstGeom>
        </p:spPr>
      </p:pic>
      <p:sp>
        <p:nvSpPr>
          <p:cNvPr id="36" name="角丸四角形 35"/>
          <p:cNvSpPr/>
          <p:nvPr/>
        </p:nvSpPr>
        <p:spPr>
          <a:xfrm>
            <a:off x="1025906" y="4361510"/>
            <a:ext cx="8640000" cy="18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u="sng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記入の際の注意事項</a:t>
            </a:r>
            <a:r>
              <a:rPr kumimoji="1" lang="ja-JP" altLang="en-US" sz="2000" u="sng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（上の赤点線枠やこの赤四角形は確認後消して下さい）</a:t>
            </a:r>
            <a:endParaRPr kumimoji="1" lang="en-US" altLang="ja-JP" sz="2000" u="sng" dirty="0" smtClean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・参考にする人がぱっと見て分かりやすいようにまとめましょう</a:t>
            </a:r>
            <a:endParaRPr kumimoji="1" lang="en-US" altLang="ja-JP" sz="20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・１ページでまとめましょう</a:t>
            </a:r>
            <a:endParaRPr kumimoji="1" lang="en-US" altLang="ja-JP" sz="20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・著作権や肖像権等に配慮しましょう</a:t>
            </a:r>
            <a:endParaRPr kumimoji="1" lang="en-US" altLang="ja-JP" sz="20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・様式はカスタマイズ可能です（ただし、赤枠の項目は必須）</a:t>
            </a:r>
            <a:endParaRPr kumimoji="1" lang="en-US" altLang="ja-JP" sz="20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・補足資料の添付も可能です</a:t>
            </a:r>
            <a:endParaRPr kumimoji="1" lang="ja-JP" altLang="en-US" sz="20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64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 flipV="1">
            <a:off x="0" y="7056000"/>
            <a:ext cx="10691813" cy="5040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rgbClr val="92D050"/>
              </a:gs>
              <a:gs pos="84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10691813" cy="5868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rgbClr val="92D050"/>
              </a:gs>
              <a:gs pos="84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8" name="テキスト ボックス 3"/>
          <p:cNvSpPr txBox="1">
            <a:spLocks noChangeArrowheads="1"/>
          </p:cNvSpPr>
          <p:nvPr/>
        </p:nvSpPr>
        <p:spPr bwMode="auto">
          <a:xfrm>
            <a:off x="252000" y="3312000"/>
            <a:ext cx="212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インターネットの利用</a:t>
            </a:r>
            <a:endParaRPr lang="ja-JP" sz="80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" name="図 3" descr="栃木県総合教育センターとちぎ教育ICTポータルサイト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7128000"/>
            <a:ext cx="3276600" cy="358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-1" y="30778"/>
            <a:ext cx="7451814" cy="52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0000" tIns="108000" rIns="0" bIns="108000" anchor="ctr" anchorCtr="0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000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「職員会議や委員会の記録は</a:t>
            </a:r>
            <a:r>
              <a:rPr lang="en-US" altLang="ja-JP" sz="2000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Teams</a:t>
            </a:r>
            <a:r>
              <a:rPr lang="ja-JP" altLang="en-US" sz="2000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に任せよう」</a:t>
            </a:r>
            <a:r>
              <a:rPr lang="ja-JP" altLang="en-US" sz="1600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のトリセツ</a:t>
            </a:r>
            <a:endParaRPr lang="ja-JP" sz="3200" kern="100" dirty="0">
              <a:ln>
                <a:solidFill>
                  <a:srgbClr val="00B050"/>
                </a:solidFill>
              </a:ln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7451813" y="0"/>
            <a:ext cx="3240000" cy="5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栃木県立瓦谷高等学校</a:t>
            </a:r>
            <a:endParaRPr lang="ja-JP" sz="1000" kern="100" dirty="0">
              <a:ln>
                <a:solidFill>
                  <a:srgbClr val="00B050"/>
                </a:solidFill>
              </a:ln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592000" y="684000"/>
            <a:ext cx="2664000" cy="1404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職員会議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委員会の会議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教科の会議　など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556000" y="648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</a:t>
            </a:r>
            <a:r>
              <a:rPr lang="ja-JP" sz="14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活用場面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2000" y="2196000"/>
            <a:ext cx="5184000" cy="1476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ja-JP" sz="16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Microsoft </a:t>
            </a:r>
            <a:r>
              <a:rPr lang="en-US" altLang="ja-JP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Teams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36000" y="2160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準備するもの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72000" y="3312000"/>
            <a:ext cx="518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376000" y="3312000"/>
            <a:ext cx="0" cy="36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3"/>
          <p:cNvSpPr txBox="1">
            <a:spLocks noChangeArrowheads="1"/>
          </p:cNvSpPr>
          <p:nvPr/>
        </p:nvSpPr>
        <p:spPr bwMode="auto">
          <a:xfrm>
            <a:off x="2376000" y="3312000"/>
            <a:ext cx="28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 smtClean="0">
                <a:solidFill>
                  <a:sysClr val="windowText" lastClr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有</a:t>
            </a:r>
            <a:endParaRPr lang="ja-JP" sz="900" kern="100" dirty="0">
              <a:solidFill>
                <a:sysClr val="windowText" lastClr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72000" y="3779999"/>
            <a:ext cx="5184000" cy="3240000"/>
          </a:xfrm>
          <a:prstGeom prst="roundRect">
            <a:avLst>
              <a:gd name="adj" fmla="val 764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・委員会や教科にかかわる教員同士で情報の共有ができ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ます。会議以外の時間でも書き込めるので、会議で出さ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1600" kern="100" dirty="0" err="1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れた</a:t>
            </a: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課題の取組状況もリアルタイムで共有できます。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・会議の資料共有も簡単に行うことができ、ペーパーレス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化も実現できます。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ja-JP" altLang="en-US" sz="16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・会議中の話題を投稿したり、議事録をテキストファイルで</a:t>
            </a:r>
            <a:endParaRPr lang="en-US" altLang="ja-JP" sz="1600" kern="100" dirty="0" smtClean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ja-JP" altLang="en-US" sz="1600" kern="100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アップロードすることにより、会議</a:t>
            </a:r>
            <a:r>
              <a:rPr lang="ja-JP" altLang="en-US" sz="16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に出席</a:t>
            </a:r>
            <a:r>
              <a:rPr lang="ja-JP" altLang="en-US" sz="1600" kern="100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できなかった先</a:t>
            </a:r>
            <a:endParaRPr lang="en-US" altLang="ja-JP" sz="1600" kern="100" dirty="0" smtClean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ja-JP" altLang="en-US" sz="1600" kern="100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生も、速やかに確認することができます。</a:t>
            </a: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6000" y="3744000"/>
            <a:ext cx="162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ＩＣＴ活用のメリット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5436000" y="684000"/>
            <a:ext cx="5184000" cy="5040000"/>
          </a:xfrm>
          <a:prstGeom prst="roundRect">
            <a:avLst>
              <a:gd name="adj" fmla="val 249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１．チーム、チャネルを作成して、該当する教員を追加する。</a:t>
            </a:r>
            <a:endParaRPr lang="en-US" altLang="ja-JP" sz="1600" kern="100" dirty="0" smtClean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endParaRPr lang="en-US" altLang="ja-JP" sz="1600" kern="10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２．書き込む際のルールや、アップロードするファイルの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命名のルールを決めて利用する。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（例）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○同じ話題のものは同じスレッドに投稿する。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○ファイルは行事ごとにフォルダにまとめて、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ファイル名は「</a:t>
            </a:r>
            <a:r>
              <a:rPr lang="en-US" altLang="ja-JP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01_</a:t>
            </a: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球技大会について</a:t>
            </a:r>
            <a:r>
              <a:rPr lang="en-US" altLang="ja-JP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_230623</a:t>
            </a: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のように命名する。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400000" y="648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活用の手順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436000" y="5832000"/>
            <a:ext cx="518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・アップロードしたファイルの共同編集ができるので、会議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をしながらみんなで議事録を作成することもできます。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・生徒とチームを作れば、生徒会活動等でも活用できます。</a:t>
            </a: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400000" y="5796000"/>
            <a:ext cx="162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教師のふりかえり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ochigi-edu.ed.jp/educenter/wysiwyg/image/download/1/119/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" y="7128000"/>
            <a:ext cx="21176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"/>
          <p:cNvSpPr txBox="1">
            <a:spLocks noChangeArrowheads="1"/>
          </p:cNvSpPr>
          <p:nvPr/>
        </p:nvSpPr>
        <p:spPr bwMode="auto">
          <a:xfrm>
            <a:off x="2261654" y="7055359"/>
            <a:ext cx="5011134" cy="50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情報提供年度</a:t>
            </a:r>
            <a:r>
              <a:rPr lang="ja-JP" altLang="en-US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：</a:t>
            </a:r>
            <a:r>
              <a:rPr lang="ja-JP" altLang="en-US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２０２</a:t>
            </a:r>
            <a:r>
              <a:rPr lang="en-US" altLang="ja-JP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4</a:t>
            </a:r>
            <a:r>
              <a:rPr lang="ja-JP" altLang="en-US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年</a:t>
            </a:r>
            <a:endParaRPr lang="ja-JP" sz="1000" kern="100" dirty="0">
              <a:ln>
                <a:solidFill>
                  <a:srgbClr val="00B050"/>
                </a:solidFill>
              </a:ln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6001" y="648000"/>
            <a:ext cx="2483999" cy="1396800"/>
            <a:chOff x="540000" y="2700000"/>
            <a:chExt cx="2483999" cy="1396800"/>
          </a:xfrm>
        </p:grpSpPr>
        <p:pic>
          <p:nvPicPr>
            <p:cNvPr id="2" name="図 1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000" y="2700000"/>
              <a:ext cx="2483999" cy="1396800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3601" y="3544100"/>
              <a:ext cx="2074998" cy="540000"/>
            </a:xfrm>
            <a:prstGeom prst="rect">
              <a:avLst/>
            </a:prstGeom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000" y="1728000"/>
            <a:ext cx="2160000" cy="12144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0000" y="1728000"/>
            <a:ext cx="2160000" cy="12154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正方形/長方形 19"/>
          <p:cNvSpPr/>
          <p:nvPr/>
        </p:nvSpPr>
        <p:spPr>
          <a:xfrm>
            <a:off x="5904000" y="3600000"/>
            <a:ext cx="4644000" cy="144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38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 flipV="1">
            <a:off x="0" y="7056000"/>
            <a:ext cx="10691813" cy="5040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rgbClr val="92D050"/>
              </a:gs>
              <a:gs pos="84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10691813" cy="586800"/>
          </a:xfrm>
          <a:prstGeom prst="rect">
            <a:avLst/>
          </a:prstGeom>
          <a:gradFill>
            <a:gsLst>
              <a:gs pos="0">
                <a:schemeClr val="bg1"/>
              </a:gs>
              <a:gs pos="29000">
                <a:srgbClr val="92D050"/>
              </a:gs>
              <a:gs pos="84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8" name="テキスト ボックス 3"/>
          <p:cNvSpPr txBox="1">
            <a:spLocks noChangeArrowheads="1"/>
          </p:cNvSpPr>
          <p:nvPr/>
        </p:nvSpPr>
        <p:spPr bwMode="auto">
          <a:xfrm>
            <a:off x="252000" y="3312000"/>
            <a:ext cx="212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インターネットの利用</a:t>
            </a:r>
            <a:endParaRPr lang="ja-JP" sz="80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" name="図 3" descr="栃木県総合教育センターとちぎ教育ICTポータルサイト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00" y="7128000"/>
            <a:ext cx="3276600" cy="358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-1" y="-1"/>
            <a:ext cx="7451814" cy="58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0000" tIns="108000" rIns="0" bIns="108000" anchor="ctr" anchorCtr="0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2400" kern="1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</a:t>
            </a:r>
            <a:r>
              <a:rPr lang="ja-JP" altLang="en-US" sz="2400" kern="1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</a:t>
            </a:r>
            <a:r>
              <a:rPr lang="ja-JP" altLang="en-US" sz="2400" kern="1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</a:t>
            </a:r>
            <a:r>
              <a:rPr lang="ja-JP" altLang="en-US" sz="2400" kern="1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</a:t>
            </a:r>
            <a:r>
              <a:rPr lang="ja-JP" altLang="en-US" sz="2400" kern="1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</a:t>
            </a:r>
            <a:r>
              <a:rPr lang="ja-JP" altLang="en-US" sz="2400" kern="1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</a:t>
            </a:r>
            <a:r>
              <a:rPr lang="ja-JP" altLang="en-US" sz="2400" kern="1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○○○</a:t>
            </a:r>
            <a:r>
              <a:rPr lang="ja-JP" altLang="en-US" sz="2400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のトリセツ</a:t>
            </a:r>
            <a:endParaRPr lang="ja-JP" sz="3600" kern="100" dirty="0">
              <a:ln>
                <a:solidFill>
                  <a:srgbClr val="00B050"/>
                </a:solidFill>
              </a:ln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7451813" y="0"/>
            <a:ext cx="3240000" cy="5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○○○</a:t>
            </a:r>
            <a:r>
              <a:rPr lang="ja-JP" altLang="en-US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立</a:t>
            </a:r>
            <a:r>
              <a:rPr lang="ja-JP" altLang="en-US" kern="1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○○○</a:t>
            </a:r>
            <a:r>
              <a:rPr lang="ja-JP" altLang="en-US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学校</a:t>
            </a:r>
            <a:r>
              <a:rPr lang="en-US" altLang="ja-JP" kern="1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/>
            </a:r>
            <a:br>
              <a:rPr lang="en-US" altLang="ja-JP" kern="1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</a:br>
            <a:r>
              <a:rPr lang="ja-JP" altLang="en-US" kern="1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○○　○○</a:t>
            </a:r>
            <a:endParaRPr lang="ja-JP" sz="1000" kern="100" dirty="0">
              <a:ln>
                <a:solidFill>
                  <a:srgbClr val="00B050"/>
                </a:solidFill>
              </a:ln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592000" y="684000"/>
            <a:ext cx="2664000" cy="1404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en-US" altLang="ja-JP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ICT</a:t>
            </a: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の活用場面を</a:t>
            </a:r>
            <a:endParaRPr lang="en-US" altLang="ja-JP" sz="1600" kern="100" dirty="0" smtClean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記入して下さい</a:t>
            </a:r>
            <a:endParaRPr lang="ja-JP" altLang="en-US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556000" y="648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</a:t>
            </a:r>
            <a:r>
              <a:rPr lang="ja-JP" sz="14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活用場面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2000" y="2196000"/>
            <a:ext cx="5184000" cy="1476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ja-JP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	</a:t>
            </a: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準備する</a:t>
            </a:r>
            <a:r>
              <a:rPr lang="en-US" altLang="ja-JP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ICT</a:t>
            </a: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機器やアプリ等を記入して下さい</a:t>
            </a:r>
            <a:endParaRPr lang="en-US" altLang="ja-JP" sz="1600" kern="100" dirty="0" smtClean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6000" y="2160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準備するもの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72000" y="3312000"/>
            <a:ext cx="518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376000" y="3312000"/>
            <a:ext cx="0" cy="36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3"/>
          <p:cNvSpPr txBox="1">
            <a:spLocks noChangeArrowheads="1"/>
          </p:cNvSpPr>
          <p:nvPr/>
        </p:nvSpPr>
        <p:spPr bwMode="auto">
          <a:xfrm>
            <a:off x="2376000" y="3312000"/>
            <a:ext cx="28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有</a:t>
            </a:r>
            <a:r>
              <a:rPr lang="en-US" altLang="ja-JP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or</a:t>
            </a: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無</a:t>
            </a:r>
            <a:endParaRPr lang="ja-JP" sz="900" kern="100" dirty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72000" y="3779999"/>
            <a:ext cx="5184000" cy="3240000"/>
          </a:xfrm>
          <a:prstGeom prst="roundRect">
            <a:avLst>
              <a:gd name="adj" fmla="val 764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ICT</a:t>
            </a: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を活用するメリットを記入して下さい</a:t>
            </a:r>
            <a:endParaRPr lang="en-US" altLang="ja-JP" sz="1600" kern="100" dirty="0" smtClean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6000" y="3744000"/>
            <a:ext cx="162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ＩＣＴ活用のメリット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5436000" y="684000"/>
            <a:ext cx="5184000" cy="5040000"/>
          </a:xfrm>
          <a:prstGeom prst="roundRect">
            <a:avLst>
              <a:gd name="adj" fmla="val 249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200"/>
              </a:lnSpc>
            </a:pPr>
            <a:endParaRPr lang="en-US" altLang="ja-JP" sz="1600" kern="100" dirty="0" smtClean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en-US" sz="1600" kern="100" dirty="0" smtClean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活用の手順を記入して下さい</a:t>
            </a:r>
            <a:endParaRPr lang="en-US" altLang="ja-JP" sz="1600" kern="100" dirty="0" smtClean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436000" y="5832000"/>
            <a:ext cx="518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ja-JP" sz="1600" kern="100" dirty="0" smtClean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活用して教師が感じた良かった点や、考えられる他の場面</a:t>
            </a:r>
            <a:endParaRPr lang="en-US" altLang="ja-JP" sz="1600" kern="100" dirty="0" smtClean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1600" kern="100" dirty="0" smtClean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での活用法などのコメントを記入して下さい</a:t>
            </a:r>
            <a:endParaRPr lang="en-US" altLang="ja-JP" sz="1600" kern="100" dirty="0" smtClean="0">
              <a:solidFill>
                <a:srgbClr val="FF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ochigi-edu.ed.jp/educenter/wysiwyg/image/download/1/119/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" y="7128000"/>
            <a:ext cx="21176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"/>
          <p:cNvSpPr txBox="1">
            <a:spLocks noChangeArrowheads="1"/>
          </p:cNvSpPr>
          <p:nvPr/>
        </p:nvSpPr>
        <p:spPr bwMode="auto">
          <a:xfrm>
            <a:off x="2261654" y="7055359"/>
            <a:ext cx="5011134" cy="50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情報提供年度</a:t>
            </a:r>
            <a:r>
              <a:rPr lang="ja-JP" altLang="en-US" kern="100" dirty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：</a:t>
            </a:r>
            <a:r>
              <a:rPr lang="ja-JP" altLang="en-US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２０２</a:t>
            </a:r>
            <a:r>
              <a:rPr lang="en-US" altLang="ja-JP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4</a:t>
            </a:r>
            <a:r>
              <a:rPr lang="ja-JP" altLang="en-US" kern="100" dirty="0" smtClean="0">
                <a:ln>
                  <a:solidFill>
                    <a:srgbClr val="00B050"/>
                  </a:solidFill>
                </a:ln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年</a:t>
            </a:r>
            <a:endParaRPr lang="ja-JP" sz="1000" kern="100" dirty="0">
              <a:ln>
                <a:solidFill>
                  <a:srgbClr val="00B050"/>
                </a:solidFill>
              </a:ln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>
            <a:spLocks/>
          </p:cNvSpPr>
          <p:nvPr/>
        </p:nvSpPr>
        <p:spPr>
          <a:xfrm>
            <a:off x="36000" y="648000"/>
            <a:ext cx="2484000" cy="139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この上に</a:t>
            </a:r>
            <a:r>
              <a:rPr lang="en-US" altLang="ja-JP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16:9</a:t>
            </a:r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</a:t>
            </a:r>
            <a:endParaRPr lang="en-US" altLang="ja-JP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サムネイルを</a:t>
            </a:r>
            <a:endParaRPr lang="en-US" altLang="ja-JP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重ねて下さい</a:t>
            </a:r>
            <a:endParaRPr lang="en-US" altLang="ja-JP" kern="1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幅</a:t>
            </a:r>
            <a:r>
              <a:rPr lang="en-US" altLang="ja-JP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6.9</a:t>
            </a:r>
          </a:p>
          <a:p>
            <a:pPr algn="ctr"/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横位置</a:t>
            </a:r>
            <a:r>
              <a:rPr lang="en-US" altLang="ja-JP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0.1 </a:t>
            </a:r>
            <a:r>
              <a:rPr lang="ja-JP" altLang="en-US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縦位置</a:t>
            </a:r>
            <a:r>
              <a:rPr lang="en-US" altLang="ja-JP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1.8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5400000" y="648000"/>
            <a:ext cx="126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活用の手順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400000" y="5796000"/>
            <a:ext cx="1620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教師のふりかえり</a:t>
            </a:r>
            <a:endParaRPr lang="ja-JP" sz="1050" b="1" kern="100" dirty="0">
              <a:solidFill>
                <a:schemeClr val="accent6">
                  <a:lumMod val="50000"/>
                </a:schemeClr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8" name="正方形/長方形 6"/>
          <p:cNvSpPr/>
          <p:nvPr/>
        </p:nvSpPr>
        <p:spPr>
          <a:xfrm>
            <a:off x="0" y="0"/>
            <a:ext cx="10691813" cy="3744000"/>
          </a:xfrm>
          <a:custGeom>
            <a:avLst/>
            <a:gdLst>
              <a:gd name="connsiteX0" fmla="*/ 0 w 10691813"/>
              <a:gd name="connsiteY0" fmla="*/ 0 h 3744000"/>
              <a:gd name="connsiteX1" fmla="*/ 10691813 w 10691813"/>
              <a:gd name="connsiteY1" fmla="*/ 0 h 3744000"/>
              <a:gd name="connsiteX2" fmla="*/ 10691813 w 10691813"/>
              <a:gd name="connsiteY2" fmla="*/ 3744000 h 3744000"/>
              <a:gd name="connsiteX3" fmla="*/ 0 w 10691813"/>
              <a:gd name="connsiteY3" fmla="*/ 3744000 h 3744000"/>
              <a:gd name="connsiteX4" fmla="*/ 0 w 10691813"/>
              <a:gd name="connsiteY4" fmla="*/ 0 h 3744000"/>
              <a:gd name="connsiteX0" fmla="*/ 0 w 10691813"/>
              <a:gd name="connsiteY0" fmla="*/ 0 h 3744000"/>
              <a:gd name="connsiteX1" fmla="*/ 10691813 w 10691813"/>
              <a:gd name="connsiteY1" fmla="*/ 0 h 3744000"/>
              <a:gd name="connsiteX2" fmla="*/ 10691813 w 10691813"/>
              <a:gd name="connsiteY2" fmla="*/ 3744000 h 3744000"/>
              <a:gd name="connsiteX3" fmla="*/ 5343525 w 10691813"/>
              <a:gd name="connsiteY3" fmla="*/ 3743325 h 3744000"/>
              <a:gd name="connsiteX4" fmla="*/ 0 w 10691813"/>
              <a:gd name="connsiteY4" fmla="*/ 3744000 h 3744000"/>
              <a:gd name="connsiteX5" fmla="*/ 0 w 10691813"/>
              <a:gd name="connsiteY5" fmla="*/ 0 h 3744000"/>
              <a:gd name="connsiteX0" fmla="*/ 0 w 10691813"/>
              <a:gd name="connsiteY0" fmla="*/ 0 h 3744000"/>
              <a:gd name="connsiteX1" fmla="*/ 10691813 w 10691813"/>
              <a:gd name="connsiteY1" fmla="*/ 0 h 3744000"/>
              <a:gd name="connsiteX2" fmla="*/ 10687050 w 10691813"/>
              <a:gd name="connsiteY2" fmla="*/ 647700 h 3744000"/>
              <a:gd name="connsiteX3" fmla="*/ 10691813 w 10691813"/>
              <a:gd name="connsiteY3" fmla="*/ 3744000 h 3744000"/>
              <a:gd name="connsiteX4" fmla="*/ 5343525 w 10691813"/>
              <a:gd name="connsiteY4" fmla="*/ 3743325 h 3744000"/>
              <a:gd name="connsiteX5" fmla="*/ 0 w 10691813"/>
              <a:gd name="connsiteY5" fmla="*/ 3744000 h 3744000"/>
              <a:gd name="connsiteX6" fmla="*/ 0 w 10691813"/>
              <a:gd name="connsiteY6" fmla="*/ 0 h 3744000"/>
              <a:gd name="connsiteX0" fmla="*/ 10691813 w 10783253"/>
              <a:gd name="connsiteY0" fmla="*/ 3744000 h 3835440"/>
              <a:gd name="connsiteX1" fmla="*/ 5343525 w 10783253"/>
              <a:gd name="connsiteY1" fmla="*/ 3743325 h 3835440"/>
              <a:gd name="connsiteX2" fmla="*/ 0 w 10783253"/>
              <a:gd name="connsiteY2" fmla="*/ 3744000 h 3835440"/>
              <a:gd name="connsiteX3" fmla="*/ 0 w 10783253"/>
              <a:gd name="connsiteY3" fmla="*/ 0 h 3835440"/>
              <a:gd name="connsiteX4" fmla="*/ 10691813 w 10783253"/>
              <a:gd name="connsiteY4" fmla="*/ 0 h 3835440"/>
              <a:gd name="connsiteX5" fmla="*/ 10687050 w 10783253"/>
              <a:gd name="connsiteY5" fmla="*/ 647700 h 3835440"/>
              <a:gd name="connsiteX6" fmla="*/ 10783253 w 10783253"/>
              <a:gd name="connsiteY6" fmla="*/ 3835440 h 3835440"/>
              <a:gd name="connsiteX0" fmla="*/ 10691813 w 10691813"/>
              <a:gd name="connsiteY0" fmla="*/ 3744000 h 3744000"/>
              <a:gd name="connsiteX1" fmla="*/ 5343525 w 10691813"/>
              <a:gd name="connsiteY1" fmla="*/ 3743325 h 3744000"/>
              <a:gd name="connsiteX2" fmla="*/ 0 w 10691813"/>
              <a:gd name="connsiteY2" fmla="*/ 3744000 h 3744000"/>
              <a:gd name="connsiteX3" fmla="*/ 0 w 10691813"/>
              <a:gd name="connsiteY3" fmla="*/ 0 h 3744000"/>
              <a:gd name="connsiteX4" fmla="*/ 10691813 w 10691813"/>
              <a:gd name="connsiteY4" fmla="*/ 0 h 3744000"/>
              <a:gd name="connsiteX5" fmla="*/ 10687050 w 10691813"/>
              <a:gd name="connsiteY5" fmla="*/ 647700 h 3744000"/>
              <a:gd name="connsiteX0" fmla="*/ 5343525 w 10691813"/>
              <a:gd name="connsiteY0" fmla="*/ 3743325 h 3744000"/>
              <a:gd name="connsiteX1" fmla="*/ 0 w 10691813"/>
              <a:gd name="connsiteY1" fmla="*/ 3744000 h 3744000"/>
              <a:gd name="connsiteX2" fmla="*/ 0 w 10691813"/>
              <a:gd name="connsiteY2" fmla="*/ 0 h 3744000"/>
              <a:gd name="connsiteX3" fmla="*/ 10691813 w 10691813"/>
              <a:gd name="connsiteY3" fmla="*/ 0 h 3744000"/>
              <a:gd name="connsiteX4" fmla="*/ 10687050 w 10691813"/>
              <a:gd name="connsiteY4" fmla="*/ 647700 h 37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1813" h="3744000">
                <a:moveTo>
                  <a:pt x="5343525" y="3743325"/>
                </a:moveTo>
                <a:lnTo>
                  <a:pt x="0" y="3744000"/>
                </a:lnTo>
                <a:lnTo>
                  <a:pt x="0" y="0"/>
                </a:lnTo>
                <a:lnTo>
                  <a:pt x="10691813" y="0"/>
                </a:lnTo>
                <a:cubicBezTo>
                  <a:pt x="10690225" y="215900"/>
                  <a:pt x="10688638" y="431800"/>
                  <a:pt x="10687050" y="64770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10"/>
          <p:cNvSpPr/>
          <p:nvPr/>
        </p:nvSpPr>
        <p:spPr>
          <a:xfrm>
            <a:off x="5327999" y="586800"/>
            <a:ext cx="5363814" cy="3157200"/>
          </a:xfrm>
          <a:custGeom>
            <a:avLst/>
            <a:gdLst>
              <a:gd name="connsiteX0" fmla="*/ 0 w 5435813"/>
              <a:gd name="connsiteY0" fmla="*/ 0 h 3157200"/>
              <a:gd name="connsiteX1" fmla="*/ 5435813 w 5435813"/>
              <a:gd name="connsiteY1" fmla="*/ 0 h 3157200"/>
              <a:gd name="connsiteX2" fmla="*/ 5435813 w 5435813"/>
              <a:gd name="connsiteY2" fmla="*/ 3157200 h 3157200"/>
              <a:gd name="connsiteX3" fmla="*/ 0 w 5435813"/>
              <a:gd name="connsiteY3" fmla="*/ 3157200 h 3157200"/>
              <a:gd name="connsiteX4" fmla="*/ 0 w 5435813"/>
              <a:gd name="connsiteY4" fmla="*/ 0 h 3157200"/>
              <a:gd name="connsiteX0" fmla="*/ 5435813 w 5527253"/>
              <a:gd name="connsiteY0" fmla="*/ 3157200 h 3248640"/>
              <a:gd name="connsiteX1" fmla="*/ 0 w 5527253"/>
              <a:gd name="connsiteY1" fmla="*/ 3157200 h 3248640"/>
              <a:gd name="connsiteX2" fmla="*/ 0 w 5527253"/>
              <a:gd name="connsiteY2" fmla="*/ 0 h 3248640"/>
              <a:gd name="connsiteX3" fmla="*/ 5435813 w 5527253"/>
              <a:gd name="connsiteY3" fmla="*/ 0 h 3248640"/>
              <a:gd name="connsiteX4" fmla="*/ 5527253 w 5527253"/>
              <a:gd name="connsiteY4" fmla="*/ 3248640 h 3248640"/>
              <a:gd name="connsiteX0" fmla="*/ 5435813 w 5435813"/>
              <a:gd name="connsiteY0" fmla="*/ 3157200 h 3157200"/>
              <a:gd name="connsiteX1" fmla="*/ 0 w 5435813"/>
              <a:gd name="connsiteY1" fmla="*/ 3157200 h 3157200"/>
              <a:gd name="connsiteX2" fmla="*/ 0 w 5435813"/>
              <a:gd name="connsiteY2" fmla="*/ 0 h 3157200"/>
              <a:gd name="connsiteX3" fmla="*/ 5435813 w 5435813"/>
              <a:gd name="connsiteY3" fmla="*/ 0 h 3157200"/>
              <a:gd name="connsiteX0" fmla="*/ 0 w 5435813"/>
              <a:gd name="connsiteY0" fmla="*/ 3157200 h 3157200"/>
              <a:gd name="connsiteX1" fmla="*/ 0 w 5435813"/>
              <a:gd name="connsiteY1" fmla="*/ 0 h 3157200"/>
              <a:gd name="connsiteX2" fmla="*/ 5435813 w 5435813"/>
              <a:gd name="connsiteY2" fmla="*/ 0 h 31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5813" h="3157200">
                <a:moveTo>
                  <a:pt x="0" y="3157200"/>
                </a:moveTo>
                <a:lnTo>
                  <a:pt x="0" y="0"/>
                </a:lnTo>
                <a:lnTo>
                  <a:pt x="5435813" y="0"/>
                </a:lnTo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418000" y="1260975"/>
            <a:ext cx="5220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「実践事例コンテンツ提供申請書」の⑩に</a:t>
            </a:r>
            <a:endParaRPr kumimoji="1" lang="en-US" altLang="ja-JP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記入いただいたものをここにも記入</a:t>
            </a:r>
            <a:endParaRPr kumimoji="1" lang="en-US" altLang="ja-JP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（上の矢印やこの赤四角形は確認後消して下さい）</a:t>
            </a:r>
            <a:endParaRPr kumimoji="1" lang="ja-JP" altLang="en-US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80000" y="432975"/>
            <a:ext cx="900000" cy="900000"/>
          </a:xfrm>
          <a:prstGeom prst="rect">
            <a:avLst/>
          </a:prstGeom>
        </p:spPr>
      </p:pic>
      <p:sp>
        <p:nvSpPr>
          <p:cNvPr id="36" name="角丸四角形 35"/>
          <p:cNvSpPr/>
          <p:nvPr/>
        </p:nvSpPr>
        <p:spPr>
          <a:xfrm>
            <a:off x="1025906" y="4361510"/>
            <a:ext cx="8640000" cy="18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u="sng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記入の際の注意事項</a:t>
            </a:r>
            <a:r>
              <a:rPr kumimoji="1" lang="ja-JP" altLang="en-US" sz="2000" u="sng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（上の赤点線枠やこの赤四角形は確認後消して下さい）</a:t>
            </a:r>
            <a:endParaRPr kumimoji="1" lang="en-US" altLang="ja-JP" sz="2000" u="sng" dirty="0" smtClean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・参考にする</a:t>
            </a:r>
            <a:r>
              <a:rPr kumimoji="1" lang="ja-JP" altLang="en-US" sz="200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人がぱっと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見て分かりやすいようにまとめましょう</a:t>
            </a:r>
            <a:endParaRPr kumimoji="1" lang="en-US" altLang="ja-JP" sz="20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・１ページでまとめましょう</a:t>
            </a:r>
            <a:endParaRPr kumimoji="1" lang="en-US" altLang="ja-JP" sz="20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・著作権や肖像権等に配慮しましょう</a:t>
            </a:r>
            <a:endParaRPr kumimoji="1" lang="en-US" altLang="ja-JP" sz="20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・様式はカスタマイズ可能です（ただし、赤枠の項目は必須）</a:t>
            </a:r>
            <a:endParaRPr kumimoji="1" lang="en-US" altLang="ja-JP" sz="20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0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・補足資料の添付も可能です</a:t>
            </a:r>
            <a:endParaRPr kumimoji="1" lang="ja-JP" altLang="en-US" sz="20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1521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1064</TotalTime>
  <Words>962</Words>
  <Application>Microsoft Office PowerPoint</Application>
  <PresentationFormat>ユーザー設定</PresentationFormat>
  <Paragraphs>141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AR P丸ゴシック体E</vt:lpstr>
      <vt:lpstr>ＭＳ Ｐゴシック</vt:lpstr>
      <vt:lpstr>UD デジタル 教科書体 NK-B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栃木県総合教育センター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福田 智貴</dc:creator>
  <cp:lastModifiedBy>福田 智貴</cp:lastModifiedBy>
  <cp:revision>67</cp:revision>
  <cp:lastPrinted>2023-06-23T07:38:26Z</cp:lastPrinted>
  <dcterms:created xsi:type="dcterms:W3CDTF">2023-06-09T08:42:24Z</dcterms:created>
  <dcterms:modified xsi:type="dcterms:W3CDTF">2024-03-26T10:24:49Z</dcterms:modified>
</cp:coreProperties>
</file>