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8" r:id="rId2"/>
    <p:sldId id="259" r:id="rId3"/>
    <p:sldId id="261" r:id="rId4"/>
    <p:sldId id="263" r:id="rId5"/>
  </p:sldIdLst>
  <p:sldSz cx="10691813" cy="7559675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授業実践事例_作成例" id="{81C576B3-1237-4CAF-BB97-917D917477E7}">
          <p14:sldIdLst>
            <p14:sldId id="258"/>
          </p14:sldIdLst>
        </p14:section>
        <p14:section name="授業実践事例_様式" id="{4DC5380C-F5FA-4ECD-BF0F-7D05602DAF00}">
          <p14:sldIdLst>
            <p14:sldId id="259"/>
          </p14:sldIdLst>
        </p14:section>
        <p14:section name="校務実践事例_作成例" id="{86309114-E2FC-4F65-863E-676956266E67}">
          <p14:sldIdLst>
            <p14:sldId id="261"/>
          </p14:sldIdLst>
        </p14:section>
        <p14:section name="校務実践事例_様式" id="{04C0B650-99B5-43E4-9901-D4665DF033DA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08443-B470-4264-8FDF-400171FD8656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1233488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5395A-7FFD-4E9C-AB8A-4D8A30EC6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68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00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33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1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97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6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98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6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0971-FCAA-4FA6-86E7-3E6B52B9C8D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0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46" y="1260000"/>
            <a:ext cx="3846906" cy="900000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-1"/>
            <a:ext cx="7451814" cy="5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「考えや解答を</a:t>
            </a:r>
            <a:r>
              <a:rPr lang="ja-JP" sz="2400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タブレットで共有しよう</a:t>
            </a:r>
            <a:r>
              <a:rPr lang="ja-JP" altLang="en-US" sz="2400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600" kern="100" dirty="0">
              <a:solidFill>
                <a:srgbClr val="FFFF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栃木県立瓦谷中学校</a:t>
            </a:r>
            <a:endParaRPr lang="ja-JP" sz="1000" kern="100" dirty="0">
              <a:solidFill>
                <a:srgbClr val="FFFF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中学２年　理科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「化学変化と物質の質量」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（全５時間扱い）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本時のねらい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主な学習活動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400000" y="648000"/>
            <a:ext cx="198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授業の一例（３／５時）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・他の人の意見をすぐに見られるので話し合いを早く進め</a:t>
            </a:r>
            <a:r>
              <a:rPr lang="ja-JP" altLang="en-US" sz="1600" kern="100" dirty="0" err="1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ら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れた。（生徒の声）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400000" y="5796000"/>
            <a:ext cx="270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児童・生徒の声または教師の声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：２０２５年</a:t>
            </a:r>
            <a:endParaRPr lang="ja-JP" sz="1000" kern="100" dirty="0">
              <a:solidFill>
                <a:srgbClr val="FFFF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5815902" y="2196000"/>
            <a:ext cx="4424193" cy="3420000"/>
            <a:chOff x="5914458" y="2412000"/>
            <a:chExt cx="4227083" cy="326762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5"/>
            <a:srcRect t="5705"/>
            <a:stretch/>
          </p:blipFill>
          <p:spPr>
            <a:xfrm>
              <a:off x="5914458" y="2598420"/>
              <a:ext cx="4227083" cy="3081208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5"/>
            <a:srcRect l="50984" b="94058"/>
            <a:stretch/>
          </p:blipFill>
          <p:spPr>
            <a:xfrm>
              <a:off x="8069580" y="2412000"/>
              <a:ext cx="2071961" cy="194174"/>
            </a:xfrm>
            <a:prstGeom prst="rect">
              <a:avLst/>
            </a:prstGeom>
          </p:spPr>
        </p:pic>
      </p:grpSp>
      <p:sp>
        <p:nvSpPr>
          <p:cNvPr id="37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Windows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タブレット</a:t>
            </a: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	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画面共有ソフト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デジタルワークシート</a:t>
            </a: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	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プロジェクタ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マグネットスクリーン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ysClr val="windowText" lastClr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endParaRPr lang="ja-JP" sz="900" kern="100" dirty="0">
              <a:solidFill>
                <a:sysClr val="windowText" lastClr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00" y="4500002"/>
            <a:ext cx="4860000" cy="2306176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00" y="4140000"/>
            <a:ext cx="1946087" cy="36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" y="648001"/>
            <a:ext cx="2484000" cy="1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-1"/>
            <a:ext cx="7451814" cy="5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24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○○○○○○○○○○○○</a:t>
            </a:r>
            <a:r>
              <a:rPr lang="ja-JP" altLang="en-US" sz="2400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6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立</a:t>
            </a:r>
            <a:r>
              <a:rPr lang="ja-JP" altLang="en-US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学校</a:t>
            </a:r>
            <a:br>
              <a:rPr lang="en-US" altLang="ja-JP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</a:br>
            <a:r>
              <a:rPr lang="ja-JP" altLang="en-US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　○○</a:t>
            </a:r>
            <a:endParaRPr lang="ja-JP" sz="1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年　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「　　　　　　　　　　　　　　　　　　」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（全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時間扱い）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準備する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機器やアプリ等を記入して下さい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or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無</a:t>
            </a:r>
            <a:endParaRPr lang="ja-JP" sz="9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を活用するメリットを記入して下さい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この授業の目標や授業の流れを記入して下さい</a:t>
            </a:r>
            <a:endParaRPr lang="en-US" altLang="ja-JP" sz="16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400000" y="648000"/>
            <a:ext cx="198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授業の流れ（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○</a:t>
            </a: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／５時）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授業を行って児童・生徒の反応や、授業者が感じた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良かった点や今後に向けてのコメントを記入して下さい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400000" y="5796000"/>
            <a:ext cx="288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児童・生徒の声や、教師のふりかえり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：２０２５年</a:t>
            </a:r>
            <a:endParaRPr lang="ja-JP" sz="1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000" y="648000"/>
            <a:ext cx="2484000" cy="139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この上に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16:9</a:t>
            </a:r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サムネイルを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重ねて下さい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幅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6.9</a:t>
            </a: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横位置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0.1 </a:t>
            </a:r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縦位置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1.8</a:t>
            </a:r>
          </a:p>
        </p:txBody>
      </p:sp>
      <p:sp>
        <p:nvSpPr>
          <p:cNvPr id="26" name="正方形/長方形 6"/>
          <p:cNvSpPr/>
          <p:nvPr/>
        </p:nvSpPr>
        <p:spPr>
          <a:xfrm>
            <a:off x="0" y="0"/>
            <a:ext cx="10691813" cy="3744000"/>
          </a:xfrm>
          <a:custGeom>
            <a:avLst/>
            <a:gdLst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0 w 10691813"/>
              <a:gd name="connsiteY3" fmla="*/ 3744000 h 3744000"/>
              <a:gd name="connsiteX4" fmla="*/ 0 w 10691813"/>
              <a:gd name="connsiteY4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5343525 w 10691813"/>
              <a:gd name="connsiteY3" fmla="*/ 3743325 h 3744000"/>
              <a:gd name="connsiteX4" fmla="*/ 0 w 10691813"/>
              <a:gd name="connsiteY4" fmla="*/ 3744000 h 3744000"/>
              <a:gd name="connsiteX5" fmla="*/ 0 w 10691813"/>
              <a:gd name="connsiteY5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87050 w 10691813"/>
              <a:gd name="connsiteY2" fmla="*/ 647700 h 3744000"/>
              <a:gd name="connsiteX3" fmla="*/ 10691813 w 10691813"/>
              <a:gd name="connsiteY3" fmla="*/ 3744000 h 3744000"/>
              <a:gd name="connsiteX4" fmla="*/ 5343525 w 10691813"/>
              <a:gd name="connsiteY4" fmla="*/ 3743325 h 3744000"/>
              <a:gd name="connsiteX5" fmla="*/ 0 w 10691813"/>
              <a:gd name="connsiteY5" fmla="*/ 3744000 h 3744000"/>
              <a:gd name="connsiteX6" fmla="*/ 0 w 10691813"/>
              <a:gd name="connsiteY6" fmla="*/ 0 h 3744000"/>
              <a:gd name="connsiteX0" fmla="*/ 10691813 w 10783253"/>
              <a:gd name="connsiteY0" fmla="*/ 3744000 h 3835440"/>
              <a:gd name="connsiteX1" fmla="*/ 5343525 w 10783253"/>
              <a:gd name="connsiteY1" fmla="*/ 3743325 h 3835440"/>
              <a:gd name="connsiteX2" fmla="*/ 0 w 10783253"/>
              <a:gd name="connsiteY2" fmla="*/ 3744000 h 3835440"/>
              <a:gd name="connsiteX3" fmla="*/ 0 w 10783253"/>
              <a:gd name="connsiteY3" fmla="*/ 0 h 3835440"/>
              <a:gd name="connsiteX4" fmla="*/ 10691813 w 10783253"/>
              <a:gd name="connsiteY4" fmla="*/ 0 h 3835440"/>
              <a:gd name="connsiteX5" fmla="*/ 10687050 w 10783253"/>
              <a:gd name="connsiteY5" fmla="*/ 647700 h 3835440"/>
              <a:gd name="connsiteX6" fmla="*/ 10783253 w 10783253"/>
              <a:gd name="connsiteY6" fmla="*/ 3835440 h 3835440"/>
              <a:gd name="connsiteX0" fmla="*/ 10691813 w 10691813"/>
              <a:gd name="connsiteY0" fmla="*/ 3744000 h 3744000"/>
              <a:gd name="connsiteX1" fmla="*/ 5343525 w 10691813"/>
              <a:gd name="connsiteY1" fmla="*/ 3743325 h 3744000"/>
              <a:gd name="connsiteX2" fmla="*/ 0 w 10691813"/>
              <a:gd name="connsiteY2" fmla="*/ 3744000 h 3744000"/>
              <a:gd name="connsiteX3" fmla="*/ 0 w 10691813"/>
              <a:gd name="connsiteY3" fmla="*/ 0 h 3744000"/>
              <a:gd name="connsiteX4" fmla="*/ 10691813 w 10691813"/>
              <a:gd name="connsiteY4" fmla="*/ 0 h 3744000"/>
              <a:gd name="connsiteX5" fmla="*/ 10687050 w 10691813"/>
              <a:gd name="connsiteY5" fmla="*/ 647700 h 3744000"/>
              <a:gd name="connsiteX0" fmla="*/ 5343525 w 10691813"/>
              <a:gd name="connsiteY0" fmla="*/ 3743325 h 3744000"/>
              <a:gd name="connsiteX1" fmla="*/ 0 w 10691813"/>
              <a:gd name="connsiteY1" fmla="*/ 3744000 h 3744000"/>
              <a:gd name="connsiteX2" fmla="*/ 0 w 10691813"/>
              <a:gd name="connsiteY2" fmla="*/ 0 h 3744000"/>
              <a:gd name="connsiteX3" fmla="*/ 10691813 w 10691813"/>
              <a:gd name="connsiteY3" fmla="*/ 0 h 3744000"/>
              <a:gd name="connsiteX4" fmla="*/ 10687050 w 10691813"/>
              <a:gd name="connsiteY4" fmla="*/ 647700 h 37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813" h="3744000">
                <a:moveTo>
                  <a:pt x="5343525" y="3743325"/>
                </a:moveTo>
                <a:lnTo>
                  <a:pt x="0" y="3744000"/>
                </a:lnTo>
                <a:lnTo>
                  <a:pt x="0" y="0"/>
                </a:lnTo>
                <a:lnTo>
                  <a:pt x="10691813" y="0"/>
                </a:lnTo>
                <a:cubicBezTo>
                  <a:pt x="10690225" y="215900"/>
                  <a:pt x="10688638" y="431800"/>
                  <a:pt x="10687050" y="64770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10"/>
          <p:cNvSpPr/>
          <p:nvPr/>
        </p:nvSpPr>
        <p:spPr>
          <a:xfrm>
            <a:off x="5327999" y="586800"/>
            <a:ext cx="5363814" cy="3157200"/>
          </a:xfrm>
          <a:custGeom>
            <a:avLst/>
            <a:gdLst>
              <a:gd name="connsiteX0" fmla="*/ 0 w 5435813"/>
              <a:gd name="connsiteY0" fmla="*/ 0 h 3157200"/>
              <a:gd name="connsiteX1" fmla="*/ 5435813 w 5435813"/>
              <a:gd name="connsiteY1" fmla="*/ 0 h 3157200"/>
              <a:gd name="connsiteX2" fmla="*/ 5435813 w 5435813"/>
              <a:gd name="connsiteY2" fmla="*/ 3157200 h 3157200"/>
              <a:gd name="connsiteX3" fmla="*/ 0 w 5435813"/>
              <a:gd name="connsiteY3" fmla="*/ 3157200 h 3157200"/>
              <a:gd name="connsiteX4" fmla="*/ 0 w 5435813"/>
              <a:gd name="connsiteY4" fmla="*/ 0 h 3157200"/>
              <a:gd name="connsiteX0" fmla="*/ 5435813 w 5527253"/>
              <a:gd name="connsiteY0" fmla="*/ 3157200 h 3248640"/>
              <a:gd name="connsiteX1" fmla="*/ 0 w 5527253"/>
              <a:gd name="connsiteY1" fmla="*/ 3157200 h 3248640"/>
              <a:gd name="connsiteX2" fmla="*/ 0 w 5527253"/>
              <a:gd name="connsiteY2" fmla="*/ 0 h 3248640"/>
              <a:gd name="connsiteX3" fmla="*/ 5435813 w 5527253"/>
              <a:gd name="connsiteY3" fmla="*/ 0 h 3248640"/>
              <a:gd name="connsiteX4" fmla="*/ 5527253 w 5527253"/>
              <a:gd name="connsiteY4" fmla="*/ 3248640 h 3248640"/>
              <a:gd name="connsiteX0" fmla="*/ 5435813 w 5435813"/>
              <a:gd name="connsiteY0" fmla="*/ 3157200 h 3157200"/>
              <a:gd name="connsiteX1" fmla="*/ 0 w 5435813"/>
              <a:gd name="connsiteY1" fmla="*/ 3157200 h 3157200"/>
              <a:gd name="connsiteX2" fmla="*/ 0 w 5435813"/>
              <a:gd name="connsiteY2" fmla="*/ 0 h 3157200"/>
              <a:gd name="connsiteX3" fmla="*/ 5435813 w 5435813"/>
              <a:gd name="connsiteY3" fmla="*/ 0 h 3157200"/>
              <a:gd name="connsiteX0" fmla="*/ 0 w 5435813"/>
              <a:gd name="connsiteY0" fmla="*/ 3157200 h 3157200"/>
              <a:gd name="connsiteX1" fmla="*/ 0 w 5435813"/>
              <a:gd name="connsiteY1" fmla="*/ 0 h 3157200"/>
              <a:gd name="connsiteX2" fmla="*/ 5435813 w 5435813"/>
              <a:gd name="connsiteY2" fmla="*/ 0 h 31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5813" h="3157200">
                <a:moveTo>
                  <a:pt x="0" y="3157200"/>
                </a:moveTo>
                <a:lnTo>
                  <a:pt x="0" y="0"/>
                </a:lnTo>
                <a:lnTo>
                  <a:pt x="5435813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418000" y="1260975"/>
            <a:ext cx="522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「実践事例コンテンツ提供申請書」の⑩に</a:t>
            </a:r>
            <a:endParaRPr kumimoji="1" lang="en-US" altLang="ja-JP" sz="16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記入いただいたものをここにも記入</a:t>
            </a:r>
            <a:endParaRPr kumimoji="1" lang="en-US" altLang="ja-JP" sz="16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（上の矢印やこの赤四角形は確認後消して下さい）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0000" y="432975"/>
            <a:ext cx="900000" cy="900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025906" y="4361510"/>
            <a:ext cx="8640000" cy="18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u="sng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記入の際の注意事項</a:t>
            </a:r>
            <a:r>
              <a:rPr kumimoji="1" lang="ja-JP" altLang="en-US" u="sng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（上の赤点線枠やこの赤四角形は確認後消して下さい）</a:t>
            </a:r>
            <a:endParaRPr kumimoji="1" lang="en-US" altLang="ja-JP" u="sng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・参考にする人がぱっと見て分かりやすいようにまとめましょう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・１ページでまとめましょう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・著作権や肖像権等に配慮しましょう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・様式はカスタマイズ可能です（ただし、赤枠の項目は必須）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・補足資料の添付も可能です</a:t>
            </a:r>
          </a:p>
        </p:txBody>
      </p:sp>
    </p:spTree>
    <p:extLst>
      <p:ext uri="{BB962C8B-B14F-4D97-AF65-F5344CB8AC3E}">
        <p14:creationId xmlns:p14="http://schemas.microsoft.com/office/powerpoint/2010/main" val="265664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30778"/>
            <a:ext cx="7451814" cy="5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000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「職員会議や委員会の記録は</a:t>
            </a:r>
            <a:r>
              <a:rPr lang="en-US" altLang="ja-JP" sz="2000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Teams</a:t>
            </a:r>
            <a:r>
              <a:rPr lang="ja-JP" altLang="en-US" sz="2000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に任せよう」</a:t>
            </a:r>
            <a:r>
              <a:rPr lang="ja-JP" altLang="en-US" sz="1600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2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栃木県立瓦谷高等学校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職員会議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委員会の会議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教科の会議　など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Microsoft </a:t>
            </a: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Teams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ysClr val="windowText" lastClr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endParaRPr lang="ja-JP" sz="900" kern="100" dirty="0">
              <a:solidFill>
                <a:sysClr val="windowText" lastClr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・委員会や教科にかかわる教員同士で情報の共有ができ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ます。会議以外の時間でも書き込めるので、会議で出さ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1600" kern="100" dirty="0" err="1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れた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課題の取組状況もリアルタイムで共有できます。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・会議の資料共有も簡単に行うことができ、ペーパーレス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化も実現できます。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・会議中の話題を投稿したり、議事録をテキストファイルで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アップロードすることにより、会議に出席できなかった先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生も、速やかに確認することができます。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１．チーム、チャネルを作成して、該当する教員を追加する。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２．書き込む際のルールや、アップロードするファイルの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命名のルールを決めて利用する。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（例）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○同じ話題のものは同じスレッドに投稿する。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○ファイルは行事ごとにフォルダにまとめて、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ファイル名は「</a:t>
            </a: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01_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球技大会について</a:t>
            </a: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_230623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のように命名する。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400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活用の手順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・アップロードしたファイルの共同編集ができるので、会議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をしながらみんなで議事録を作成することもできます。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・生徒とチームを作れば、生徒会活動等でも活用できます。</a:t>
            </a: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400000" y="5796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教師のふりかえり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：２０２５年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6001" y="648000"/>
            <a:ext cx="2483999" cy="1396800"/>
            <a:chOff x="540000" y="2700000"/>
            <a:chExt cx="2483999" cy="1396800"/>
          </a:xfrm>
        </p:grpSpPr>
        <p:pic>
          <p:nvPicPr>
            <p:cNvPr id="2" name="図 1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000" y="2700000"/>
              <a:ext cx="2483999" cy="1396800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601" y="3544100"/>
              <a:ext cx="2074998" cy="540000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00" y="1728000"/>
            <a:ext cx="2160000" cy="1214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000" y="1728000"/>
            <a:ext cx="2160000" cy="1215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正方形/長方形 19"/>
          <p:cNvSpPr/>
          <p:nvPr/>
        </p:nvSpPr>
        <p:spPr>
          <a:xfrm>
            <a:off x="5904000" y="3600000"/>
            <a:ext cx="4644000" cy="144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38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-1"/>
            <a:ext cx="7451814" cy="5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2400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○○○○○○○○○○○○</a:t>
            </a:r>
            <a:r>
              <a:rPr lang="ja-JP" altLang="en-US" sz="2400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6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立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学校</a:t>
            </a:r>
            <a:br>
              <a:rPr lang="en-US" altLang="ja-JP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</a:b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　○○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の活用場面を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記入して下さい</a:t>
            </a:r>
            <a:endParaRPr lang="ja-JP" altLang="en-US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準備する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機器やアプリ等を記入して下さい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or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無</a:t>
            </a:r>
            <a:endParaRPr lang="ja-JP" sz="9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を活用するメリットを記入して下さい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活用の手順を記入して下さい</a:t>
            </a:r>
            <a:endParaRPr lang="en-US" altLang="ja-JP" sz="16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活用して教師が感じた良かった点や、考えられる他の場面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での活用法などのコメントを記入して下さい</a:t>
            </a:r>
            <a:endParaRPr lang="en-US" altLang="ja-JP" sz="1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：２０２５年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>
            <a:spLocks/>
          </p:cNvSpPr>
          <p:nvPr/>
        </p:nvSpPr>
        <p:spPr>
          <a:xfrm>
            <a:off x="36000" y="648000"/>
            <a:ext cx="2484000" cy="139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この上に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16:9</a:t>
            </a:r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サムネイルを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重ねて下さい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幅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6.9</a:t>
            </a: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横位置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0.1 </a:t>
            </a:r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縦位置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1.8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400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活用の手順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400000" y="5796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教師のふりかえり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6"/>
          <p:cNvSpPr/>
          <p:nvPr/>
        </p:nvSpPr>
        <p:spPr>
          <a:xfrm>
            <a:off x="0" y="0"/>
            <a:ext cx="10691813" cy="3744000"/>
          </a:xfrm>
          <a:custGeom>
            <a:avLst/>
            <a:gdLst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0 w 10691813"/>
              <a:gd name="connsiteY3" fmla="*/ 3744000 h 3744000"/>
              <a:gd name="connsiteX4" fmla="*/ 0 w 10691813"/>
              <a:gd name="connsiteY4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5343525 w 10691813"/>
              <a:gd name="connsiteY3" fmla="*/ 3743325 h 3744000"/>
              <a:gd name="connsiteX4" fmla="*/ 0 w 10691813"/>
              <a:gd name="connsiteY4" fmla="*/ 3744000 h 3744000"/>
              <a:gd name="connsiteX5" fmla="*/ 0 w 10691813"/>
              <a:gd name="connsiteY5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87050 w 10691813"/>
              <a:gd name="connsiteY2" fmla="*/ 647700 h 3744000"/>
              <a:gd name="connsiteX3" fmla="*/ 10691813 w 10691813"/>
              <a:gd name="connsiteY3" fmla="*/ 3744000 h 3744000"/>
              <a:gd name="connsiteX4" fmla="*/ 5343525 w 10691813"/>
              <a:gd name="connsiteY4" fmla="*/ 3743325 h 3744000"/>
              <a:gd name="connsiteX5" fmla="*/ 0 w 10691813"/>
              <a:gd name="connsiteY5" fmla="*/ 3744000 h 3744000"/>
              <a:gd name="connsiteX6" fmla="*/ 0 w 10691813"/>
              <a:gd name="connsiteY6" fmla="*/ 0 h 3744000"/>
              <a:gd name="connsiteX0" fmla="*/ 10691813 w 10783253"/>
              <a:gd name="connsiteY0" fmla="*/ 3744000 h 3835440"/>
              <a:gd name="connsiteX1" fmla="*/ 5343525 w 10783253"/>
              <a:gd name="connsiteY1" fmla="*/ 3743325 h 3835440"/>
              <a:gd name="connsiteX2" fmla="*/ 0 w 10783253"/>
              <a:gd name="connsiteY2" fmla="*/ 3744000 h 3835440"/>
              <a:gd name="connsiteX3" fmla="*/ 0 w 10783253"/>
              <a:gd name="connsiteY3" fmla="*/ 0 h 3835440"/>
              <a:gd name="connsiteX4" fmla="*/ 10691813 w 10783253"/>
              <a:gd name="connsiteY4" fmla="*/ 0 h 3835440"/>
              <a:gd name="connsiteX5" fmla="*/ 10687050 w 10783253"/>
              <a:gd name="connsiteY5" fmla="*/ 647700 h 3835440"/>
              <a:gd name="connsiteX6" fmla="*/ 10783253 w 10783253"/>
              <a:gd name="connsiteY6" fmla="*/ 3835440 h 3835440"/>
              <a:gd name="connsiteX0" fmla="*/ 10691813 w 10691813"/>
              <a:gd name="connsiteY0" fmla="*/ 3744000 h 3744000"/>
              <a:gd name="connsiteX1" fmla="*/ 5343525 w 10691813"/>
              <a:gd name="connsiteY1" fmla="*/ 3743325 h 3744000"/>
              <a:gd name="connsiteX2" fmla="*/ 0 w 10691813"/>
              <a:gd name="connsiteY2" fmla="*/ 3744000 h 3744000"/>
              <a:gd name="connsiteX3" fmla="*/ 0 w 10691813"/>
              <a:gd name="connsiteY3" fmla="*/ 0 h 3744000"/>
              <a:gd name="connsiteX4" fmla="*/ 10691813 w 10691813"/>
              <a:gd name="connsiteY4" fmla="*/ 0 h 3744000"/>
              <a:gd name="connsiteX5" fmla="*/ 10687050 w 10691813"/>
              <a:gd name="connsiteY5" fmla="*/ 647700 h 3744000"/>
              <a:gd name="connsiteX0" fmla="*/ 5343525 w 10691813"/>
              <a:gd name="connsiteY0" fmla="*/ 3743325 h 3744000"/>
              <a:gd name="connsiteX1" fmla="*/ 0 w 10691813"/>
              <a:gd name="connsiteY1" fmla="*/ 3744000 h 3744000"/>
              <a:gd name="connsiteX2" fmla="*/ 0 w 10691813"/>
              <a:gd name="connsiteY2" fmla="*/ 0 h 3744000"/>
              <a:gd name="connsiteX3" fmla="*/ 10691813 w 10691813"/>
              <a:gd name="connsiteY3" fmla="*/ 0 h 3744000"/>
              <a:gd name="connsiteX4" fmla="*/ 10687050 w 10691813"/>
              <a:gd name="connsiteY4" fmla="*/ 647700 h 37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813" h="3744000">
                <a:moveTo>
                  <a:pt x="5343525" y="3743325"/>
                </a:moveTo>
                <a:lnTo>
                  <a:pt x="0" y="3744000"/>
                </a:lnTo>
                <a:lnTo>
                  <a:pt x="0" y="0"/>
                </a:lnTo>
                <a:lnTo>
                  <a:pt x="10691813" y="0"/>
                </a:lnTo>
                <a:cubicBezTo>
                  <a:pt x="10690225" y="215900"/>
                  <a:pt x="10688638" y="431800"/>
                  <a:pt x="10687050" y="64770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10"/>
          <p:cNvSpPr/>
          <p:nvPr/>
        </p:nvSpPr>
        <p:spPr>
          <a:xfrm>
            <a:off x="5327999" y="586800"/>
            <a:ext cx="5363814" cy="3157200"/>
          </a:xfrm>
          <a:custGeom>
            <a:avLst/>
            <a:gdLst>
              <a:gd name="connsiteX0" fmla="*/ 0 w 5435813"/>
              <a:gd name="connsiteY0" fmla="*/ 0 h 3157200"/>
              <a:gd name="connsiteX1" fmla="*/ 5435813 w 5435813"/>
              <a:gd name="connsiteY1" fmla="*/ 0 h 3157200"/>
              <a:gd name="connsiteX2" fmla="*/ 5435813 w 5435813"/>
              <a:gd name="connsiteY2" fmla="*/ 3157200 h 3157200"/>
              <a:gd name="connsiteX3" fmla="*/ 0 w 5435813"/>
              <a:gd name="connsiteY3" fmla="*/ 3157200 h 3157200"/>
              <a:gd name="connsiteX4" fmla="*/ 0 w 5435813"/>
              <a:gd name="connsiteY4" fmla="*/ 0 h 3157200"/>
              <a:gd name="connsiteX0" fmla="*/ 5435813 w 5527253"/>
              <a:gd name="connsiteY0" fmla="*/ 3157200 h 3248640"/>
              <a:gd name="connsiteX1" fmla="*/ 0 w 5527253"/>
              <a:gd name="connsiteY1" fmla="*/ 3157200 h 3248640"/>
              <a:gd name="connsiteX2" fmla="*/ 0 w 5527253"/>
              <a:gd name="connsiteY2" fmla="*/ 0 h 3248640"/>
              <a:gd name="connsiteX3" fmla="*/ 5435813 w 5527253"/>
              <a:gd name="connsiteY3" fmla="*/ 0 h 3248640"/>
              <a:gd name="connsiteX4" fmla="*/ 5527253 w 5527253"/>
              <a:gd name="connsiteY4" fmla="*/ 3248640 h 3248640"/>
              <a:gd name="connsiteX0" fmla="*/ 5435813 w 5435813"/>
              <a:gd name="connsiteY0" fmla="*/ 3157200 h 3157200"/>
              <a:gd name="connsiteX1" fmla="*/ 0 w 5435813"/>
              <a:gd name="connsiteY1" fmla="*/ 3157200 h 3157200"/>
              <a:gd name="connsiteX2" fmla="*/ 0 w 5435813"/>
              <a:gd name="connsiteY2" fmla="*/ 0 h 3157200"/>
              <a:gd name="connsiteX3" fmla="*/ 5435813 w 5435813"/>
              <a:gd name="connsiteY3" fmla="*/ 0 h 3157200"/>
              <a:gd name="connsiteX0" fmla="*/ 0 w 5435813"/>
              <a:gd name="connsiteY0" fmla="*/ 3157200 h 3157200"/>
              <a:gd name="connsiteX1" fmla="*/ 0 w 5435813"/>
              <a:gd name="connsiteY1" fmla="*/ 0 h 3157200"/>
              <a:gd name="connsiteX2" fmla="*/ 5435813 w 5435813"/>
              <a:gd name="connsiteY2" fmla="*/ 0 h 31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5813" h="3157200">
                <a:moveTo>
                  <a:pt x="0" y="3157200"/>
                </a:moveTo>
                <a:lnTo>
                  <a:pt x="0" y="0"/>
                </a:lnTo>
                <a:lnTo>
                  <a:pt x="5435813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418000" y="1260975"/>
            <a:ext cx="522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「実践事例コンテンツ提供申請書」の⑩に</a:t>
            </a:r>
            <a:endParaRPr kumimoji="1" lang="en-US" altLang="ja-JP" sz="16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記入いただいたものをここにも記入</a:t>
            </a:r>
            <a:endParaRPr kumimoji="1" lang="en-US" altLang="ja-JP" sz="16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（上の矢印やこの赤四角形は確認後消して下さい）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0000" y="432975"/>
            <a:ext cx="900000" cy="900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025906" y="4361510"/>
            <a:ext cx="8640000" cy="18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u="sng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記入の際の注意事項</a:t>
            </a:r>
            <a:r>
              <a:rPr kumimoji="1" lang="ja-JP" altLang="en-US" u="sng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（上の赤点線枠やこの赤四角形は確認後消して下さい）</a:t>
            </a:r>
            <a:endParaRPr kumimoji="1" lang="en-US" altLang="ja-JP" u="sng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・参考にする人がぱっと見て分かりやすいようにまとめましょう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・１ページでまとめましょう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・著作権や肖像権等に配慮しましょう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・様式はカスタマイズ可能です（ただし、赤枠の項目は必須）</a:t>
            </a:r>
            <a:endParaRPr kumimoji="1" lang="en-US" altLang="ja-JP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・補足資料の添付も可能です</a:t>
            </a:r>
          </a:p>
        </p:txBody>
      </p:sp>
    </p:spTree>
    <p:extLst>
      <p:ext uri="{BB962C8B-B14F-4D97-AF65-F5344CB8AC3E}">
        <p14:creationId xmlns:p14="http://schemas.microsoft.com/office/powerpoint/2010/main" val="159152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937</Words>
  <Application>Microsoft Office PowerPoint</Application>
  <PresentationFormat>ユーザー設定</PresentationFormat>
  <Paragraphs>141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AR P丸ゴシック体E</vt:lpstr>
      <vt:lpstr>ＭＳ Ｐゴシック</vt:lpstr>
      <vt:lpstr>UD デジタル 教科書体 NK-B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栃木県総合教育センター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 智貴</dc:creator>
  <cp:lastModifiedBy>手塚 俊治</cp:lastModifiedBy>
  <cp:revision>68</cp:revision>
  <cp:lastPrinted>2023-06-23T07:38:26Z</cp:lastPrinted>
  <dcterms:created xsi:type="dcterms:W3CDTF">2023-06-09T08:42:24Z</dcterms:created>
  <dcterms:modified xsi:type="dcterms:W3CDTF">2025-03-12T07:54:18Z</dcterms:modified>
</cp:coreProperties>
</file>