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57" r:id="rId4"/>
    <p:sldId id="259" r:id="rId5"/>
    <p:sldId id="266" r:id="rId6"/>
    <p:sldId id="260" r:id="rId7"/>
    <p:sldId id="261" r:id="rId8"/>
    <p:sldId id="262" r:id="rId9"/>
    <p:sldId id="268" r:id="rId10"/>
    <p:sldId id="269" r:id="rId11"/>
    <p:sldId id="271" r:id="rId12"/>
    <p:sldId id="270" r:id="rId1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038" autoAdjust="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303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1093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CFE75-9EAA-4821-9DC8-6A6B55C28560}" type="datetime1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B5605-1693-41FF-B8DF-F5D2F5601E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5773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563702-7A56-DF21-5AA3-9CBD10BC6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C9EB1D9-7194-0C47-E6EA-C261ECDFA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AE8CC6-2FB5-7C7B-9844-5665AAEE5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3E6C40-35EA-5309-BA59-76645D937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E7A90C-22B3-E69F-E3F9-E18733CE0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07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2D07FC-930F-0D56-FF4C-4CBA15614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72510F4-672D-42F1-4A3E-1F4E094B9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B1395B-AB4F-5EB3-8E29-0C1123B5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83AF56-2EFD-9B04-0C61-EC88E362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332B41-9BBE-B5C1-2086-2FAFB494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669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4D0C86-0B08-B3DF-9FBD-48D0CB017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104DAF8-5A94-2E6F-CF37-9818C4F4A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A4938B-8479-DAA3-FA13-B1405414D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EA8B53-D311-2BF9-A31E-5C1A0A7A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8900EA-6A82-0724-7D02-C72E969B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85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999240-FD1F-A39D-3278-F76553505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809AFA-5FE1-DA61-0B87-78D3E7052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5A135B-E6B3-FAFC-3D3D-4D9327F96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F34A50-B8B1-3E07-BE12-FD4DAF49C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008F5A-F99C-8813-A264-19827D463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84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A9D251-9FF9-3A2F-5A6D-9F9DA909E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D35B9A-7433-70B5-34F5-1AF42E4F4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76C52F-2285-43CA-5553-6D7F3CCDF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752BE0-9452-2DD3-FE02-D480F62D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0EEE19-D43B-F686-CE2C-18CD291E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813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2FBE43-4EEE-714D-2712-B4EBA4BE2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0780E4-ADA8-9A22-E2D7-D81AFC5D2C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5D1172D-C481-F36C-BC63-F9D7D91F1C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8190E7-2844-39B5-D592-029EEE776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29F35A-3212-75A5-BD39-01C7AFADA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36E56D-5B5B-34A3-166F-6C6854E28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9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EF12EF-E08D-540D-E5A0-119938616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13C7E9-F35B-F044-D409-1BA5084DC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8B04C9-4F8C-FFB9-D2AC-311E49111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EF6E081-2720-F9FE-A62A-BAF7A77990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B6BE15-1D3B-311E-9443-4CA7598579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74A6795-8754-5D3D-225D-EB31E8156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3FBB6-0BED-4263-5B47-41333365E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A76BEC4-1314-AEFA-7364-48F26D0F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36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8FA337-6742-7F91-EBAF-18896002B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B4FC382-78C6-3690-4954-48C7DDB97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EDE78B-303D-25D7-ECF8-6C3D9F3B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3B87970-B2BD-E305-A3D7-C09E782FA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14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30711D4-45DE-666E-55E3-956242E30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78603BA-19EB-1B80-594C-F99B822BF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D9A387-5916-68F0-6761-8C0748E3B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97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AC5B6-0DB3-E43E-A3E0-B45EB7A7A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6B0CF0-D504-7FF8-4D3A-98B766A88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56A007-A7BA-99A5-B0C3-7B6C16A0D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D8CB38-2B32-B827-AEE3-92C61ED2E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CC62ED-45FD-EB46-FCD0-50296132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BD0415-0412-988F-C8B1-57163EA78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73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3C8938-B2B6-5356-7490-C2C8FF627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E673AA0-BF8A-2E50-0C42-C03461C279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9B0AE2-7A08-D5DC-137A-7A3B0F149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A517C2-1896-8BEB-5E5E-7D8E761FE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D5D0CE-EE14-B11D-0636-F865F2D87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DC90C5-8AA1-1495-EFC6-041E33385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881B244-1DE4-16AE-9550-CCB313FFA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315DAE-9FA8-964F-668D-1123C11391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799850-3C56-656C-074B-69928877C0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9A22B-37D7-429C-85A3-614FE00DE516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BB819B-0BE8-FBE0-06D0-10BA080CC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6452E1-5747-834D-E30E-A1230C4D7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901BD-0DA9-4B33-97E5-B8F0882152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7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B1416E-F782-4702-DA4A-95F1699C4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2168"/>
            <a:ext cx="9144000" cy="2168013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簡易ディベート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415CBE-218A-04EA-09F0-481F25AE5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0181"/>
            <a:ext cx="9144000" cy="2337619"/>
          </a:xfrm>
        </p:spPr>
        <p:txBody>
          <a:bodyPr>
            <a:normAutofit/>
          </a:bodyPr>
          <a:lstStyle/>
          <a:p>
            <a:r>
              <a:rPr kumimoji="1" lang="ja-JP" altLang="en-US" sz="4000" dirty="0"/>
              <a:t>１日目　ブレインストーミング</a:t>
            </a:r>
            <a:endParaRPr kumimoji="1" lang="en-US" altLang="ja-JP" sz="4000" dirty="0"/>
          </a:p>
          <a:p>
            <a:r>
              <a:rPr lang="ja-JP" altLang="en-US" sz="4000" dirty="0"/>
              <a:t>　 </a:t>
            </a:r>
            <a:r>
              <a:rPr kumimoji="1" lang="ja-JP" altLang="en-US" sz="4000" dirty="0"/>
              <a:t>立論＆反論作成</a:t>
            </a:r>
          </a:p>
        </p:txBody>
      </p:sp>
    </p:spTree>
    <p:extLst>
      <p:ext uri="{BB962C8B-B14F-4D97-AF65-F5344CB8AC3E}">
        <p14:creationId xmlns:p14="http://schemas.microsoft.com/office/powerpoint/2010/main" val="1698646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0538DE-7494-6A59-594E-89E61468C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６　まず立論（＋）（－）を作ろう！</a:t>
            </a:r>
          </a:p>
        </p:txBody>
      </p:sp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B7022F97-8760-6A8F-049A-C79F75E63C5C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572405"/>
            <a:ext cx="10515600" cy="480025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/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大まかなポイントを述べる</a:t>
            </a:r>
            <a:endParaRPr lang="ja-JP" u="sng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Our first point is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　　　　　　</a:t>
            </a:r>
            <a:r>
              <a:rPr lang="en-US" alt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</a:t>
            </a:r>
            <a:r>
              <a:rPr lang="ja-JP" u="sng" kern="100" dirty="0">
                <a:effectLst/>
                <a:latin typeface="游明朝" panose="02020400000000000000" pitchFamily="18" charset="-128"/>
                <a:ea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kern="100" dirty="0">
                <a:effectLst/>
                <a:latin typeface="游明朝" panose="02020400000000000000" pitchFamily="18" charset="-128"/>
                <a:ea typeface="Century" panose="020406040505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.</a:t>
            </a:r>
            <a:endParaRPr 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A(Assertion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主張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endParaRPr lang="ja-JP" u="sng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I think(believe) that 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.</a:t>
            </a:r>
            <a:endParaRPr 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R(Reason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理由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endParaRPr lang="en-US" u="sng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</a:t>
            </a: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This is because 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         .</a:t>
            </a:r>
            <a:endParaRPr 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E(Example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具体例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endParaRPr lang="en-US" u="sng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</a:t>
            </a: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For example,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              .</a:t>
            </a:r>
            <a:endParaRPr 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083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7F39BE-0021-43E6-8B2C-3DA6D5768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681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 反論を作ろう！（反対側の立論を参考に）</a:t>
            </a:r>
            <a:endParaRPr kumimoji="1" lang="ja-JP" altLang="en-US" dirty="0"/>
          </a:p>
        </p:txBody>
      </p:sp>
      <p:sp>
        <p:nvSpPr>
          <p:cNvPr id="7" name="テキスト ボックス 1">
            <a:extLst>
              <a:ext uri="{FF2B5EF4-FFF2-40B4-BE49-F238E27FC236}">
                <a16:creationId xmlns:a16="http://schemas.microsoft.com/office/drawing/2014/main" id="{90A24934-EF62-32E7-E1E4-A9287D635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701" y="1153550"/>
            <a:ext cx="10930597" cy="549406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8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</a:t>
            </a:r>
            <a:r>
              <a:rPr kumimoji="1" lang="ja-JP" altLang="en-US" sz="28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＆</a:t>
            </a:r>
            <a:r>
              <a:rPr kumimoji="1" lang="en-US" sz="28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A(Rephrase</a:t>
            </a:r>
            <a:r>
              <a:rPr kumimoji="1" lang="ja-JP" altLang="en-US" sz="28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＆</a:t>
            </a:r>
            <a:r>
              <a:rPr kumimoji="1" lang="en-US" sz="28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Attack </a:t>
            </a:r>
            <a:r>
              <a:rPr kumimoji="1" lang="ja-JP" altLang="en-US" sz="28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相手の主張を要約して攻撃</a:t>
            </a:r>
            <a:r>
              <a:rPr kumimoji="1" lang="en-US" sz="28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r>
              <a:rPr kumimoji="1" lang="ja-JP" altLang="en-US" sz="28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</a:t>
            </a:r>
            <a:endParaRPr kumimoji="1" lang="ja-JP" altLang="en-US" sz="2800" b="0" i="0" u="sng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sz="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" panose="02040604050505020304" pitchFamily="18" charset="0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They said that </a:t>
            </a: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                     </a:t>
            </a:r>
            <a:r>
              <a:rPr kumimoji="1" lang="ja-JP" alt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</a:t>
            </a: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.</a:t>
            </a:r>
            <a:endParaRPr kumimoji="1" lang="ja-JP" altLang="en-US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,but I think that’s not true (important). </a:t>
            </a:r>
            <a:endParaRPr kumimoji="1" lang="ja-JP" altLang="en-US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sng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" panose="02040604050505020304" pitchFamily="18" charset="0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R(Reason </a:t>
            </a:r>
            <a:r>
              <a:rPr kumimoji="1" lang="ja-JP" alt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理由</a:t>
            </a: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r>
              <a:rPr kumimoji="1" lang="ja-JP" alt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具体的に</a:t>
            </a:r>
            <a:endParaRPr kumimoji="1" lang="ja-JP" altLang="en-US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This is because </a:t>
            </a: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 </a:t>
            </a:r>
            <a:endParaRPr kumimoji="1" lang="ja-JP" altLang="en-US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</a:t>
            </a:r>
            <a:r>
              <a:rPr kumimoji="1" lang="ja-JP" alt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　　　　　　　　　　　　　　 　</a:t>
            </a: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.  </a:t>
            </a:r>
            <a:r>
              <a:rPr kumimoji="1" lang="ja-JP" alt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</a:t>
            </a:r>
            <a:endParaRPr kumimoji="1" lang="ja-JP" altLang="en-US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kumimoji="1" lang="ja-JP" alt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　　　　　　　　　　　　　　　</a:t>
            </a:r>
            <a:r>
              <a:rPr kumimoji="1" lang="en-US" altLang="ja-JP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</a:t>
            </a:r>
            <a:r>
              <a:rPr kumimoji="1" lang="ja-JP" alt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　　　　　　 　　　　</a:t>
            </a:r>
            <a:r>
              <a:rPr kumimoji="1" lang="en-US" altLang="ja-JP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.</a:t>
            </a:r>
            <a:endParaRPr kumimoji="1" lang="en-US" sz="2400" b="0" i="0" u="sng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" panose="02040604050505020304" pitchFamily="18" charset="0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Assertion (</a:t>
            </a:r>
            <a:r>
              <a:rPr kumimoji="1" lang="ja-JP" alt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主張</a:t>
            </a:r>
            <a:r>
              <a:rPr kumimoji="1" lang="en-US" sz="2400" b="0" i="0" u="sng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r>
              <a:rPr kumimoji="1" lang="ja-JP" alt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全体のまとめ</a:t>
            </a:r>
            <a:endParaRPr kumimoji="1" lang="ja-JP" altLang="en-US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Therefore, their argument doesn’t stand. </a:t>
            </a:r>
            <a:r>
              <a:rPr kumimoji="1" lang="ja-JP" alt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（主張は成り立たない）</a:t>
            </a:r>
            <a:endParaRPr kumimoji="1" lang="ja-JP" altLang="en-US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吹き出し: 円形 2">
            <a:extLst>
              <a:ext uri="{FF2B5EF4-FFF2-40B4-BE49-F238E27FC236}">
                <a16:creationId xmlns:a16="http://schemas.microsoft.com/office/drawing/2014/main" id="{EAF170CE-E13A-40C5-3FBD-1E4DB0260C18}"/>
              </a:ext>
            </a:extLst>
          </p:cNvPr>
          <p:cNvSpPr/>
          <p:nvPr/>
        </p:nvSpPr>
        <p:spPr>
          <a:xfrm>
            <a:off x="4656406" y="2504049"/>
            <a:ext cx="6499273" cy="150524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それぞれの立論に２つ以上、理由を考えよう</a:t>
            </a:r>
          </a:p>
        </p:txBody>
      </p:sp>
    </p:spTree>
    <p:extLst>
      <p:ext uri="{BB962C8B-B14F-4D97-AF65-F5344CB8AC3E}">
        <p14:creationId xmlns:p14="http://schemas.microsoft.com/office/powerpoint/2010/main" val="314145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BDF7F7-D3A2-8E6E-F13B-75A117115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次回</a:t>
            </a:r>
            <a:r>
              <a:rPr lang="ja-JP" altLang="en-US" dirty="0"/>
              <a:t>は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0388CC-F17F-E315-24C4-DA0FADB3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スクリプト完成させよう！（特に反論担当の生徒）</a:t>
            </a:r>
            <a:endParaRPr lang="en-US" altLang="ja-JP" dirty="0"/>
          </a:p>
          <a:p>
            <a:r>
              <a:rPr kumimoji="1" lang="ja-JP" altLang="en-US" dirty="0"/>
              <a:t>スクリプトを基に実際にスピーチ練習をしてみましょう！</a:t>
            </a:r>
            <a:endParaRPr kumimoji="1" lang="en-US" altLang="ja-JP" dirty="0"/>
          </a:p>
          <a:p>
            <a:r>
              <a:rPr lang="ja-JP" altLang="en-US" dirty="0"/>
              <a:t>実際に簡易ディベートを行ってみよう！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129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5BFBAB-8728-9078-916A-21FD1B9F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Today’s Menu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05B1FB-211F-B55C-6FEA-95BDB759C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dirty="0"/>
              <a:t>１　ブレインストーミング（その１）</a:t>
            </a:r>
            <a:endParaRPr lang="en-US" altLang="ja-JP" sz="4000" dirty="0"/>
          </a:p>
          <a:p>
            <a:pPr marL="0" indent="0">
              <a:buNone/>
            </a:pPr>
            <a:endParaRPr kumimoji="1" lang="en-US" altLang="ja-JP" sz="1050" dirty="0"/>
          </a:p>
          <a:p>
            <a:pPr marL="0" indent="0">
              <a:buNone/>
            </a:pPr>
            <a:r>
              <a:rPr kumimoji="1" lang="ja-JP" altLang="en-US" sz="4000" dirty="0"/>
              <a:t>２　反論とは？</a:t>
            </a:r>
            <a:endParaRPr lang="en-US" altLang="ja-JP" sz="4000" dirty="0"/>
          </a:p>
          <a:p>
            <a:pPr marL="0" indent="0">
              <a:buNone/>
            </a:pPr>
            <a:endParaRPr kumimoji="1" lang="en-US" altLang="ja-JP" sz="1050" dirty="0"/>
          </a:p>
          <a:p>
            <a:pPr marL="0" indent="0">
              <a:buNone/>
            </a:pPr>
            <a:r>
              <a:rPr kumimoji="1" lang="ja-JP" altLang="en-US" sz="4000" dirty="0"/>
              <a:t>３　ブレインストーミング（その２）</a:t>
            </a:r>
            <a:endParaRPr lang="en-US" altLang="ja-JP" sz="4000" dirty="0"/>
          </a:p>
          <a:p>
            <a:pPr marL="0" indent="0">
              <a:buNone/>
            </a:pPr>
            <a:endParaRPr kumimoji="1" lang="en-US" altLang="ja-JP" sz="1050" dirty="0"/>
          </a:p>
          <a:p>
            <a:pPr marL="0" indent="0">
              <a:buNone/>
            </a:pPr>
            <a:r>
              <a:rPr kumimoji="1" lang="ja-JP" altLang="en-US" sz="4000" dirty="0"/>
              <a:t>４　スクリプト作成（立論中心）</a:t>
            </a:r>
          </a:p>
        </p:txBody>
      </p:sp>
    </p:spTree>
    <p:extLst>
      <p:ext uri="{BB962C8B-B14F-4D97-AF65-F5344CB8AC3E}">
        <p14:creationId xmlns:p14="http://schemas.microsoft.com/office/powerpoint/2010/main" val="1322721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46A527-8F3E-E1C4-6FB2-47427F114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488"/>
          </a:xfrm>
        </p:spPr>
        <p:txBody>
          <a:bodyPr/>
          <a:lstStyle/>
          <a:p>
            <a:r>
              <a:rPr lang="ja-JP" altLang="en-US" dirty="0"/>
              <a:t>１　</a:t>
            </a:r>
            <a:r>
              <a:rPr kumimoji="1" lang="ja-JP" altLang="en-US" dirty="0"/>
              <a:t>ブレインストーミング（その１）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DAFDF8-1C61-3AF6-56C0-F4CE9BF3D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9587"/>
            <a:ext cx="10711375" cy="4763427"/>
          </a:xfrm>
        </p:spPr>
        <p:txBody>
          <a:bodyPr/>
          <a:lstStyle/>
          <a:p>
            <a:r>
              <a:rPr lang="ja-JP" altLang="en-US" dirty="0"/>
              <a:t>良い点と悪い点は？（日本語</a:t>
            </a:r>
            <a:r>
              <a:rPr lang="en-US" altLang="ja-JP" dirty="0"/>
              <a:t>or </a:t>
            </a:r>
            <a:r>
              <a:rPr lang="ja-JP" altLang="en-US" dirty="0"/>
              <a:t>英語で）</a:t>
            </a: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23EC3015-3B18-3CCA-948F-848B88F7E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197532"/>
              </p:ext>
            </p:extLst>
          </p:nvPr>
        </p:nvGraphicFramePr>
        <p:xfrm>
          <a:off x="1477889" y="2109019"/>
          <a:ext cx="9236222" cy="3672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0213">
                  <a:extLst>
                    <a:ext uri="{9D8B030D-6E8A-4147-A177-3AD203B41FA5}">
                      <a16:colId xmlns:a16="http://schemas.microsoft.com/office/drawing/2014/main" val="3368456664"/>
                    </a:ext>
                  </a:extLst>
                </a:gridCol>
                <a:gridCol w="4393664">
                  <a:extLst>
                    <a:ext uri="{9D8B030D-6E8A-4147-A177-3AD203B41FA5}">
                      <a16:colId xmlns:a16="http://schemas.microsoft.com/office/drawing/2014/main" val="247085347"/>
                    </a:ext>
                  </a:extLst>
                </a:gridCol>
                <a:gridCol w="3812345">
                  <a:extLst>
                    <a:ext uri="{9D8B030D-6E8A-4147-A177-3AD203B41FA5}">
                      <a16:colId xmlns:a16="http://schemas.microsoft.com/office/drawing/2014/main" val="2392816871"/>
                    </a:ext>
                  </a:extLst>
                </a:gridCol>
              </a:tblGrid>
              <a:tr h="48401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立論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反論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635298"/>
                  </a:ext>
                </a:extLst>
              </a:tr>
              <a:tr h="159401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良い点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2095"/>
                  </a:ext>
                </a:extLst>
              </a:tr>
              <a:tr h="159401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悪い点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56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143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939705-4C55-3AD6-C5FE-CBA66E2D7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4029"/>
          </a:xfrm>
        </p:spPr>
        <p:txBody>
          <a:bodyPr/>
          <a:lstStyle/>
          <a:p>
            <a:r>
              <a:rPr kumimoji="1" lang="ja-JP" altLang="en-US" dirty="0"/>
              <a:t>２　反論とは？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06F0DC-C6DE-7106-95A6-262A10FB6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3831"/>
            <a:ext cx="11049000" cy="614831"/>
          </a:xfrm>
        </p:spPr>
        <p:txBody>
          <a:bodyPr>
            <a:normAutofit/>
          </a:bodyPr>
          <a:lstStyle/>
          <a:p>
            <a:r>
              <a:rPr lang="ja-JP" altLang="ja-JP" sz="3600" kern="100" dirty="0">
                <a:effectLst/>
                <a:latin typeface="游明朝" panose="020204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反論とは・・・</a:t>
            </a:r>
            <a:r>
              <a:rPr lang="en-US" altLang="ja-JP" sz="3600" kern="1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 </a:t>
            </a:r>
            <a:r>
              <a:rPr lang="ja-JP" altLang="ja-JP" sz="3600" b="1" kern="100" dirty="0">
                <a:solidFill>
                  <a:srgbClr val="444444"/>
                </a:solidFill>
                <a:effectLst/>
                <a:latin typeface="游明朝" panose="020204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他人の意見に</a:t>
            </a:r>
            <a:r>
              <a:rPr lang="ja-JP" altLang="en-US" sz="3600" b="1" kern="100" dirty="0">
                <a:solidFill>
                  <a:srgbClr val="444444"/>
                </a:solidFill>
                <a:effectLst/>
                <a:latin typeface="游明朝" panose="020204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論理的に</a:t>
            </a:r>
            <a:r>
              <a:rPr lang="ja-JP" altLang="ja-JP" sz="3600" b="1" kern="100" dirty="0">
                <a:solidFill>
                  <a:srgbClr val="444444"/>
                </a:solidFill>
                <a:effectLst/>
                <a:latin typeface="游明朝" panose="020204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反対</a:t>
            </a:r>
            <a:r>
              <a:rPr lang="ja-JP" altLang="en-US" sz="3600" b="1" kern="100" dirty="0">
                <a:solidFill>
                  <a:srgbClr val="444444"/>
                </a:solidFill>
                <a:effectLst/>
                <a:latin typeface="游明朝" panose="020204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す</a:t>
            </a:r>
            <a:r>
              <a:rPr lang="ja-JP" altLang="ja-JP" sz="3600" b="1" kern="100" dirty="0">
                <a:solidFill>
                  <a:srgbClr val="444444"/>
                </a:solidFill>
                <a:effectLst/>
                <a:latin typeface="游明朝" panose="020204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ること</a:t>
            </a:r>
            <a:r>
              <a:rPr lang="ja-JP" altLang="ja-JP" sz="3600" kern="100" dirty="0">
                <a:solidFill>
                  <a:srgbClr val="444444"/>
                </a:solidFill>
                <a:effectLst/>
                <a:latin typeface="游明朝" panose="020204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。</a:t>
            </a:r>
            <a:endParaRPr lang="en-US" altLang="ja-JP" sz="3600" kern="100" dirty="0">
              <a:solidFill>
                <a:srgbClr val="444444"/>
              </a:solidFill>
              <a:effectLst/>
              <a:latin typeface="游明朝" panose="02020400000000000000" pitchFamily="18" charset="-128"/>
              <a:ea typeface="UD デジタル 教科書体 NK-B" panose="02020700000000000000" pitchFamily="18" charset="-128"/>
              <a:cs typeface="Arial" panose="020B0604020202020204" pitchFamily="34" charset="0"/>
            </a:endParaRPr>
          </a:p>
          <a:p>
            <a:endParaRPr lang="ja-JP" altLang="ja-JP" sz="36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endParaRPr kumimoji="1" lang="ja-JP" altLang="en-US" sz="3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1148444-E794-74AE-6CAF-14AAB0632341}"/>
              </a:ext>
            </a:extLst>
          </p:cNvPr>
          <p:cNvSpPr txBox="1"/>
          <p:nvPr/>
        </p:nvSpPr>
        <p:spPr>
          <a:xfrm>
            <a:off x="659567" y="2173339"/>
            <a:ext cx="11049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① 相手の根拠の矛盾点や問題点を指摘して、その主張は成　　</a:t>
            </a:r>
            <a:endParaRPr kumimoji="1" lang="en-US" altLang="ja-JP" sz="3200" dirty="0"/>
          </a:p>
          <a:p>
            <a:r>
              <a:rPr lang="ja-JP" altLang="en-US" sz="3200" dirty="0"/>
              <a:t>　 </a:t>
            </a:r>
            <a:r>
              <a:rPr kumimoji="1" lang="ja-JP" altLang="en-US" sz="3200" dirty="0"/>
              <a:t>り立たないと主張する</a:t>
            </a:r>
          </a:p>
          <a:p>
            <a:r>
              <a:rPr kumimoji="1" lang="ja-JP" altLang="en-US" sz="3200" dirty="0"/>
              <a:t>② 別の根拠を持ち出して、相手の主張は誤りであると主張</a:t>
            </a:r>
            <a:endParaRPr kumimoji="1" lang="en-US" altLang="ja-JP" sz="3200" dirty="0"/>
          </a:p>
          <a:p>
            <a:r>
              <a:rPr lang="en-US" altLang="ja-JP" sz="3200" dirty="0"/>
              <a:t>    </a:t>
            </a:r>
            <a:r>
              <a:rPr kumimoji="1" lang="ja-JP" altLang="en-US" sz="3200" dirty="0"/>
              <a:t>する</a:t>
            </a:r>
          </a:p>
          <a:p>
            <a:r>
              <a:rPr kumimoji="1" lang="ja-JP" altLang="en-US" sz="3200" dirty="0"/>
              <a:t>③ 情報や証拠の不足を指摘して、相手の主張は成り立たな</a:t>
            </a:r>
            <a:endParaRPr kumimoji="1" lang="en-US" altLang="ja-JP" sz="3200" dirty="0"/>
          </a:p>
          <a:p>
            <a:r>
              <a:rPr lang="en-US" altLang="ja-JP" sz="3200" dirty="0"/>
              <a:t>     </a:t>
            </a:r>
            <a:r>
              <a:rPr kumimoji="1" lang="ja-JP" altLang="en-US" sz="3200" dirty="0"/>
              <a:t>いと主張する</a:t>
            </a:r>
          </a:p>
          <a:p>
            <a:r>
              <a:rPr kumimoji="1" lang="ja-JP" altLang="en-US" sz="3200" dirty="0"/>
              <a:t>④ 相手の主張は認めるが、その重要性がとるに足らないと</a:t>
            </a:r>
            <a:endParaRPr kumimoji="1" lang="en-US" altLang="ja-JP" sz="3200" dirty="0"/>
          </a:p>
          <a:p>
            <a:r>
              <a:rPr lang="en-US" altLang="ja-JP" sz="3200" dirty="0"/>
              <a:t>    </a:t>
            </a:r>
            <a:r>
              <a:rPr kumimoji="1" lang="ja-JP" altLang="en-US" sz="3200" dirty="0"/>
              <a:t>主張する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435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5E6772-FDE4-C15B-DE04-8F1B2150A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3895"/>
            <a:ext cx="10345615" cy="5783068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4800" dirty="0"/>
              <a:t>要は、反論とは、相手の粗を探して攻撃することです。</a:t>
            </a:r>
          </a:p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DBC4A87-C20F-E03C-35AE-C39DED506A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0825" y="2259477"/>
            <a:ext cx="4805289" cy="4204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3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D1B601-8BF3-6FB6-17EA-B154DDB2A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Ex) </a:t>
            </a:r>
            <a:r>
              <a:rPr kumimoji="1" lang="ja-JP" altLang="en-US" dirty="0"/>
              <a:t>「高校生活に制服は必要だ」反論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188D3D-B651-55BC-A4A6-D8FFBDB4F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8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立論１</a:t>
            </a:r>
            <a:r>
              <a:rPr lang="en-US" altLang="ja-JP" dirty="0"/>
              <a:t>】</a:t>
            </a:r>
            <a:r>
              <a:rPr lang="ja-JP" altLang="en-US" dirty="0"/>
              <a:t>朝、服を選ぶ時間を節約できる。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 ↑制服のシャツにアイロンをかけたり、リボンを結ぶのに時　　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 </a:t>
            </a:r>
            <a:r>
              <a:rPr kumimoji="1" lang="ja-JP" altLang="en-US" dirty="0"/>
              <a:t>間がかかる。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     </a:t>
            </a:r>
            <a:r>
              <a:rPr lang="ja-JP" altLang="en-US" dirty="0"/>
              <a:t>↑早く起きればよい。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立論２</a:t>
            </a:r>
            <a:r>
              <a:rPr lang="en-US" altLang="ja-JP" dirty="0"/>
              <a:t>】</a:t>
            </a:r>
            <a:r>
              <a:rPr kumimoji="1" lang="ja-JP" altLang="en-US" dirty="0"/>
              <a:t>学校に調和や統一感が生まれる　　　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 ↑現代は、多様性の</a:t>
            </a:r>
            <a:r>
              <a:rPr lang="ja-JP" altLang="en-US" dirty="0"/>
              <a:t>時代だ。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 ↑教育はある程度個性を押し殺すべきだ。</a:t>
            </a:r>
            <a:endParaRPr kumimoji="1"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296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C162F-F9E9-459E-A317-5D8C8DA55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3</a:t>
            </a:r>
            <a:r>
              <a:rPr lang="ja-JP" altLang="en-US" dirty="0"/>
              <a:t>　</a:t>
            </a:r>
            <a:r>
              <a:rPr kumimoji="1" lang="ja-JP" altLang="en-US" dirty="0"/>
              <a:t>ブレインストーミング（その２）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5AC72E-BF03-5F50-0B2B-C0709EF33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先程の立論に反論をしてみよう！</a:t>
            </a:r>
            <a:endParaRPr kumimoji="1" lang="en-US" altLang="ja-JP" dirty="0"/>
          </a:p>
          <a:p>
            <a:endParaRPr kumimoji="1"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58FD14C-381E-DF92-9E0C-8455E3183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197" y="2589947"/>
            <a:ext cx="9260627" cy="372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221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93F371-B8AB-365C-3026-94B2256F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4</a:t>
            </a:r>
            <a:r>
              <a:rPr lang="ja-JP" altLang="en-US" dirty="0"/>
              <a:t>　</a:t>
            </a:r>
            <a:r>
              <a:rPr kumimoji="1" lang="ja-JP" altLang="en-US" dirty="0"/>
              <a:t>自分の役割のスクリプト作成</a:t>
            </a:r>
            <a:br>
              <a:rPr kumimoji="1" lang="en-US" altLang="ja-JP" dirty="0"/>
            </a:br>
            <a:r>
              <a:rPr lang="ja-JP" altLang="en-US" dirty="0"/>
              <a:t>　　（ワークシート使用）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DC168E-41F7-DCB8-113E-DE730DBD0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012" y="1797489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sz="3600" dirty="0"/>
              <a:t>①４人（２チーム）のグループを作ろう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②各チームの代表者がじゃんけんをする。</a:t>
            </a:r>
            <a:endParaRPr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③勝った方が</a:t>
            </a:r>
            <a:r>
              <a:rPr lang="ja-JP" altLang="en-US" sz="3600" dirty="0"/>
              <a:t>肯定</a:t>
            </a:r>
            <a:r>
              <a:rPr kumimoji="1" lang="ja-JP" altLang="en-US" sz="3600" dirty="0"/>
              <a:t>か否定かを選ぶ。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 </a:t>
            </a:r>
            <a:r>
              <a:rPr kumimoji="1" lang="ja-JP" altLang="en-US" sz="3600" dirty="0"/>
              <a:t>（仲間と話し合って</a:t>
            </a:r>
            <a:r>
              <a:rPr kumimoji="1" lang="en-US" altLang="ja-JP" sz="3600" dirty="0"/>
              <a:t>OK)</a:t>
            </a:r>
          </a:p>
          <a:p>
            <a:pPr marL="0" indent="0">
              <a:buNone/>
            </a:pPr>
            <a:r>
              <a:rPr lang="ja-JP" altLang="en-US" sz="3600" dirty="0"/>
              <a:t>④立論担当者は、ポイントを二つ選び、立論作成。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⑤反論担当の生徒は、相手側のチームの立論を聞  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dirty="0"/>
              <a:t>   </a:t>
            </a:r>
            <a:r>
              <a:rPr lang="ja-JP" altLang="en-US" sz="3600" dirty="0"/>
              <a:t>き、</a:t>
            </a:r>
            <a:r>
              <a:rPr lang="en-US" altLang="ja-JP" sz="3600" dirty="0"/>
              <a:t>1</a:t>
            </a:r>
            <a:r>
              <a:rPr lang="ja-JP" altLang="en-US" sz="3600" dirty="0"/>
              <a:t>つのポイントに対して</a:t>
            </a:r>
            <a:r>
              <a:rPr lang="en-US" altLang="ja-JP" sz="3600" dirty="0"/>
              <a:t>2</a:t>
            </a:r>
            <a:r>
              <a:rPr lang="ja-JP" altLang="en-US" sz="3600" dirty="0"/>
              <a:t>つの反論を作成する。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1046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4A97BF-591F-8FFE-5E73-F51C3D070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５　座席について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D24A91-E781-E2EE-325E-5BE2F780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832"/>
            <a:ext cx="10515600" cy="4643131"/>
          </a:xfrm>
        </p:spPr>
        <p:txBody>
          <a:bodyPr/>
          <a:lstStyle/>
          <a:p>
            <a:r>
              <a:rPr kumimoji="1" lang="ja-JP" altLang="en-US" dirty="0"/>
              <a:t>ディベートの形式の説明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　　</a:t>
            </a:r>
            <a:r>
              <a:rPr lang="en-US" altLang="ja-JP"/>
              <a:t>                                          </a:t>
            </a:r>
            <a:r>
              <a:rPr lang="ja-JP" altLang="en-US" dirty="0"/>
              <a:t>黒板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A6D51889-963D-C3E3-9988-0ADC487A2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872288"/>
              </p:ext>
            </p:extLst>
          </p:nvPr>
        </p:nvGraphicFramePr>
        <p:xfrm>
          <a:off x="2686928" y="2585707"/>
          <a:ext cx="7258929" cy="310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7831">
                  <a:extLst>
                    <a:ext uri="{9D8B030D-6E8A-4147-A177-3AD203B41FA5}">
                      <a16:colId xmlns:a16="http://schemas.microsoft.com/office/drawing/2014/main" val="3732130445"/>
                    </a:ext>
                  </a:extLst>
                </a:gridCol>
                <a:gridCol w="3651098">
                  <a:extLst>
                    <a:ext uri="{9D8B030D-6E8A-4147-A177-3AD203B41FA5}">
                      <a16:colId xmlns:a16="http://schemas.microsoft.com/office/drawing/2014/main" val="719379976"/>
                    </a:ext>
                  </a:extLst>
                </a:gridCol>
              </a:tblGrid>
              <a:tr h="13290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400" dirty="0">
                          <a:highlight>
                            <a:srgbClr val="FFFF00"/>
                          </a:highlight>
                        </a:rPr>
                        <a:t>①＋の立論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4400" dirty="0">
                          <a:highlight>
                            <a:srgbClr val="00FFFF"/>
                          </a:highlight>
                        </a:rPr>
                        <a:t>③</a:t>
                      </a:r>
                      <a:r>
                        <a:rPr kumimoji="1" lang="ja-JP" altLang="en-US" sz="3200" dirty="0">
                          <a:highlight>
                            <a:srgbClr val="00FFFF"/>
                          </a:highlight>
                        </a:rPr>
                        <a:t>＋の立論に対する反論（攻撃）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06075"/>
                  </a:ext>
                </a:extLst>
              </a:tr>
              <a:tr h="17798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400" dirty="0">
                          <a:highlight>
                            <a:srgbClr val="FFFF00"/>
                          </a:highlight>
                        </a:rPr>
                        <a:t>④</a:t>
                      </a:r>
                      <a:r>
                        <a:rPr kumimoji="1" lang="ja-JP" altLang="en-US" sz="3200" dirty="0">
                          <a:highlight>
                            <a:srgbClr val="FFFF00"/>
                          </a:highlight>
                        </a:rPr>
                        <a:t>－の立論に対する反論（攻撃）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4400" dirty="0">
                          <a:highlight>
                            <a:srgbClr val="00FFFF"/>
                          </a:highlight>
                        </a:rPr>
                        <a:t>②－の立論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4400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158987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5A4320F-C8E1-237F-6209-2990B4B3A62B}"/>
              </a:ext>
            </a:extLst>
          </p:cNvPr>
          <p:cNvSpPr txBox="1"/>
          <p:nvPr/>
        </p:nvSpPr>
        <p:spPr>
          <a:xfrm>
            <a:off x="1511329" y="2978835"/>
            <a:ext cx="738664" cy="17057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3600" dirty="0">
                <a:highlight>
                  <a:srgbClr val="FFFF00"/>
                </a:highlight>
              </a:rPr>
              <a:t>賛成側</a:t>
            </a:r>
            <a:endParaRPr kumimoji="1" lang="ja-JP" altLang="en-US" sz="3600" dirty="0">
              <a:highlight>
                <a:srgbClr val="FFFF00"/>
              </a:highlight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EFC14BD-E69B-4374-5D6E-C279BCC901A0}"/>
              </a:ext>
            </a:extLst>
          </p:cNvPr>
          <p:cNvSpPr txBox="1"/>
          <p:nvPr/>
        </p:nvSpPr>
        <p:spPr>
          <a:xfrm>
            <a:off x="10397041" y="3012288"/>
            <a:ext cx="738664" cy="17057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kumimoji="1" lang="ja-JP" altLang="en-US" sz="3600" dirty="0">
                <a:highlight>
                  <a:srgbClr val="00FFFF"/>
                </a:highlight>
              </a:rPr>
              <a:t>反対側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F162707-7901-E79E-60F4-4D2760A259C1}"/>
              </a:ext>
            </a:extLst>
          </p:cNvPr>
          <p:cNvSpPr txBox="1"/>
          <p:nvPr/>
        </p:nvSpPr>
        <p:spPr>
          <a:xfrm>
            <a:off x="3655251" y="5994515"/>
            <a:ext cx="521911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/>
              <a:t>話す順番　①→②→③→④</a:t>
            </a:r>
            <a:endParaRPr kumimoji="1" lang="ja-JP" altLang="en-US" sz="3200" dirty="0"/>
          </a:p>
        </p:txBody>
      </p:sp>
      <p:sp>
        <p:nvSpPr>
          <p:cNvPr id="5" name="矢印: 左 4">
            <a:extLst>
              <a:ext uri="{FF2B5EF4-FFF2-40B4-BE49-F238E27FC236}">
                <a16:creationId xmlns:a16="http://schemas.microsoft.com/office/drawing/2014/main" id="{3176EA0A-A1FC-FF86-182A-5F036C9DFA4A}"/>
              </a:ext>
            </a:extLst>
          </p:cNvPr>
          <p:cNvSpPr/>
          <p:nvPr/>
        </p:nvSpPr>
        <p:spPr>
          <a:xfrm>
            <a:off x="6194474" y="3559420"/>
            <a:ext cx="543951" cy="3657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AF7D3D32-337E-5522-4313-0DF57A17C367}"/>
              </a:ext>
            </a:extLst>
          </p:cNvPr>
          <p:cNvSpPr/>
          <p:nvPr/>
        </p:nvSpPr>
        <p:spPr>
          <a:xfrm>
            <a:off x="5720857" y="4659582"/>
            <a:ext cx="543951" cy="4047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135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593</Words>
  <Application>Microsoft Office PowerPoint</Application>
  <PresentationFormat>ワイド画面</PresentationFormat>
  <Paragraphs>83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游ゴシック</vt:lpstr>
      <vt:lpstr>游ゴシック Light</vt:lpstr>
      <vt:lpstr>游明朝</vt:lpstr>
      <vt:lpstr>Arial</vt:lpstr>
      <vt:lpstr>Century</vt:lpstr>
      <vt:lpstr>Office テーマ</vt:lpstr>
      <vt:lpstr>簡易ディベート </vt:lpstr>
      <vt:lpstr>Today’s Menu</vt:lpstr>
      <vt:lpstr>１　ブレインストーミング（その１）</vt:lpstr>
      <vt:lpstr>２　反論とは？</vt:lpstr>
      <vt:lpstr>PowerPoint プレゼンテーション</vt:lpstr>
      <vt:lpstr>Ex) 「高校生活に制服は必要だ」反論</vt:lpstr>
      <vt:lpstr>3　ブレインストーミング（その２）</vt:lpstr>
      <vt:lpstr>4　自分の役割のスクリプト作成 　　（ワークシート使用）</vt:lpstr>
      <vt:lpstr>５　座席について</vt:lpstr>
      <vt:lpstr>６　まず立論（＋）（－）を作ろう！</vt:lpstr>
      <vt:lpstr> 反論を作ろう！（反対側の立論を参考に）</vt:lpstr>
      <vt:lpstr>次回は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簡易ディベート ～Social media is good.～ </dc:title>
  <dc:creator>菅谷 知志</dc:creator>
  <cp:lastModifiedBy>福田 恵太郎</cp:lastModifiedBy>
  <cp:revision>25</cp:revision>
  <cp:lastPrinted>2024-11-15T01:56:43Z</cp:lastPrinted>
  <dcterms:created xsi:type="dcterms:W3CDTF">2024-10-24T03:30:07Z</dcterms:created>
  <dcterms:modified xsi:type="dcterms:W3CDTF">2024-11-15T02:10:51Z</dcterms:modified>
</cp:coreProperties>
</file>