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68" r:id="rId2"/>
    <p:sldId id="256" r:id="rId3"/>
    <p:sldId id="263" r:id="rId4"/>
    <p:sldId id="270" r:id="rId5"/>
    <p:sldId id="271" r:id="rId6"/>
    <p:sldId id="273" r:id="rId7"/>
    <p:sldId id="259" r:id="rId8"/>
    <p:sldId id="272" r:id="rId9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303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23155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127081-B722-9123-9A91-C074D3DDF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35F1D55-8C46-73D2-C31B-2C88B05EB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794250-D738-EF69-5E00-80FE614E3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9ED6113-717F-DF75-1EA8-230423D9A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F3CDB2-0F3F-B938-D089-9DEA4DDC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237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CB5F80-5025-B1E6-0855-EC98E504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0E4A83-6C0A-9A81-93F7-B82A5F49B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05D9A9-AC8C-988B-CAFC-C22889E1C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9BC141-A605-B4AB-89CD-4D1476055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B11E18-87AF-2F2A-84FE-C742C5BBF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396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D50DD04-E817-9BD4-9B5F-44697D859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16E9BC-11B8-DBF2-F868-3AC5C5AFA8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FF8FF2-D6DF-C137-B03D-2F915E88B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427673-7DC1-1222-9B2D-EEBF64A9D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23BF5A-F910-8B24-2AA4-D0190CCFA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1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D132D-2606-1A42-18F5-E60DC811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B6B47F-25AB-9FBB-01AB-6136F61B3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8D7874-4803-6CBE-7A88-7792F17A7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0B9C97-37C6-5EB6-618A-0078454DC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E836A5-9F82-2F3B-7AF8-FD603C8AC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09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C7FACA-0D92-EC48-139E-6C958631D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A6B416-EE72-7D47-D9C8-ACFC1C590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8E084D-BC85-870F-2913-30598AD78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485839-3273-BAD5-C9B2-60E1E0F2C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16AA66-8E5A-3F7E-D5EA-0A88BB4A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551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C71373-4EE2-6D0C-6B13-5E6929B32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FBE433-5D9E-FBB7-920A-9780E19EFD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FF9F98-8D10-5FCF-7D36-8F78C666C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3AE520-FE6F-F4E0-7EFD-046A8D308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0881B27-43F9-A186-D56A-64534D81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F791F4-6A58-BDC5-7D4E-885C4D5D9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350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B06D8B-E9C6-5581-DA24-F321842AC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5BE833-5327-419C-F82F-7F7CA8B6A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B0EB71-978A-A557-51AD-08FDD9611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15758F-46D2-BC42-BB1F-362DB89F35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38C1EF9-FAA5-F7B6-66D6-8228E8B856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A37E12-1123-EB48-4192-02FF9B04B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4D33CF3-BAC9-A40B-8F2A-1E24F2621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CED8480-2420-FE06-0925-E89954C3B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97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4801FC-6607-DD4D-E552-D679D2AC4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92652A7-DFB6-6108-B13B-24A26F24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6F715CA-37A5-9CB3-423F-FD7ADF2D3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D59218-69EB-0F26-CB3B-888CFBFA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44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1FB0022-9CBB-81BB-A6A8-BCE2C1430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47C9A4A-745B-889A-CE51-F6887A4E9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EEE02A-5B91-D403-A19F-953ED07DA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0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0BBBBE-912D-BC07-351C-81F95024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F1481E6-2881-8F22-C6AD-107382DF0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AE38A3C-7775-E219-2CCC-4AB629C98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7E2ECA8-0D11-9A36-D14F-12CB51B4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78371A-D9BF-1D4F-EE77-B0DE6DBA5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E7D4216-B961-C8A8-B154-4F673366D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54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BF2CE8-D422-062F-4603-588A38A7E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C2A7C87-81C8-C615-7F65-B8E947B98B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2182994-AE3D-AA29-643E-520F655DB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630D58B-6FCE-C609-2E61-CA2551AD2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08666C-D13B-F23C-BE42-BA1A4CC82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3F7EEFE-FBFE-DFA9-AC39-10A4EEA0C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52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8F482E5-0385-6308-EE4F-64534B582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317C47-C508-9602-C309-8F9AE637B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6889584-ADCA-B30E-48F9-743A046250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49C1B-426F-4397-B283-BBBD3183AEF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B2AEBD-BBEA-01E7-9F88-85E42AC3AA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015E05-A1D8-EAEE-F73C-146249912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4E71F-E4D8-4D7F-A6ED-A9F67854E8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70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D24A91-E781-E2EE-325E-5BE2F780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9994"/>
            <a:ext cx="10515600" cy="5346969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授業開始は、とりあえず前回のグループで座ってください。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　　　　黒板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A6D51889-963D-C3E3-9988-0ADC487A2596}"/>
              </a:ext>
            </a:extLst>
          </p:cNvPr>
          <p:cNvGraphicFramePr>
            <a:graphicFrameLocks noGrp="1"/>
          </p:cNvGraphicFramePr>
          <p:nvPr/>
        </p:nvGraphicFramePr>
        <p:xfrm>
          <a:off x="2635343" y="2141119"/>
          <a:ext cx="7258929" cy="29232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7831">
                  <a:extLst>
                    <a:ext uri="{9D8B030D-6E8A-4147-A177-3AD203B41FA5}">
                      <a16:colId xmlns:a16="http://schemas.microsoft.com/office/drawing/2014/main" val="3732130445"/>
                    </a:ext>
                  </a:extLst>
                </a:gridCol>
                <a:gridCol w="3651098">
                  <a:extLst>
                    <a:ext uri="{9D8B030D-6E8A-4147-A177-3AD203B41FA5}">
                      <a16:colId xmlns:a16="http://schemas.microsoft.com/office/drawing/2014/main" val="719379976"/>
                    </a:ext>
                  </a:extLst>
                </a:gridCol>
              </a:tblGrid>
              <a:tr h="11399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①＋の立論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③</a:t>
                      </a:r>
                      <a:r>
                        <a:rPr kumimoji="1" lang="ja-JP" altLang="en-US" sz="3200" dirty="0">
                          <a:highlight>
                            <a:srgbClr val="00FFFF"/>
                          </a:highlight>
                        </a:rPr>
                        <a:t>＋の立論に対する反論（攻撃）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06075"/>
                  </a:ext>
                </a:extLst>
              </a:tr>
              <a:tr h="16735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④</a:t>
                      </a:r>
                      <a:r>
                        <a:rPr kumimoji="1" lang="ja-JP" altLang="en-US" sz="3200" dirty="0">
                          <a:highlight>
                            <a:srgbClr val="FFFF00"/>
                          </a:highlight>
                        </a:rPr>
                        <a:t>－の立論に対する反論（攻撃）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②－の立論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4400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158987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5A4320F-C8E1-237F-6209-2990B4B3A62B}"/>
              </a:ext>
            </a:extLst>
          </p:cNvPr>
          <p:cNvSpPr txBox="1"/>
          <p:nvPr/>
        </p:nvSpPr>
        <p:spPr>
          <a:xfrm>
            <a:off x="1511329" y="2978835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賛成側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FC14BD-E69B-4374-5D6E-C279BCC901A0}"/>
              </a:ext>
            </a:extLst>
          </p:cNvPr>
          <p:cNvSpPr txBox="1"/>
          <p:nvPr/>
        </p:nvSpPr>
        <p:spPr>
          <a:xfrm>
            <a:off x="10705794" y="3313527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反対側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162707-7901-E79E-60F4-4D2760A259C1}"/>
              </a:ext>
            </a:extLst>
          </p:cNvPr>
          <p:cNvSpPr txBox="1"/>
          <p:nvPr/>
        </p:nvSpPr>
        <p:spPr>
          <a:xfrm>
            <a:off x="3111300" y="5667001"/>
            <a:ext cx="521911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話す順番　①→②→③→④</a:t>
            </a:r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3176EA0A-A1FC-FF86-182A-5F036C9DFA4A}"/>
              </a:ext>
            </a:extLst>
          </p:cNvPr>
          <p:cNvSpPr/>
          <p:nvPr/>
        </p:nvSpPr>
        <p:spPr>
          <a:xfrm>
            <a:off x="6194474" y="3559420"/>
            <a:ext cx="543951" cy="3657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AF7D3D32-337E-5522-4313-0DF57A17C367}"/>
              </a:ext>
            </a:extLst>
          </p:cNvPr>
          <p:cNvSpPr/>
          <p:nvPr/>
        </p:nvSpPr>
        <p:spPr>
          <a:xfrm>
            <a:off x="5720857" y="4659582"/>
            <a:ext cx="543951" cy="404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3060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AAC6D7-AA84-2B73-A55E-A519F5CCA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39706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簡易ディベート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9C4A6AD-CF9D-FBB1-D6D1-2D5AF387E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4227" y="3034145"/>
            <a:ext cx="9603545" cy="2339713"/>
          </a:xfrm>
        </p:spPr>
        <p:txBody>
          <a:bodyPr>
            <a:normAutofit/>
          </a:bodyPr>
          <a:lstStyle/>
          <a:p>
            <a:r>
              <a:rPr lang="ja-JP" altLang="en-US" sz="3600" dirty="0"/>
              <a:t>２</a:t>
            </a:r>
            <a:r>
              <a:rPr kumimoji="1" lang="ja-JP" altLang="en-US" sz="3600" dirty="0"/>
              <a:t>日目　スクリプト作成＋ディベート練習</a:t>
            </a:r>
          </a:p>
        </p:txBody>
      </p:sp>
    </p:spTree>
    <p:extLst>
      <p:ext uri="{BB962C8B-B14F-4D97-AF65-F5344CB8AC3E}">
        <p14:creationId xmlns:p14="http://schemas.microsoft.com/office/powerpoint/2010/main" val="239523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527BD2-87A1-AF79-A297-EBD0B2BCB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100" y="252584"/>
            <a:ext cx="10950527" cy="957238"/>
          </a:xfrm>
        </p:spPr>
        <p:txBody>
          <a:bodyPr/>
          <a:lstStyle/>
          <a:p>
            <a:r>
              <a:rPr kumimoji="1" lang="en-US" altLang="ja-JP" b="1" u="sng" dirty="0"/>
              <a:t>Today’s menu </a:t>
            </a:r>
            <a:endParaRPr kumimoji="1" lang="ja-JP" altLang="en-US" b="1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55D3AA-D44C-FC3C-106E-016E9EA3B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64" y="1209821"/>
            <a:ext cx="11943471" cy="5395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3600" dirty="0"/>
              <a:t>　　１ 立論作成（２つ）                         </a:t>
            </a:r>
            <a:r>
              <a:rPr lang="en-US" altLang="ja-JP" sz="3600" dirty="0"/>
              <a:t>(20</a:t>
            </a:r>
            <a:r>
              <a:rPr lang="ja-JP" altLang="en-US" sz="3600" dirty="0"/>
              <a:t>分）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２ 反論作成  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      （立論に対して早く終わったら読む練習）                             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dirty="0"/>
              <a:t>                                                                 (18</a:t>
            </a:r>
            <a:r>
              <a:rPr lang="ja-JP" altLang="en-US" sz="3600" dirty="0"/>
              <a:t>分）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        </a:t>
            </a:r>
            <a:r>
              <a:rPr lang="en-US" altLang="ja-JP" sz="3600" dirty="0"/>
              <a:t>3</a:t>
            </a:r>
            <a:r>
              <a:rPr lang="ja-JP" altLang="en-US" sz="3600" dirty="0"/>
              <a:t> ディベート練習　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dirty="0"/>
              <a:t>                                                               </a:t>
            </a:r>
            <a:r>
              <a:rPr lang="ja-JP" altLang="en-US" sz="3600" dirty="0"/>
              <a:t>（</a:t>
            </a:r>
            <a:r>
              <a:rPr lang="en-US" altLang="ja-JP" sz="3600" dirty="0"/>
              <a:t>10</a:t>
            </a:r>
            <a:r>
              <a:rPr lang="ja-JP" altLang="en-US" sz="3600" dirty="0"/>
              <a:t>分）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dirty="0"/>
              <a:t>        4</a:t>
            </a:r>
            <a:r>
              <a:rPr lang="ja-JP" altLang="en-US" sz="3600" dirty="0"/>
              <a:t> 次回に</a:t>
            </a:r>
            <a:r>
              <a:rPr lang="ja-JP" altLang="en-US" sz="3600"/>
              <a:t>ついて                                 </a:t>
            </a:r>
            <a:r>
              <a:rPr lang="en-US" altLang="ja-JP" sz="3600" dirty="0"/>
              <a:t>(  2</a:t>
            </a:r>
            <a:r>
              <a:rPr lang="ja-JP" altLang="en-US" sz="3600" dirty="0"/>
              <a:t>分）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dirty="0"/>
              <a:t> </a:t>
            </a:r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46605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0538DE-7494-6A59-594E-89E61468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 </a:t>
            </a:r>
            <a:r>
              <a:rPr kumimoji="1" lang="ja-JP" altLang="en-US" dirty="0"/>
              <a:t>立論を作ろう！ </a:t>
            </a:r>
            <a:r>
              <a:rPr kumimoji="1" lang="ja-JP" altLang="en-US" sz="3600" dirty="0"/>
              <a:t>（（＋）（－）２つずつ）</a:t>
            </a:r>
          </a:p>
        </p:txBody>
      </p:sp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B7022F97-8760-6A8F-049A-C79F75E63C5C}"/>
              </a:ext>
            </a:extLst>
          </p:cNvPr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572405"/>
            <a:ext cx="10515600" cy="480025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大まかなポイントを述べる</a:t>
            </a:r>
            <a:endParaRPr lang="ja-JP" u="sng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Our first point is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</a:t>
            </a:r>
            <a:r>
              <a:rPr lang="en-US" alt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lang="ja-JP" u="sng" kern="100" dirty="0">
                <a:effectLst/>
                <a:latin typeface="游明朝" panose="02020400000000000000" pitchFamily="18" charset="-128"/>
                <a:ea typeface="Century" panose="020406040505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kern="100" dirty="0">
                <a:effectLst/>
                <a:latin typeface="游明朝" panose="02020400000000000000" pitchFamily="18" charset="-128"/>
                <a:ea typeface="Century" panose="020406040505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A(Assertion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主張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endParaRPr lang="ja-JP" u="sng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I think(believe) that 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R(Reason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理由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endParaRPr lang="en-US" u="sng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</a:t>
            </a: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This is because 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        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E(Example </a:t>
            </a:r>
            <a:r>
              <a:rPr lang="ja-JP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具体例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endParaRPr lang="en-US" u="sng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   </a:t>
            </a:r>
            <a:r>
              <a:rPr lang="en-US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For example,</a:t>
            </a:r>
            <a:r>
              <a:rPr lang="en-US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             .</a:t>
            </a:r>
            <a:endParaRPr lang="ja-JP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5" name="吹き出し: 円形 4">
            <a:extLst>
              <a:ext uri="{FF2B5EF4-FFF2-40B4-BE49-F238E27FC236}">
                <a16:creationId xmlns:a16="http://schemas.microsoft.com/office/drawing/2014/main" id="{C839027A-0A29-17F2-D170-6696FD4D6B58}"/>
              </a:ext>
            </a:extLst>
          </p:cNvPr>
          <p:cNvSpPr/>
          <p:nvPr/>
        </p:nvSpPr>
        <p:spPr>
          <a:xfrm>
            <a:off x="6096001" y="3291841"/>
            <a:ext cx="6096000" cy="2236762"/>
          </a:xfrm>
          <a:prstGeom prst="wedgeEllipseCallout">
            <a:avLst>
              <a:gd name="adj1" fmla="val -68557"/>
              <a:gd name="adj2" fmla="val -3753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/>
              <a:t>前回用いたブレインストーミングワークシートを参考にしよう！</a:t>
            </a:r>
          </a:p>
        </p:txBody>
      </p:sp>
    </p:spTree>
    <p:extLst>
      <p:ext uri="{BB962C8B-B14F-4D97-AF65-F5344CB8AC3E}">
        <p14:creationId xmlns:p14="http://schemas.microsoft.com/office/powerpoint/2010/main" val="2948083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F39BE-0021-43E6-8B2C-3DA6D5768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681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２ 反論を作ろう！（反対側の立論を参考に）</a:t>
            </a:r>
            <a:endParaRPr kumimoji="1" lang="ja-JP" altLang="en-US" dirty="0"/>
          </a:p>
        </p:txBody>
      </p:sp>
      <p:sp>
        <p:nvSpPr>
          <p:cNvPr id="7" name="テキスト ボックス 1">
            <a:extLst>
              <a:ext uri="{FF2B5EF4-FFF2-40B4-BE49-F238E27FC236}">
                <a16:creationId xmlns:a16="http://schemas.microsoft.com/office/drawing/2014/main" id="{90A24934-EF62-32E7-E1E4-A9287D635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701" y="1153550"/>
            <a:ext cx="10930597" cy="549406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/>
            <a:r>
              <a:rPr lang="en-US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</a:t>
            </a:r>
            <a:r>
              <a:rPr lang="ja-JP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＆</a:t>
            </a:r>
            <a:r>
              <a:rPr lang="en-US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A(Rephrase</a:t>
            </a:r>
            <a:r>
              <a:rPr lang="ja-JP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＆</a:t>
            </a:r>
            <a:r>
              <a:rPr lang="en-US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Attack </a:t>
            </a:r>
            <a:r>
              <a:rPr lang="ja-JP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相手の主張を要約して攻撃</a:t>
            </a:r>
            <a:r>
              <a:rPr lang="en-US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sz="28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</a:t>
            </a:r>
            <a:endParaRPr lang="ja-JP" sz="2800" u="sng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800" kern="100" dirty="0">
              <a:latin typeface="Century" panose="02040604050505020304" pitchFamily="18" charset="0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kern="100" dirty="0"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</a:t>
            </a:r>
            <a:r>
              <a:rPr lang="en-US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hey said that </a:t>
            </a: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                    </a:t>
            </a:r>
            <a:r>
              <a:rPr lang="ja-JP" alt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</a:t>
            </a: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.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,but I think that’s not true (important). 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endParaRPr lang="en-US" sz="2400" u="sng" kern="100" dirty="0">
              <a:effectLst/>
              <a:latin typeface="Century" panose="02040604050505020304" pitchFamily="18" charset="0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R(Reason </a:t>
            </a:r>
            <a:r>
              <a:rPr lang="ja-JP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理由</a:t>
            </a: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具体的に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This is because </a:t>
            </a: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                       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  </a:t>
            </a:r>
            <a:r>
              <a:rPr lang="ja-JP" alt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　　　　　　　　 　</a:t>
            </a: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      .  </a:t>
            </a:r>
            <a:r>
              <a:rPr lang="ja-JP" alt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ja-JP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　　　　　　　　　</a:t>
            </a:r>
            <a:r>
              <a:rPr lang="en-US" altLang="ja-JP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</a:t>
            </a:r>
            <a:r>
              <a:rPr lang="ja-JP" alt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　　　　　　　　　　　　　　 　　　　</a:t>
            </a:r>
            <a:r>
              <a:rPr lang="en-US" altLang="ja-JP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                              .</a:t>
            </a:r>
            <a:endParaRPr lang="en-US" sz="2400" u="sng" kern="100" dirty="0">
              <a:effectLst/>
              <a:latin typeface="Century" panose="02040604050505020304" pitchFamily="18" charset="0"/>
              <a:ea typeface="UD デジタル 教科書体 NK-B" panose="020207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Assertion (</a:t>
            </a:r>
            <a:r>
              <a:rPr lang="ja-JP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主張</a:t>
            </a:r>
            <a:r>
              <a:rPr lang="en-US" sz="2400" u="sng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　全体のまとめ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Therefore, their argument doesn’t stand. </a:t>
            </a:r>
            <a:r>
              <a:rPr lang="ja-JP" sz="2400" kern="100" dirty="0">
                <a:effectLst/>
                <a:latin typeface="Century" panose="02040604050505020304" pitchFamily="18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（主張は成り立たない）</a:t>
            </a:r>
            <a:endParaRPr lang="ja-JP" sz="24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吹き出し: 円形 2">
            <a:extLst>
              <a:ext uri="{FF2B5EF4-FFF2-40B4-BE49-F238E27FC236}">
                <a16:creationId xmlns:a16="http://schemas.microsoft.com/office/drawing/2014/main" id="{EAF170CE-E13A-40C5-3FBD-1E4DB0260C18}"/>
              </a:ext>
            </a:extLst>
          </p:cNvPr>
          <p:cNvSpPr/>
          <p:nvPr/>
        </p:nvSpPr>
        <p:spPr>
          <a:xfrm>
            <a:off x="4656406" y="2504049"/>
            <a:ext cx="6499273" cy="150524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dirty="0"/>
              <a:t>それぞれの立論に</a:t>
            </a:r>
            <a:r>
              <a:rPr kumimoji="1" lang="ja-JP" altLang="en-US" sz="3200" dirty="0"/>
              <a:t>２つ以上、理由を考えよう</a:t>
            </a:r>
          </a:p>
        </p:txBody>
      </p:sp>
    </p:spTree>
    <p:extLst>
      <p:ext uri="{BB962C8B-B14F-4D97-AF65-F5344CB8AC3E}">
        <p14:creationId xmlns:p14="http://schemas.microsoft.com/office/powerpoint/2010/main" val="314145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4A97BF-591F-8FFE-5E73-F51C3D070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3</a:t>
            </a:r>
            <a:r>
              <a:rPr lang="ja-JP" altLang="en-US" dirty="0"/>
              <a:t>　ディベート練習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D24A91-E781-E2EE-325E-5BE2F780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832"/>
            <a:ext cx="10515600" cy="4643131"/>
          </a:xfrm>
        </p:spPr>
        <p:txBody>
          <a:bodyPr/>
          <a:lstStyle/>
          <a:p>
            <a:r>
              <a:rPr kumimoji="1" lang="ja-JP" altLang="en-US" dirty="0"/>
              <a:t>ディベートの形式の説明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                                          </a:t>
            </a:r>
            <a:r>
              <a:rPr lang="ja-JP" altLang="en-US" dirty="0"/>
              <a:t>黒板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A6D51889-963D-C3E3-9988-0ADC487A2596}"/>
              </a:ext>
            </a:extLst>
          </p:cNvPr>
          <p:cNvGraphicFramePr>
            <a:graphicFrameLocks noGrp="1"/>
          </p:cNvGraphicFramePr>
          <p:nvPr/>
        </p:nvGraphicFramePr>
        <p:xfrm>
          <a:off x="2686928" y="2585707"/>
          <a:ext cx="7258929" cy="3108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7831">
                  <a:extLst>
                    <a:ext uri="{9D8B030D-6E8A-4147-A177-3AD203B41FA5}">
                      <a16:colId xmlns:a16="http://schemas.microsoft.com/office/drawing/2014/main" val="3732130445"/>
                    </a:ext>
                  </a:extLst>
                </a:gridCol>
                <a:gridCol w="3651098">
                  <a:extLst>
                    <a:ext uri="{9D8B030D-6E8A-4147-A177-3AD203B41FA5}">
                      <a16:colId xmlns:a16="http://schemas.microsoft.com/office/drawing/2014/main" val="719379976"/>
                    </a:ext>
                  </a:extLst>
                </a:gridCol>
              </a:tblGrid>
              <a:tr h="13290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①＋の立論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③</a:t>
                      </a:r>
                      <a:r>
                        <a:rPr kumimoji="1" lang="ja-JP" altLang="en-US" sz="3200" dirty="0">
                          <a:highlight>
                            <a:srgbClr val="00FFFF"/>
                          </a:highlight>
                        </a:rPr>
                        <a:t>＋の立論に対する反論（攻撃）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06075"/>
                  </a:ext>
                </a:extLst>
              </a:tr>
              <a:tr h="17798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④</a:t>
                      </a:r>
                      <a:r>
                        <a:rPr kumimoji="1" lang="ja-JP" altLang="en-US" sz="3200" dirty="0">
                          <a:highlight>
                            <a:srgbClr val="FFFF00"/>
                          </a:highlight>
                        </a:rPr>
                        <a:t>－の立論に対する反論（攻撃）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②－の立論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4400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158987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5A4320F-C8E1-237F-6209-2990B4B3A62B}"/>
              </a:ext>
            </a:extLst>
          </p:cNvPr>
          <p:cNvSpPr txBox="1"/>
          <p:nvPr/>
        </p:nvSpPr>
        <p:spPr>
          <a:xfrm>
            <a:off x="1511329" y="2978835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賛成側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FC14BD-E69B-4374-5D6E-C279BCC901A0}"/>
              </a:ext>
            </a:extLst>
          </p:cNvPr>
          <p:cNvSpPr txBox="1"/>
          <p:nvPr/>
        </p:nvSpPr>
        <p:spPr>
          <a:xfrm>
            <a:off x="10397041" y="3012288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00FFFF"/>
                </a:highlight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反対側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162707-7901-E79E-60F4-4D2760A259C1}"/>
              </a:ext>
            </a:extLst>
          </p:cNvPr>
          <p:cNvSpPr txBox="1"/>
          <p:nvPr/>
        </p:nvSpPr>
        <p:spPr>
          <a:xfrm>
            <a:off x="3655251" y="5994515"/>
            <a:ext cx="521911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話す順番　①→②→③→④</a:t>
            </a:r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3176EA0A-A1FC-FF86-182A-5F036C9DFA4A}"/>
              </a:ext>
            </a:extLst>
          </p:cNvPr>
          <p:cNvSpPr/>
          <p:nvPr/>
        </p:nvSpPr>
        <p:spPr>
          <a:xfrm>
            <a:off x="6194474" y="3559420"/>
            <a:ext cx="543951" cy="3657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AF7D3D32-337E-5522-4313-0DF57A17C367}"/>
              </a:ext>
            </a:extLst>
          </p:cNvPr>
          <p:cNvSpPr/>
          <p:nvPr/>
        </p:nvSpPr>
        <p:spPr>
          <a:xfrm>
            <a:off x="5720857" y="4659582"/>
            <a:ext cx="543951" cy="404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13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6E37C56-6913-3499-0111-51C532274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591" y="801858"/>
            <a:ext cx="11049000" cy="53316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kumimoji="1" lang="ja-JP" altLang="en-US" sz="4400" dirty="0"/>
              <a:t>①読む人は立つ。（先ほどの順番で）</a:t>
            </a:r>
            <a:endParaRPr kumimoji="1" lang="en-US" altLang="ja-JP" sz="4400" dirty="0"/>
          </a:p>
          <a:p>
            <a:pPr marL="0" indent="0">
              <a:buNone/>
            </a:pPr>
            <a:r>
              <a:rPr lang="ja-JP" altLang="en-US" sz="4400" dirty="0"/>
              <a:t>②なるべく原稿は見ない。（チラ見程度）</a:t>
            </a:r>
            <a:endParaRPr kumimoji="1" lang="en-US" altLang="ja-JP" sz="4400" dirty="0"/>
          </a:p>
          <a:p>
            <a:pPr marL="0" indent="0">
              <a:buNone/>
            </a:pPr>
            <a:r>
              <a:rPr lang="ja-JP" altLang="en-US" sz="4400" dirty="0"/>
              <a:t>③先生の合図で、</a:t>
            </a:r>
            <a:r>
              <a:rPr kumimoji="1" lang="ja-JP" altLang="en-US" sz="4400" dirty="0"/>
              <a:t>１人</a:t>
            </a:r>
            <a:r>
              <a:rPr lang="ja-JP" altLang="en-US" sz="4400" dirty="0"/>
              <a:t>最低</a:t>
            </a:r>
            <a:r>
              <a:rPr lang="en-US" altLang="ja-JP" sz="4400" dirty="0"/>
              <a:t>1</a:t>
            </a:r>
            <a:r>
              <a:rPr lang="ja-JP" altLang="en-US" sz="4400" dirty="0"/>
              <a:t>分間</a:t>
            </a:r>
            <a:r>
              <a:rPr kumimoji="1" lang="ja-JP" altLang="en-US" sz="4400" dirty="0"/>
              <a:t>話す。  </a:t>
            </a:r>
            <a:endParaRPr kumimoji="1" lang="en-US" altLang="ja-JP" sz="4400" dirty="0"/>
          </a:p>
          <a:p>
            <a:pPr marL="0" indent="0">
              <a:buNone/>
            </a:pPr>
            <a:r>
              <a:rPr lang="ja-JP" altLang="en-US" sz="4400" dirty="0"/>
              <a:t> </a:t>
            </a:r>
            <a:r>
              <a:rPr lang="ja-JP" altLang="en-US" sz="4000" dirty="0"/>
              <a:t>（具体例や情報を追加し、</a:t>
            </a:r>
            <a:r>
              <a:rPr lang="en-US" altLang="ja-JP" sz="4000" dirty="0"/>
              <a:t>1</a:t>
            </a:r>
            <a:r>
              <a:rPr lang="ja-JP" altLang="en-US" sz="4000" dirty="0"/>
              <a:t>分間は話し続け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 てください。）</a:t>
            </a: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400" dirty="0"/>
          </a:p>
          <a:p>
            <a:pPr marL="0" indent="0">
              <a:buNone/>
            </a:pPr>
            <a:r>
              <a:rPr lang="ja-JP" altLang="en-US" sz="3600" dirty="0"/>
              <a:t>　</a:t>
            </a:r>
            <a:r>
              <a:rPr lang="en-US" altLang="ja-JP" sz="4400" dirty="0"/>
              <a:t>※</a:t>
            </a:r>
            <a:r>
              <a:rPr lang="ja-JP" altLang="en-US" sz="4400" u="sng" dirty="0"/>
              <a:t>文法的な間違いは気にしないで</a:t>
            </a:r>
            <a:endParaRPr lang="en-US" altLang="ja-JP" sz="4400" u="sng" dirty="0"/>
          </a:p>
          <a:p>
            <a:pPr marL="0" indent="0">
              <a:buNone/>
            </a:pPr>
            <a:r>
              <a:rPr lang="ja-JP" altLang="en-US" sz="4400" dirty="0"/>
              <a:t>　  </a:t>
            </a:r>
            <a:r>
              <a:rPr lang="ja-JP" altLang="en-US" sz="4400" u="sng" dirty="0"/>
              <a:t>どんどん情報を追加しながら話す。</a:t>
            </a:r>
            <a:endParaRPr kumimoji="1" lang="ja-JP" altLang="en-US" sz="4400" u="sng" dirty="0"/>
          </a:p>
        </p:txBody>
      </p:sp>
    </p:spTree>
    <p:extLst>
      <p:ext uri="{BB962C8B-B14F-4D97-AF65-F5344CB8AC3E}">
        <p14:creationId xmlns:p14="http://schemas.microsoft.com/office/powerpoint/2010/main" val="2929988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179039-8DC4-0605-A0DB-43BC6F924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次回について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BDB0AA-ABEA-07E0-7AD6-7E1FC1B294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簡易ディベート３回目です。</a:t>
            </a:r>
            <a:endParaRPr kumimoji="1" lang="en-US" altLang="ja-JP" sz="4000" dirty="0"/>
          </a:p>
          <a:p>
            <a:r>
              <a:rPr lang="ja-JP" altLang="en-US" sz="4000" dirty="0"/>
              <a:t>録画してパフォーマンステストとしますので、タブレットを持ってきてください。（充電して）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88945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409</Words>
  <Application>Microsoft Office PowerPoint</Application>
  <PresentationFormat>ワイド画面</PresentationFormat>
  <Paragraphs>64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游ゴシック</vt:lpstr>
      <vt:lpstr>游ゴシック Light</vt:lpstr>
      <vt:lpstr>游明朝</vt:lpstr>
      <vt:lpstr>Arial</vt:lpstr>
      <vt:lpstr>Century</vt:lpstr>
      <vt:lpstr>Office テーマ</vt:lpstr>
      <vt:lpstr>PowerPoint プレゼンテーション</vt:lpstr>
      <vt:lpstr>簡易ディベート </vt:lpstr>
      <vt:lpstr>Today’s menu </vt:lpstr>
      <vt:lpstr>１ 立論を作ろう！ （（＋）（－）２つずつ）</vt:lpstr>
      <vt:lpstr>２ 反論を作ろう！（反対側の立論を参考に）</vt:lpstr>
      <vt:lpstr>3　ディベート練習</vt:lpstr>
      <vt:lpstr>PowerPoint プレゼンテーション</vt:lpstr>
      <vt:lpstr>次回について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簡易ディベート ～Social media is good.～</dc:title>
  <dc:creator>菅谷 知志</dc:creator>
  <cp:lastModifiedBy>福田 恵太郎</cp:lastModifiedBy>
  <cp:revision>22</cp:revision>
  <cp:lastPrinted>2024-11-15T02:12:09Z</cp:lastPrinted>
  <dcterms:created xsi:type="dcterms:W3CDTF">2024-10-24T04:33:17Z</dcterms:created>
  <dcterms:modified xsi:type="dcterms:W3CDTF">2024-11-15T02:12:10Z</dcterms:modified>
</cp:coreProperties>
</file>