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2"/>
  </p:handoutMasterIdLst>
  <p:sldIdLst>
    <p:sldId id="268" r:id="rId2"/>
    <p:sldId id="256" r:id="rId3"/>
    <p:sldId id="262" r:id="rId4"/>
    <p:sldId id="259" r:id="rId5"/>
    <p:sldId id="257" r:id="rId6"/>
    <p:sldId id="269" r:id="rId7"/>
    <p:sldId id="258" r:id="rId8"/>
    <p:sldId id="260" r:id="rId9"/>
    <p:sldId id="261" r:id="rId10"/>
    <p:sldId id="271" r:id="rId11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303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3764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D280B4A-6A90-5264-C9A3-40C1B72E7E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9A1D2D4-FD34-1F38-CF68-9C9C816CC2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DCDC349-8471-F0B1-5B3F-0D5EC20F32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E1FB207-F5F4-F032-1266-D138CBBB6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6F723B4-8EE5-CEEA-21CB-4A338BDC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5925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751861-FAD7-6AE5-DC6B-A625F64A77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5A232F3-5291-467F-0160-410C23A46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7CDCBE2-7AE7-A7E5-4502-9C60649EE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28ABC0-3FE0-2B0A-C68D-198EB2DCB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6A47F34-9C49-9205-FCD6-BEE4E3066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436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B9154D6-3587-F038-8E26-904818552A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5F9979E-7DC4-C383-B5EB-49252E04CD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1A3AEB-959F-AEBE-8D1D-1DC46F1DB0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DCF277-0F4F-D9DB-BB1A-2086246A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851D53-6961-EE7E-03A7-7D711F0E7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438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73B6AB-3FD4-98C6-CAEC-73D59A1C66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8C0FD45-C5AB-825E-A775-B2999A3365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3E86BEA-0D1C-8D4C-7116-98098205BD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8C54D05-8C27-A562-EEFE-E052E22F2C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14F208-6E53-3323-6180-5720EE4B6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93404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F4BA7F7-4ED6-A355-CDF8-5B8CE6A622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CB95D09-8339-2785-3B98-DC0A196B6D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DC99985-857F-3C07-A631-3E32EBA694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836C93-5F60-1007-DA9D-F7E3975944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89C883-FBC1-9657-AEA3-3F40CC418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857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85E4C2-548A-36FD-0CAD-D19DEF3F5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C70B140-56E8-5F51-0687-D0706F038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C0BB6C8-DABE-65EF-6F82-5CB519781A9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28EEAF7-2E57-52F3-1F16-2D7D5A88D9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EBDBAA-1C6B-2F79-81AE-41AF26BC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0A14EC-80E5-246D-9763-C2FA9C0344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6908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FBF0F1-5BBB-5598-0FF6-98ABE8ADEE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665C5CA-3F8D-772F-2C9C-83A7C844D0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3447CBC-E614-756E-31A9-C324ACA5AE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E574ADD-D8F4-DE58-EFA3-260C984EBF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E872D9A-1819-C5BF-38DC-56A864DC874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897035E-BA14-D698-B85A-2DEA2E940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227471D-229A-764F-AE0A-D482C25D1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887ED11-160D-E955-876A-2CEF57DE3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55737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E113DD-3F60-7C05-F973-0F0DCAA95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FD9703A-1E1D-9C23-E322-AAE21064DD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F826A05-B1FA-BA0B-F9E0-22D57487C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D05CC0F-3217-7BAF-C8E3-2B0B82E586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17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2F5F0094-53AD-6DF6-C9FA-064896BE9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2BA70AD2-2E00-9664-3385-089476BD2F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BDD19C9-6DAE-B48D-B959-0D11C9B77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8258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4F370F4-3103-5397-FFA4-847A6B1F88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9B4DEC-D267-B3B3-81F9-641288E63C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ACA66FA-E59B-04CE-E5B5-8A7797B5F7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EE88245B-7161-BEB1-D2E6-36BCD7744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7E81098-3B13-1FFC-2087-EBE819C8B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109675A-AEF3-9295-09F5-2B72953E4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934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9DDDAA0-F4B1-5645-4AA1-FB3CA8DCE6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F5ABA56-9BCD-DB27-4269-715694ACD6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0F6790C-9DFA-744E-0A68-54719F2368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3A260B3-2DDA-F74C-62E7-E19811CC8E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6F121C7-02BF-F538-D733-91F460AEE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2B81F43-A5B2-48DE-402E-EDCFF61C47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752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79306AF-9358-FCA1-663B-E0DFD40F3D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3B5A23B-1C9F-98FD-D38F-EA44574D16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555663-23D9-D17E-B664-48192ABCEC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E6B7-7238-4715-9020-6CA915D7868B}" type="datetimeFigureOut">
              <a:rPr kumimoji="1" lang="ja-JP" altLang="en-US" smtClean="0"/>
              <a:t>2024/11/15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781B49-3C88-1BF4-039D-C8A00C7ECC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33F1623-68EF-0C01-7280-38EC11D464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1FA28-5126-4D34-A818-538CB1BA7D5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277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BD24A91-E781-E2EE-325E-5BE2F7805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29994"/>
            <a:ext cx="10515600" cy="5346969"/>
          </a:xfrm>
        </p:spPr>
        <p:txBody>
          <a:bodyPr/>
          <a:lstStyle/>
          <a:p>
            <a:pPr marL="0" indent="0">
              <a:buNone/>
            </a:pPr>
            <a:r>
              <a:rPr lang="ja-JP" altLang="en-US" dirty="0"/>
              <a:t>授業開始は、とりあえず前回のグループで座ってください。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　　　　　　　　　　　　　　黒板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A6D51889-963D-C3E3-9988-0ADC487A2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9813922"/>
              </p:ext>
            </p:extLst>
          </p:nvPr>
        </p:nvGraphicFramePr>
        <p:xfrm>
          <a:off x="2635343" y="2141119"/>
          <a:ext cx="7258929" cy="29232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7831">
                  <a:extLst>
                    <a:ext uri="{9D8B030D-6E8A-4147-A177-3AD203B41FA5}">
                      <a16:colId xmlns:a16="http://schemas.microsoft.com/office/drawing/2014/main" val="3732130445"/>
                    </a:ext>
                  </a:extLst>
                </a:gridCol>
                <a:gridCol w="3651098">
                  <a:extLst>
                    <a:ext uri="{9D8B030D-6E8A-4147-A177-3AD203B41FA5}">
                      <a16:colId xmlns:a16="http://schemas.microsoft.com/office/drawing/2014/main" val="719379976"/>
                    </a:ext>
                  </a:extLst>
                </a:gridCol>
              </a:tblGrid>
              <a:tr h="113996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①＋の立論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③</a:t>
                      </a:r>
                      <a:r>
                        <a:rPr kumimoji="1" lang="ja-JP" altLang="en-US" sz="3200" dirty="0">
                          <a:highlight>
                            <a:srgbClr val="00FFFF"/>
                          </a:highlight>
                        </a:rPr>
                        <a:t>＋の立論に対する反論（攻撃）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6206075"/>
                  </a:ext>
                </a:extLst>
              </a:tr>
              <a:tr h="167357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4400" dirty="0">
                          <a:highlight>
                            <a:srgbClr val="FFFF00"/>
                          </a:highlight>
                        </a:rPr>
                        <a:t>④</a:t>
                      </a:r>
                      <a:r>
                        <a:rPr kumimoji="1" lang="ja-JP" altLang="en-US" sz="3200" dirty="0">
                          <a:highlight>
                            <a:srgbClr val="FFFF00"/>
                          </a:highlight>
                        </a:rPr>
                        <a:t>－の立論に対する反論（攻撃）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4400" dirty="0">
                          <a:highlight>
                            <a:srgbClr val="00FFFF"/>
                          </a:highlight>
                        </a:rPr>
                        <a:t>②－の立論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4400" dirty="0">
                        <a:highlight>
                          <a:srgbClr val="00FFFF"/>
                        </a:highlight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58987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5A4320F-C8E1-237F-6209-2990B4B3A62B}"/>
              </a:ext>
            </a:extLst>
          </p:cNvPr>
          <p:cNvSpPr txBox="1"/>
          <p:nvPr/>
        </p:nvSpPr>
        <p:spPr>
          <a:xfrm>
            <a:off x="1511329" y="2978835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3600" dirty="0">
                <a:highlight>
                  <a:srgbClr val="FFFF00"/>
                </a:highlight>
              </a:rPr>
              <a:t>賛成側</a:t>
            </a:r>
            <a:endParaRPr kumimoji="1" lang="ja-JP" altLang="en-US" sz="3600" dirty="0">
              <a:highlight>
                <a:srgbClr val="FFFF00"/>
              </a:highlight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3EFC14BD-E69B-4374-5D6E-C279BCC901A0}"/>
              </a:ext>
            </a:extLst>
          </p:cNvPr>
          <p:cNvSpPr txBox="1"/>
          <p:nvPr/>
        </p:nvSpPr>
        <p:spPr>
          <a:xfrm>
            <a:off x="10705794" y="3313527"/>
            <a:ext cx="738664" cy="170570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kumimoji="1" lang="ja-JP" altLang="en-US" sz="3600" dirty="0">
                <a:highlight>
                  <a:srgbClr val="00FFFF"/>
                </a:highlight>
              </a:rPr>
              <a:t>反対側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F162707-7901-E79E-60F4-4D2760A259C1}"/>
              </a:ext>
            </a:extLst>
          </p:cNvPr>
          <p:cNvSpPr txBox="1"/>
          <p:nvPr/>
        </p:nvSpPr>
        <p:spPr>
          <a:xfrm>
            <a:off x="3111300" y="5667001"/>
            <a:ext cx="5219113" cy="5847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3200" dirty="0"/>
              <a:t>話す順番　①→②→③→④</a:t>
            </a:r>
            <a:endParaRPr kumimoji="1" lang="ja-JP" altLang="en-US" sz="3200" dirty="0"/>
          </a:p>
        </p:txBody>
      </p:sp>
      <p:sp>
        <p:nvSpPr>
          <p:cNvPr id="5" name="矢印: 左 4">
            <a:extLst>
              <a:ext uri="{FF2B5EF4-FFF2-40B4-BE49-F238E27FC236}">
                <a16:creationId xmlns:a16="http://schemas.microsoft.com/office/drawing/2014/main" id="{3176EA0A-A1FC-FF86-182A-5F036C9DFA4A}"/>
              </a:ext>
            </a:extLst>
          </p:cNvPr>
          <p:cNvSpPr/>
          <p:nvPr/>
        </p:nvSpPr>
        <p:spPr>
          <a:xfrm>
            <a:off x="6194474" y="3559420"/>
            <a:ext cx="543951" cy="36576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AF7D3D32-337E-5522-4313-0DF57A17C367}"/>
              </a:ext>
            </a:extLst>
          </p:cNvPr>
          <p:cNvSpPr/>
          <p:nvPr/>
        </p:nvSpPr>
        <p:spPr>
          <a:xfrm>
            <a:off x="5720857" y="4659582"/>
            <a:ext cx="543951" cy="4047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3060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FB2868-9E50-042C-D63C-56F0BF05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６ データ処理について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BA922F7-0048-4830-190D-BC7105E9E9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sz="3600" dirty="0"/>
              <a:t>代表の生徒のみが保存・</a:t>
            </a:r>
            <a:r>
              <a:rPr lang="ja-JP" altLang="en-US" sz="3600" dirty="0"/>
              <a:t>アップロードします。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（周りの生徒はサポート）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・ファイル名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「簡易ディベート　〇組　グループ〇」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・</a:t>
            </a:r>
            <a:r>
              <a:rPr lang="en-US" altLang="ja-JP" sz="3600" dirty="0"/>
              <a:t>Teams</a:t>
            </a:r>
            <a:r>
              <a:rPr lang="ja-JP" altLang="en-US" sz="3600" dirty="0"/>
              <a:t>に入ってデータをデータをアップロード　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します。</a:t>
            </a:r>
            <a:endParaRPr lang="en-US" altLang="ja-JP" sz="3600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53246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EC75C68-A3AA-895D-F8A8-1AC3758569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775855"/>
            <a:ext cx="9144000" cy="2036618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簡易ディベート</a:t>
            </a:r>
            <a:br>
              <a:rPr kumimoji="1" lang="en-US" altLang="ja-JP" dirty="0"/>
            </a:br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3A9B7D4B-C006-5BD3-F8C1-7F415A51E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12473"/>
            <a:ext cx="9144000" cy="2670410"/>
          </a:xfrm>
        </p:spPr>
        <p:txBody>
          <a:bodyPr>
            <a:normAutofit/>
          </a:bodyPr>
          <a:lstStyle/>
          <a:p>
            <a:r>
              <a:rPr kumimoji="1" lang="en-US" altLang="ja-JP" sz="3600" dirty="0"/>
              <a:t>3</a:t>
            </a:r>
            <a:r>
              <a:rPr kumimoji="1" lang="ja-JP" altLang="en-US" sz="3600" dirty="0"/>
              <a:t>日目　パフォーマンステスト</a:t>
            </a:r>
          </a:p>
        </p:txBody>
      </p:sp>
    </p:spTree>
    <p:extLst>
      <p:ext uri="{BB962C8B-B14F-4D97-AF65-F5344CB8AC3E}">
        <p14:creationId xmlns:p14="http://schemas.microsoft.com/office/powerpoint/2010/main" val="1860163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BBE5517-49CC-95DC-375B-4CB3AE864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u="sng" dirty="0"/>
              <a:t>Today’s Menu</a:t>
            </a:r>
            <a:endParaRPr kumimoji="1" lang="ja-JP" altLang="en-US" u="sng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45CDCD7-E686-7087-1CF1-CD8DE80E04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47446"/>
            <a:ext cx="10515600" cy="46282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ja-JP" altLang="en-US" sz="4400" dirty="0"/>
              <a:t>１　流れ確認＋グループ作成　　</a:t>
            </a:r>
            <a:r>
              <a:rPr kumimoji="1" lang="en-US" altLang="ja-JP" sz="4400" dirty="0"/>
              <a:t>(5min)</a:t>
            </a:r>
          </a:p>
          <a:p>
            <a:pPr marL="0" indent="0">
              <a:buNone/>
            </a:pPr>
            <a:r>
              <a:rPr kumimoji="1" lang="ja-JP" altLang="en-US" sz="4400" dirty="0"/>
              <a:t>２　評価の観点                             </a:t>
            </a:r>
            <a:r>
              <a:rPr kumimoji="1" lang="en-US" altLang="ja-JP" sz="4400" dirty="0"/>
              <a:t>(5min)</a:t>
            </a:r>
          </a:p>
          <a:p>
            <a:pPr marL="0" indent="0">
              <a:buNone/>
            </a:pPr>
            <a:r>
              <a:rPr lang="ja-JP" altLang="en-US" sz="4400" dirty="0"/>
              <a:t>３　反論作成＋読む練習             </a:t>
            </a:r>
            <a:r>
              <a:rPr lang="en-US" altLang="ja-JP" sz="4400" dirty="0"/>
              <a:t>(18min)</a:t>
            </a:r>
          </a:p>
          <a:p>
            <a:pPr marL="0" indent="0">
              <a:buNone/>
            </a:pPr>
            <a:r>
              <a:rPr kumimoji="1" lang="ja-JP" altLang="en-US" sz="4400" dirty="0"/>
              <a:t>４　試合①（録画）　                  </a:t>
            </a:r>
            <a:r>
              <a:rPr kumimoji="1" lang="en-US" altLang="ja-JP" sz="4400" dirty="0"/>
              <a:t>(7min)</a:t>
            </a:r>
          </a:p>
          <a:p>
            <a:pPr marL="0" indent="0">
              <a:buNone/>
            </a:pPr>
            <a:r>
              <a:rPr lang="ja-JP" altLang="en-US" sz="4400" dirty="0"/>
              <a:t>５　試合②（録画）                     </a:t>
            </a:r>
            <a:r>
              <a:rPr lang="en-US" altLang="ja-JP" sz="4400" dirty="0"/>
              <a:t>(7min)</a:t>
            </a:r>
          </a:p>
          <a:p>
            <a:pPr marL="0" indent="0">
              <a:buNone/>
            </a:pPr>
            <a:r>
              <a:rPr lang="ja-JP" altLang="en-US" sz="4400" dirty="0"/>
              <a:t>６</a:t>
            </a:r>
            <a:r>
              <a:rPr kumimoji="1" lang="ja-JP" altLang="en-US" sz="4400" dirty="0"/>
              <a:t>　データ処理                            </a:t>
            </a:r>
            <a:r>
              <a:rPr kumimoji="1" lang="en-US" altLang="ja-JP" sz="4400" dirty="0"/>
              <a:t>(7min)</a:t>
            </a:r>
          </a:p>
          <a:p>
            <a:pPr marL="0" indent="0">
              <a:buNone/>
            </a:pP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6463633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086BFF-858F-DE84-3AA0-455FE16EE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/>
              <a:t>1</a:t>
            </a:r>
            <a:r>
              <a:rPr lang="ja-JP" altLang="en-US" dirty="0"/>
              <a:t>　グループの作成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2DB940E-4F35-792F-91AF-94A7240FC6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4000" dirty="0"/>
              <a:t>前回と違うグループと対戦する。</a:t>
            </a:r>
            <a:endParaRPr kumimoji="1"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（－側の生徒、指示をしますので、動いて　</a:t>
            </a:r>
            <a:endParaRPr lang="en-US" altLang="ja-JP" sz="4000" dirty="0"/>
          </a:p>
          <a:p>
            <a:pPr marL="0" indent="0">
              <a:buNone/>
            </a:pPr>
            <a:r>
              <a:rPr lang="ja-JP" altLang="en-US" sz="4000" dirty="0"/>
              <a:t>　　ください。）</a:t>
            </a:r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690791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DFAA4D-C064-1D5A-48DA-5878E7BCD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963" y="134303"/>
            <a:ext cx="10515600" cy="1033316"/>
          </a:xfrm>
        </p:spPr>
        <p:txBody>
          <a:bodyPr/>
          <a:lstStyle/>
          <a:p>
            <a:r>
              <a:rPr lang="ja-JP" altLang="en-US" dirty="0"/>
              <a:t>２</a:t>
            </a:r>
            <a:r>
              <a:rPr kumimoji="1" lang="ja-JP" altLang="en-US" dirty="0"/>
              <a:t>　評価の観点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1A44ADF-602C-9B85-EA8B-40EC06C51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181" y="1223890"/>
            <a:ext cx="11226019" cy="519608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/>
              <a:t>〇</a:t>
            </a:r>
            <a:r>
              <a:rPr kumimoji="1" lang="ja-JP" altLang="en-US" sz="3600" dirty="0"/>
              <a:t>評価は、内容</a:t>
            </a:r>
            <a:r>
              <a:rPr kumimoji="1" lang="en-US" altLang="ja-JP" sz="3600" dirty="0"/>
              <a:t>3</a:t>
            </a:r>
            <a:r>
              <a:rPr kumimoji="1" lang="ja-JP" altLang="en-US" sz="3600" dirty="0"/>
              <a:t>点とマナー</a:t>
            </a:r>
            <a:r>
              <a:rPr kumimoji="1" lang="en-US" altLang="ja-JP" sz="3600" dirty="0"/>
              <a:t>2</a:t>
            </a:r>
            <a:r>
              <a:rPr kumimoji="1" lang="ja-JP" altLang="en-US" sz="3600" dirty="0"/>
              <a:t>点の合計</a:t>
            </a:r>
            <a:r>
              <a:rPr kumimoji="1" lang="en-US" altLang="ja-JP" sz="3600" dirty="0"/>
              <a:t>5</a:t>
            </a:r>
            <a:r>
              <a:rPr kumimoji="1" lang="ja-JP" altLang="en-US" sz="3600" dirty="0"/>
              <a:t>点満点です。</a:t>
            </a:r>
            <a:endParaRPr kumimoji="1" lang="en-US" altLang="ja-JP" sz="3600" dirty="0"/>
          </a:p>
          <a:p>
            <a:endParaRPr kumimoji="1" lang="en-US" altLang="ja-JP" sz="1050" dirty="0"/>
          </a:p>
          <a:p>
            <a:pPr marL="0" indent="0">
              <a:buNone/>
            </a:pPr>
            <a:r>
              <a:rPr lang="ja-JP" altLang="en-US" sz="3600" dirty="0"/>
              <a:t>・</a:t>
            </a:r>
            <a:r>
              <a:rPr kumimoji="1" lang="ja-JP" altLang="en-US" sz="3600" dirty="0"/>
              <a:t> </a:t>
            </a:r>
            <a:r>
              <a:rPr kumimoji="1" lang="ja-JP" altLang="en-US" sz="3600" u="sng" dirty="0"/>
              <a:t>立論担当者（前回反論担当者）の 内容点</a:t>
            </a:r>
            <a:r>
              <a:rPr kumimoji="1" lang="ja-JP" altLang="en-US" sz="3600" dirty="0"/>
              <a:t>（</a:t>
            </a:r>
            <a:r>
              <a:rPr kumimoji="1" lang="en-US" altLang="ja-JP" sz="3600" dirty="0"/>
              <a:t>3</a:t>
            </a:r>
            <a:r>
              <a:rPr kumimoji="1" lang="ja-JP" altLang="en-US" sz="3600" dirty="0"/>
              <a:t>点）</a:t>
            </a:r>
            <a:endParaRPr kumimoji="1" lang="en-US" altLang="ja-JP" sz="3600" dirty="0"/>
          </a:p>
          <a:p>
            <a:pPr marL="0" indent="0">
              <a:buNone/>
            </a:pPr>
            <a:endParaRPr kumimoji="1" lang="en-US" altLang="ja-JP" sz="1050" dirty="0"/>
          </a:p>
          <a:p>
            <a:pPr marL="0" indent="0">
              <a:buNone/>
            </a:pPr>
            <a:r>
              <a:rPr kumimoji="1" lang="ja-JP" altLang="en-US" sz="3600" dirty="0"/>
              <a:t>　３　論理的</a:t>
            </a:r>
            <a:r>
              <a:rPr lang="ja-JP" altLang="en-US" sz="3600" dirty="0"/>
              <a:t>・具体的に説明されている。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 </a:t>
            </a:r>
            <a:r>
              <a:rPr kumimoji="1" lang="en-US" altLang="ja-JP" sz="3600" dirty="0"/>
              <a:t>2     </a:t>
            </a:r>
            <a:r>
              <a:rPr kumimoji="1" lang="ja-JP" altLang="en-US" sz="3600" dirty="0"/>
              <a:t>論理的に説明されているが、具体例がない。</a:t>
            </a:r>
            <a:endParaRPr kumimoji="1"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 </a:t>
            </a:r>
            <a:r>
              <a:rPr kumimoji="1" lang="en-US" altLang="ja-JP" sz="3600" dirty="0"/>
              <a:t>1     </a:t>
            </a:r>
            <a:r>
              <a:rPr kumimoji="1" lang="ja-JP" altLang="en-US" sz="3600" dirty="0"/>
              <a:t>理由</a:t>
            </a:r>
            <a:r>
              <a:rPr lang="ja-JP" altLang="en-US" sz="3600" dirty="0"/>
              <a:t>“</a:t>
            </a:r>
            <a:r>
              <a:rPr kumimoji="1" lang="en-US" altLang="ja-JP" sz="3600" dirty="0"/>
              <a:t>because</a:t>
            </a:r>
            <a:r>
              <a:rPr kumimoji="1" lang="ja-JP" altLang="en-US" sz="3600" dirty="0"/>
              <a:t>～</a:t>
            </a:r>
            <a:r>
              <a:rPr kumimoji="1" lang="en-US" altLang="ja-JP" sz="3600" dirty="0"/>
              <a:t>”</a:t>
            </a:r>
            <a:r>
              <a:rPr kumimoji="1" lang="ja-JP" altLang="en-US" sz="3600" dirty="0"/>
              <a:t>がない。具体例もない。</a:t>
            </a:r>
          </a:p>
        </p:txBody>
      </p:sp>
    </p:spTree>
    <p:extLst>
      <p:ext uri="{BB962C8B-B14F-4D97-AF65-F5344CB8AC3E}">
        <p14:creationId xmlns:p14="http://schemas.microsoft.com/office/powerpoint/2010/main" val="2002740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66A0A9D1-671F-717B-A7E8-3EC979FB9E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4234" y="253218"/>
            <a:ext cx="11408898" cy="5909678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・</a:t>
            </a:r>
            <a:r>
              <a:rPr kumimoji="1" lang="ja-JP" altLang="en-US" sz="3600" dirty="0"/>
              <a:t> </a:t>
            </a:r>
            <a:r>
              <a:rPr kumimoji="1" lang="ja-JP" altLang="en-US" sz="3600" u="sng" dirty="0"/>
              <a:t>反論 担当者（前回立論担当者）</a:t>
            </a:r>
            <a:r>
              <a:rPr lang="ja-JP" altLang="en-US" sz="3600" u="sng" dirty="0"/>
              <a:t>の</a:t>
            </a:r>
            <a:r>
              <a:rPr kumimoji="1" lang="ja-JP" altLang="en-US" sz="3600" u="sng" dirty="0"/>
              <a:t>内容点</a:t>
            </a:r>
            <a:r>
              <a:rPr kumimoji="1" lang="ja-JP" altLang="en-US" sz="3600" dirty="0"/>
              <a:t>（</a:t>
            </a:r>
            <a:r>
              <a:rPr kumimoji="1" lang="en-US" altLang="ja-JP" sz="3600" dirty="0"/>
              <a:t>3</a:t>
            </a:r>
            <a:r>
              <a:rPr kumimoji="1" lang="ja-JP" altLang="en-US" sz="3600" dirty="0"/>
              <a:t>点） </a:t>
            </a:r>
            <a:endParaRPr kumimoji="1" lang="en-US" altLang="ja-JP" sz="3600" dirty="0"/>
          </a:p>
          <a:p>
            <a:pPr marL="0" indent="0">
              <a:buNone/>
            </a:pPr>
            <a:endParaRPr kumimoji="1"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３　</a:t>
            </a:r>
            <a:r>
              <a:rPr lang="ja-JP" altLang="en-US" sz="3600" dirty="0"/>
              <a:t>反論の理由が具体的に２つ以上説明されている。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 </a:t>
            </a:r>
            <a:r>
              <a:rPr kumimoji="1" lang="en-US" altLang="ja-JP" sz="3600" dirty="0"/>
              <a:t>2     </a:t>
            </a:r>
            <a:r>
              <a:rPr kumimoji="1" lang="ja-JP" altLang="en-US" sz="3600" dirty="0"/>
              <a:t>反論の理由が具体的に１つ説明されている。</a:t>
            </a:r>
            <a:endParaRPr kumimoji="1"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 </a:t>
            </a:r>
            <a:r>
              <a:rPr kumimoji="1" lang="en-US" altLang="ja-JP" sz="3600" dirty="0"/>
              <a:t>1     </a:t>
            </a:r>
            <a:r>
              <a:rPr kumimoji="1" lang="ja-JP" altLang="en-US" sz="3600" dirty="0"/>
              <a:t>反論の理由がない。具体例もない。</a:t>
            </a:r>
          </a:p>
        </p:txBody>
      </p:sp>
    </p:spTree>
    <p:extLst>
      <p:ext uri="{BB962C8B-B14F-4D97-AF65-F5344CB8AC3E}">
        <p14:creationId xmlns:p14="http://schemas.microsoft.com/office/powerpoint/2010/main" val="11009203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D8EB5B-8B6D-ACBD-DBCC-97C46EC700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369" y="787791"/>
            <a:ext cx="10805160" cy="4756126"/>
          </a:xfrm>
        </p:spPr>
        <p:txBody>
          <a:bodyPr>
            <a:normAutofit/>
          </a:bodyPr>
          <a:lstStyle/>
          <a:p>
            <a:r>
              <a:rPr kumimoji="1" lang="ja-JP" altLang="en-US" sz="3600" dirty="0"/>
              <a:t>マナー点（</a:t>
            </a:r>
            <a:r>
              <a:rPr kumimoji="1" lang="en-US" altLang="ja-JP" sz="3600" dirty="0"/>
              <a:t>2</a:t>
            </a:r>
            <a:r>
              <a:rPr kumimoji="1" lang="ja-JP" altLang="en-US" sz="3600" dirty="0"/>
              <a:t>点）</a:t>
            </a:r>
            <a:endParaRPr kumimoji="1" lang="en-US" altLang="ja-JP" sz="3600" dirty="0"/>
          </a:p>
          <a:p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</a:t>
            </a:r>
            <a:r>
              <a:rPr lang="en-US" altLang="ja-JP" sz="3600" dirty="0"/>
              <a:t>2</a:t>
            </a:r>
            <a:r>
              <a:rPr lang="ja-JP" altLang="en-US" sz="3600" dirty="0"/>
              <a:t>  スクリプトをなるべく見ないで話そうと</a:t>
            </a:r>
            <a:r>
              <a:rPr lang="ja-JP" altLang="en-US" sz="3600" u="sng" dirty="0"/>
              <a:t>努力し</a:t>
            </a:r>
            <a:endParaRPr lang="en-US" altLang="ja-JP" sz="3600" u="sng" dirty="0"/>
          </a:p>
          <a:p>
            <a:pPr marL="0" indent="0">
              <a:buNone/>
            </a:pPr>
            <a:r>
              <a:rPr lang="ja-JP" altLang="en-US" sz="3600" dirty="0"/>
              <a:t>　　</a:t>
            </a:r>
            <a:r>
              <a:rPr lang="ja-JP" altLang="en-US" sz="3600" u="sng" dirty="0"/>
              <a:t>ている</a:t>
            </a:r>
            <a:r>
              <a:rPr lang="ja-JP" altLang="en-US" sz="3600" dirty="0"/>
              <a:t>。</a:t>
            </a:r>
            <a:endParaRPr lang="en-US" altLang="ja-JP" sz="3600" dirty="0"/>
          </a:p>
          <a:p>
            <a:pPr marL="0" indent="0">
              <a:buNone/>
            </a:pPr>
            <a:endParaRPr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</a:t>
            </a:r>
            <a:r>
              <a:rPr kumimoji="1" lang="en-US" altLang="ja-JP" sz="3600" dirty="0"/>
              <a:t>1  </a:t>
            </a:r>
            <a:r>
              <a:rPr lang="ja-JP" altLang="en-US" sz="3600" dirty="0"/>
              <a:t>ほとんどスクリプトを見ている。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　（見ないようにする</a:t>
            </a:r>
            <a:r>
              <a:rPr lang="ja-JP" altLang="en-US" sz="3600" u="sng" dirty="0"/>
              <a:t>努力が見られない。</a:t>
            </a:r>
            <a:r>
              <a:rPr lang="ja-JP" altLang="en-US" sz="3600" dirty="0"/>
              <a:t>）</a:t>
            </a:r>
            <a:endParaRPr kumimoji="1"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40558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1706270-A0A5-378B-5E25-9A46CDCDEF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3983"/>
            <a:ext cx="10515600" cy="1325563"/>
          </a:xfrm>
        </p:spPr>
        <p:txBody>
          <a:bodyPr/>
          <a:lstStyle/>
          <a:p>
            <a:r>
              <a:rPr kumimoji="1" lang="ja-JP" altLang="en-US" dirty="0"/>
              <a:t>３　スクリプト作成について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B61A615-6345-81D5-EF9E-FAB8DBE095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5458"/>
            <a:ext cx="10683240" cy="5278559"/>
          </a:xfrm>
        </p:spPr>
        <p:txBody>
          <a:bodyPr>
            <a:noAutofit/>
          </a:bodyPr>
          <a:lstStyle/>
          <a:p>
            <a:r>
              <a:rPr lang="ja-JP" altLang="en-US" sz="4000" dirty="0"/>
              <a:t>立論は変えません。そのままです。</a:t>
            </a:r>
            <a:endParaRPr lang="en-US" altLang="ja-JP" sz="4000" dirty="0"/>
          </a:p>
          <a:p>
            <a:r>
              <a:rPr lang="ja-JP" altLang="en-US" sz="4000" dirty="0"/>
              <a:t>反論は、相手の立論を聞き、</a:t>
            </a:r>
            <a:r>
              <a:rPr lang="en-US" altLang="ja-JP" sz="4000" dirty="0"/>
              <a:t>2</a:t>
            </a:r>
            <a:r>
              <a:rPr lang="ja-JP" altLang="en-US" sz="4000" dirty="0"/>
              <a:t>人で協力して作成すること。（まずは日本語で考えて）</a:t>
            </a:r>
            <a:endParaRPr lang="en-US" altLang="ja-JP" sz="4000" dirty="0"/>
          </a:p>
          <a:p>
            <a:r>
              <a:rPr lang="ja-JP" altLang="en-US" sz="4000" dirty="0"/>
              <a:t>１つの立論に対して、２つ以上の理由を考えること。</a:t>
            </a:r>
            <a:endParaRPr lang="en-US" altLang="ja-JP" sz="4000" dirty="0"/>
          </a:p>
          <a:p>
            <a:r>
              <a:rPr lang="ja-JP" altLang="en-US" sz="4000" dirty="0"/>
              <a:t>各生徒、持ち時間は</a:t>
            </a:r>
            <a:r>
              <a:rPr lang="en-US" altLang="ja-JP" sz="4000" dirty="0"/>
              <a:t>1</a:t>
            </a:r>
            <a:r>
              <a:rPr lang="ja-JP" altLang="en-US" sz="4000" dirty="0"/>
              <a:t>分です。</a:t>
            </a:r>
            <a:r>
              <a:rPr lang="en-US" altLang="ja-JP" sz="4000" dirty="0"/>
              <a:t>1</a:t>
            </a:r>
            <a:r>
              <a:rPr lang="ja-JP" altLang="en-US" sz="4000" dirty="0"/>
              <a:t>分話し続けられるようしっかり内容を考えること。</a:t>
            </a:r>
            <a:endParaRPr lang="en-US" altLang="ja-JP" sz="4000" dirty="0"/>
          </a:p>
          <a:p>
            <a:r>
              <a:rPr lang="ja-JP" altLang="en-US" sz="4000" dirty="0"/>
              <a:t>反論作成に</a:t>
            </a:r>
            <a:r>
              <a:rPr lang="en-US" altLang="ja-JP" sz="4000" dirty="0"/>
              <a:t>15</a:t>
            </a:r>
            <a:r>
              <a:rPr lang="ja-JP" altLang="en-US" sz="4000" dirty="0"/>
              <a:t>分取ります。早く終わったグループは読む練習をしてください。</a:t>
            </a:r>
            <a:endParaRPr lang="en-US" altLang="ja-JP" sz="4000" dirty="0"/>
          </a:p>
          <a:p>
            <a:endParaRPr kumimoji="1" lang="ja-JP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2042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9B7D30-011A-BF5F-D156-5D4A92B312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" y="122035"/>
            <a:ext cx="10515600" cy="1091169"/>
          </a:xfrm>
        </p:spPr>
        <p:txBody>
          <a:bodyPr>
            <a:normAutofit/>
          </a:bodyPr>
          <a:lstStyle/>
          <a:p>
            <a:r>
              <a:rPr lang="ja-JP" altLang="en-US" dirty="0"/>
              <a:t>４　試合①②（録画）について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C96B62A-6033-205F-09D7-C9907F64BF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603" y="1213204"/>
            <a:ext cx="11802794" cy="444200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kumimoji="1" lang="ja-JP" altLang="en-US" sz="3600" dirty="0"/>
              <a:t>代表</a:t>
            </a:r>
            <a:r>
              <a:rPr lang="ja-JP" altLang="en-US" sz="3600" dirty="0"/>
              <a:t>の生徒のタブレットを用い、順番にタブレットを回しながら（丁寧に、ガサゴソやらない）座った状態で</a:t>
            </a:r>
            <a:r>
              <a:rPr kumimoji="1" lang="ja-JP" altLang="en-US" sz="3600" dirty="0"/>
              <a:t>スピーチを録画し、保存・提出する。</a:t>
            </a:r>
            <a:endParaRPr lang="en-US" altLang="ja-JP" sz="3600" dirty="0"/>
          </a:p>
          <a:p>
            <a:r>
              <a:rPr kumimoji="1" lang="ja-JP" altLang="en-US" sz="3600" dirty="0"/>
              <a:t>録画の始めに各自、次の３点（②以降の生徒は</a:t>
            </a:r>
            <a:r>
              <a:rPr kumimoji="1" lang="en-US" altLang="ja-JP" sz="3600" dirty="0"/>
              <a:t>2</a:t>
            </a:r>
            <a:r>
              <a:rPr kumimoji="1" lang="ja-JP" altLang="en-US" sz="3600" dirty="0"/>
              <a:t>点）を言う。</a:t>
            </a:r>
            <a:endParaRPr kumimoji="1" lang="en-US" altLang="ja-JP" sz="3600" dirty="0"/>
          </a:p>
          <a:p>
            <a:pPr marL="0" indent="0">
              <a:buNone/>
            </a:pPr>
            <a:r>
              <a:rPr lang="ja-JP" altLang="en-US" sz="3600" dirty="0"/>
              <a:t>　☆</a:t>
            </a:r>
            <a:r>
              <a:rPr kumimoji="1" lang="ja-JP" altLang="en-US" sz="3600" dirty="0"/>
              <a:t>グループ〇（①の生徒のみ）</a:t>
            </a:r>
            <a:endParaRPr kumimoji="1" lang="en-US" altLang="ja-JP" sz="3600" dirty="0"/>
          </a:p>
          <a:p>
            <a:pPr marL="0" indent="0">
              <a:buNone/>
            </a:pPr>
            <a:r>
              <a:rPr kumimoji="1" lang="ja-JP" altLang="en-US" sz="3600" dirty="0"/>
              <a:t>　☆</a:t>
            </a:r>
            <a:r>
              <a:rPr kumimoji="1" lang="ja-JP" altLang="en-US" sz="2400" dirty="0"/>
              <a:t>①＋の</a:t>
            </a:r>
            <a:r>
              <a:rPr lang="ja-JP" altLang="en-US" sz="2400" dirty="0"/>
              <a:t>立論</a:t>
            </a:r>
            <a:r>
              <a:rPr kumimoji="1" lang="en-US" altLang="ja-JP" sz="2400" dirty="0"/>
              <a:t>  </a:t>
            </a:r>
            <a:r>
              <a:rPr kumimoji="1" lang="ja-JP" altLang="en-US" sz="2400" dirty="0"/>
              <a:t>②－の立論</a:t>
            </a:r>
            <a:r>
              <a:rPr kumimoji="1" lang="en-US" altLang="ja-JP" sz="2400" dirty="0"/>
              <a:t> </a:t>
            </a:r>
            <a:r>
              <a:rPr kumimoji="1" lang="ja-JP" altLang="en-US" sz="2400" dirty="0"/>
              <a:t>③＋の立論に対する反論　④－の立論に対する反論　</a:t>
            </a:r>
            <a:endParaRPr kumimoji="1" lang="en-US" altLang="ja-JP" sz="2400" dirty="0"/>
          </a:p>
          <a:p>
            <a:pPr marL="0" indent="0">
              <a:buNone/>
            </a:pPr>
            <a:r>
              <a:rPr kumimoji="1" lang="ja-JP" altLang="en-US" sz="3600" dirty="0"/>
              <a:t>　☆番号　氏名</a:t>
            </a:r>
            <a:r>
              <a:rPr lang="ja-JP" altLang="en-US" sz="3600" dirty="0"/>
              <a:t>　　</a:t>
            </a:r>
            <a:endParaRPr kumimoji="1" lang="ja-JP" altLang="en-US" sz="36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2AA4D3-66FC-73E4-1E1D-FEFFBC242B8F}"/>
              </a:ext>
            </a:extLst>
          </p:cNvPr>
          <p:cNvSpPr txBox="1"/>
          <p:nvPr/>
        </p:nvSpPr>
        <p:spPr>
          <a:xfrm>
            <a:off x="731520" y="5657671"/>
            <a:ext cx="1051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dirty="0"/>
              <a:t>全てのグループをやるとノイズになってしまうので、半分ずつ</a:t>
            </a:r>
            <a:r>
              <a:rPr lang="ja-JP" altLang="en-US" sz="3600" dirty="0"/>
              <a:t>行います</a:t>
            </a:r>
            <a:r>
              <a:rPr kumimoji="1" lang="ja-JP" altLang="en-US" sz="36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579859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553</Words>
  <Application>Microsoft Office PowerPoint</Application>
  <PresentationFormat>ワイド画面</PresentationFormat>
  <Paragraphs>67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4" baseType="lpstr">
      <vt:lpstr>游ゴシック</vt:lpstr>
      <vt:lpstr>游ゴシック Light</vt:lpstr>
      <vt:lpstr>Arial</vt:lpstr>
      <vt:lpstr>Office テーマ</vt:lpstr>
      <vt:lpstr>PowerPoint プレゼンテーション</vt:lpstr>
      <vt:lpstr>簡易ディベート </vt:lpstr>
      <vt:lpstr>Today’s Menu</vt:lpstr>
      <vt:lpstr>1　グループの作成</vt:lpstr>
      <vt:lpstr>２　評価の観点</vt:lpstr>
      <vt:lpstr>PowerPoint プレゼンテーション</vt:lpstr>
      <vt:lpstr>PowerPoint プレゼンテーション</vt:lpstr>
      <vt:lpstr>３　スクリプト作成について</vt:lpstr>
      <vt:lpstr>４　試合①②（録画）について</vt:lpstr>
      <vt:lpstr>６ データ処理について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簡易ディベート ～Social media is good.～</dc:title>
  <dc:creator>菅谷 知志</dc:creator>
  <cp:lastModifiedBy>福田 恵太郎</cp:lastModifiedBy>
  <cp:revision>15</cp:revision>
  <cp:lastPrinted>2024-11-15T02:12:33Z</cp:lastPrinted>
  <dcterms:created xsi:type="dcterms:W3CDTF">2024-10-24T04:57:43Z</dcterms:created>
  <dcterms:modified xsi:type="dcterms:W3CDTF">2024-11-15T02:12:34Z</dcterms:modified>
</cp:coreProperties>
</file>