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84" r:id="rId2"/>
    <p:sldId id="285" r:id="rId3"/>
  </p:sldIdLst>
  <p:sldSz cx="10440988" cy="7380288"/>
  <p:notesSz cx="6807200" cy="9939338"/>
  <p:defaultTextStyle>
    <a:defPPr>
      <a:defRPr lang="ja-JP"/>
    </a:defPPr>
    <a:lvl1pPr marL="0" algn="l" defTabSz="1018231" rtl="0" eaLnBrk="1" latinLnBrk="0" hangingPunct="1">
      <a:defRPr kumimoji="1" sz="2100" kern="1200">
        <a:solidFill>
          <a:schemeClr val="tx1"/>
        </a:solidFill>
        <a:latin typeface="+mn-lt"/>
        <a:ea typeface="+mn-ea"/>
        <a:cs typeface="+mn-cs"/>
      </a:defRPr>
    </a:lvl1pPr>
    <a:lvl2pPr marL="509116" algn="l" defTabSz="1018231" rtl="0" eaLnBrk="1" latinLnBrk="0" hangingPunct="1">
      <a:defRPr kumimoji="1" sz="2100" kern="1200">
        <a:solidFill>
          <a:schemeClr val="tx1"/>
        </a:solidFill>
        <a:latin typeface="+mn-lt"/>
        <a:ea typeface="+mn-ea"/>
        <a:cs typeface="+mn-cs"/>
      </a:defRPr>
    </a:lvl2pPr>
    <a:lvl3pPr marL="1018231" algn="l" defTabSz="1018231" rtl="0" eaLnBrk="1" latinLnBrk="0" hangingPunct="1">
      <a:defRPr kumimoji="1" sz="2100" kern="1200">
        <a:solidFill>
          <a:schemeClr val="tx1"/>
        </a:solidFill>
        <a:latin typeface="+mn-lt"/>
        <a:ea typeface="+mn-ea"/>
        <a:cs typeface="+mn-cs"/>
      </a:defRPr>
    </a:lvl3pPr>
    <a:lvl4pPr marL="1527347" algn="l" defTabSz="1018231" rtl="0" eaLnBrk="1" latinLnBrk="0" hangingPunct="1">
      <a:defRPr kumimoji="1" sz="2100" kern="1200">
        <a:solidFill>
          <a:schemeClr val="tx1"/>
        </a:solidFill>
        <a:latin typeface="+mn-lt"/>
        <a:ea typeface="+mn-ea"/>
        <a:cs typeface="+mn-cs"/>
      </a:defRPr>
    </a:lvl4pPr>
    <a:lvl5pPr marL="2036463" algn="l" defTabSz="1018231" rtl="0" eaLnBrk="1" latinLnBrk="0" hangingPunct="1">
      <a:defRPr kumimoji="1" sz="2100" kern="1200">
        <a:solidFill>
          <a:schemeClr val="tx1"/>
        </a:solidFill>
        <a:latin typeface="+mn-lt"/>
        <a:ea typeface="+mn-ea"/>
        <a:cs typeface="+mn-cs"/>
      </a:defRPr>
    </a:lvl5pPr>
    <a:lvl6pPr marL="2545578" algn="l" defTabSz="1018231" rtl="0" eaLnBrk="1" latinLnBrk="0" hangingPunct="1">
      <a:defRPr kumimoji="1" sz="2100" kern="1200">
        <a:solidFill>
          <a:schemeClr val="tx1"/>
        </a:solidFill>
        <a:latin typeface="+mn-lt"/>
        <a:ea typeface="+mn-ea"/>
        <a:cs typeface="+mn-cs"/>
      </a:defRPr>
    </a:lvl6pPr>
    <a:lvl7pPr marL="3054694" algn="l" defTabSz="1018231" rtl="0" eaLnBrk="1" latinLnBrk="0" hangingPunct="1">
      <a:defRPr kumimoji="1" sz="2100" kern="1200">
        <a:solidFill>
          <a:schemeClr val="tx1"/>
        </a:solidFill>
        <a:latin typeface="+mn-lt"/>
        <a:ea typeface="+mn-ea"/>
        <a:cs typeface="+mn-cs"/>
      </a:defRPr>
    </a:lvl7pPr>
    <a:lvl8pPr marL="3563809" algn="l" defTabSz="1018231" rtl="0" eaLnBrk="1" latinLnBrk="0" hangingPunct="1">
      <a:defRPr kumimoji="1" sz="2100" kern="1200">
        <a:solidFill>
          <a:schemeClr val="tx1"/>
        </a:solidFill>
        <a:latin typeface="+mn-lt"/>
        <a:ea typeface="+mn-ea"/>
        <a:cs typeface="+mn-cs"/>
      </a:defRPr>
    </a:lvl8pPr>
    <a:lvl9pPr marL="4072925" algn="l" defTabSz="1018231"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4">
          <p15:clr>
            <a:srgbClr val="A4A3A4"/>
          </p15:clr>
        </p15:guide>
        <p15:guide id="2" pos="328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892F540-074B-D5B6-D1A1-6FDED057F07C}" name="山下紗江" initials="山下紗江" userId="S::s-yamashita@mext.go.jp::d0f96988-b8d0-4b7c-bfdc-5131cb5a5d6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FFCC"/>
    <a:srgbClr val="79DCFF"/>
    <a:srgbClr val="2DA5FF"/>
    <a:srgbClr val="72AF2F"/>
    <a:srgbClr val="47CFFF"/>
    <a:srgbClr val="69BFFF"/>
    <a:srgbClr val="37CBFF"/>
    <a:srgbClr val="4F81BD"/>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9798" autoAdjust="0"/>
  </p:normalViewPr>
  <p:slideViewPr>
    <p:cSldViewPr>
      <p:cViewPr varScale="1">
        <p:scale>
          <a:sx n="106" d="100"/>
          <a:sy n="106" d="100"/>
        </p:scale>
        <p:origin x="1416" y="108"/>
      </p:cViewPr>
      <p:guideLst>
        <p:guide orient="horz" pos="2324"/>
        <p:guide pos="328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40" tIns="45720" rIns="91440" bIns="45720" rtlCol="0"/>
          <a:lstStyle>
            <a:lvl1pPr algn="r">
              <a:defRPr sz="1200"/>
            </a:lvl1pPr>
          </a:lstStyle>
          <a:p>
            <a:fld id="{BAEC349F-73E7-431D-8B67-556665974879}" type="datetimeFigureOut">
              <a:rPr kumimoji="1" lang="ja-JP" altLang="en-US" smtClean="0"/>
              <a:t>2024/1/19</a:t>
            </a:fld>
            <a:endParaRPr kumimoji="1" lang="ja-JP" altLang="en-US"/>
          </a:p>
        </p:txBody>
      </p:sp>
      <p:sp>
        <p:nvSpPr>
          <p:cNvPr id="4" name="スライド イメージ プレースホルダー 3"/>
          <p:cNvSpPr>
            <a:spLocks noGrp="1" noRot="1" noChangeAspect="1"/>
          </p:cNvSpPr>
          <p:nvPr>
            <p:ph type="sldImg" idx="2"/>
          </p:nvPr>
        </p:nvSpPr>
        <p:spPr>
          <a:xfrm>
            <a:off x="768350" y="746125"/>
            <a:ext cx="52705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5"/>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5"/>
            <a:ext cx="2949575" cy="496887"/>
          </a:xfrm>
          <a:prstGeom prst="rect">
            <a:avLst/>
          </a:prstGeom>
        </p:spPr>
        <p:txBody>
          <a:bodyPr vert="horz" lIns="91440" tIns="45720" rIns="91440" bIns="45720" rtlCol="0" anchor="b"/>
          <a:lstStyle>
            <a:lvl1pPr algn="r">
              <a:defRPr sz="1200"/>
            </a:lvl1pPr>
          </a:lstStyle>
          <a:p>
            <a:fld id="{36D07DF0-F5C4-4679-962F-9ED72635CDA5}" type="slidenum">
              <a:rPr kumimoji="1" lang="ja-JP" altLang="en-US" smtClean="0"/>
              <a:t>‹#›</a:t>
            </a:fld>
            <a:endParaRPr kumimoji="1" lang="ja-JP" altLang="en-US"/>
          </a:p>
        </p:txBody>
      </p:sp>
    </p:spTree>
    <p:extLst>
      <p:ext uri="{BB962C8B-B14F-4D97-AF65-F5344CB8AC3E}">
        <p14:creationId xmlns:p14="http://schemas.microsoft.com/office/powerpoint/2010/main" val="35535064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D07DF0-F5C4-4679-962F-9ED72635CDA5}" type="slidenum">
              <a:rPr kumimoji="1" lang="ja-JP" altLang="en-US" smtClean="0"/>
              <a:t>2</a:t>
            </a:fld>
            <a:endParaRPr kumimoji="1" lang="ja-JP" altLang="en-US"/>
          </a:p>
        </p:txBody>
      </p:sp>
    </p:spTree>
    <p:extLst>
      <p:ext uri="{BB962C8B-B14F-4D97-AF65-F5344CB8AC3E}">
        <p14:creationId xmlns:p14="http://schemas.microsoft.com/office/powerpoint/2010/main" val="4185614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5" y="2292675"/>
            <a:ext cx="8874840" cy="1581979"/>
          </a:xfrm>
        </p:spPr>
        <p:txBody>
          <a:bodyPr/>
          <a:lstStyle/>
          <a:p>
            <a:r>
              <a:rPr kumimoji="1" lang="ja-JP" altLang="en-US" dirty="0"/>
              <a:t>マスター タイトルの書式設定</a:t>
            </a:r>
          </a:p>
        </p:txBody>
      </p:sp>
      <p:sp>
        <p:nvSpPr>
          <p:cNvPr id="3" name="サブタイトル 2"/>
          <p:cNvSpPr>
            <a:spLocks noGrp="1"/>
          </p:cNvSpPr>
          <p:nvPr>
            <p:ph type="subTitle" idx="1"/>
          </p:nvPr>
        </p:nvSpPr>
        <p:spPr>
          <a:xfrm>
            <a:off x="1566148" y="4182164"/>
            <a:ext cx="7308692" cy="1886074"/>
          </a:xfrm>
        </p:spPr>
        <p:txBody>
          <a:bodyPr/>
          <a:lstStyle>
            <a:lvl1pPr marL="0" indent="0" algn="ctr">
              <a:buNone/>
              <a:defRPr>
                <a:solidFill>
                  <a:schemeClr val="tx1">
                    <a:tint val="75000"/>
                  </a:schemeClr>
                </a:solidFill>
              </a:defRPr>
            </a:lvl1pPr>
            <a:lvl2pPr marL="509116" indent="0" algn="ctr">
              <a:buNone/>
              <a:defRPr>
                <a:solidFill>
                  <a:schemeClr val="tx1">
                    <a:tint val="75000"/>
                  </a:schemeClr>
                </a:solidFill>
              </a:defRPr>
            </a:lvl2pPr>
            <a:lvl3pPr marL="1018231" indent="0" algn="ctr">
              <a:buNone/>
              <a:defRPr>
                <a:solidFill>
                  <a:schemeClr val="tx1">
                    <a:tint val="75000"/>
                  </a:schemeClr>
                </a:solidFill>
              </a:defRPr>
            </a:lvl3pPr>
            <a:lvl4pPr marL="1527347" indent="0" algn="ctr">
              <a:buNone/>
              <a:defRPr>
                <a:solidFill>
                  <a:schemeClr val="tx1">
                    <a:tint val="75000"/>
                  </a:schemeClr>
                </a:solidFill>
              </a:defRPr>
            </a:lvl4pPr>
            <a:lvl5pPr marL="2036463" indent="0" algn="ctr">
              <a:buNone/>
              <a:defRPr>
                <a:solidFill>
                  <a:schemeClr val="tx1">
                    <a:tint val="75000"/>
                  </a:schemeClr>
                </a:solidFill>
              </a:defRPr>
            </a:lvl5pPr>
            <a:lvl6pPr marL="2545578" indent="0" algn="ctr">
              <a:buNone/>
              <a:defRPr>
                <a:solidFill>
                  <a:schemeClr val="tx1">
                    <a:tint val="75000"/>
                  </a:schemeClr>
                </a:solidFill>
              </a:defRPr>
            </a:lvl6pPr>
            <a:lvl7pPr marL="3054694" indent="0" algn="ctr">
              <a:buNone/>
              <a:defRPr>
                <a:solidFill>
                  <a:schemeClr val="tx1">
                    <a:tint val="75000"/>
                  </a:schemeClr>
                </a:solidFill>
              </a:defRPr>
            </a:lvl7pPr>
            <a:lvl8pPr marL="3563809" indent="0" algn="ctr">
              <a:buNone/>
              <a:defRPr>
                <a:solidFill>
                  <a:schemeClr val="tx1">
                    <a:tint val="75000"/>
                  </a:schemeClr>
                </a:solidFill>
              </a:defRPr>
            </a:lvl8pPr>
            <a:lvl9pPr marL="4072925" indent="0" algn="ctr">
              <a:buNone/>
              <a:defRPr>
                <a:solidFill>
                  <a:schemeClr val="tx1">
                    <a:tint val="75000"/>
                  </a:schemeClr>
                </a:solidFill>
              </a:defRPr>
            </a:lvl9pPr>
          </a:lstStyle>
          <a:p>
            <a:r>
              <a:rPr kumimoji="1" lang="ja-JP" altLang="en-US" dirty="0"/>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2024/1/19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2024/1/19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69717" y="295555"/>
            <a:ext cx="2349223" cy="629716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22049" y="295555"/>
            <a:ext cx="6873651" cy="629716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2024/1/19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2024/1/19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24767" y="4742519"/>
            <a:ext cx="8874840" cy="1465807"/>
          </a:xfrm>
        </p:spPr>
        <p:txBody>
          <a:bodyPr anchor="t"/>
          <a:lstStyle>
            <a:lvl1pPr algn="l">
              <a:defRPr sz="4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24767" y="3128081"/>
            <a:ext cx="8874840" cy="1614438"/>
          </a:xfrm>
        </p:spPr>
        <p:txBody>
          <a:bodyPr anchor="b"/>
          <a:lstStyle>
            <a:lvl1pPr marL="0" indent="0">
              <a:buNone/>
              <a:defRPr sz="2200">
                <a:solidFill>
                  <a:schemeClr val="tx1">
                    <a:tint val="75000"/>
                  </a:schemeClr>
                </a:solidFill>
              </a:defRPr>
            </a:lvl1pPr>
            <a:lvl2pPr marL="509116" indent="0">
              <a:buNone/>
              <a:defRPr sz="2100">
                <a:solidFill>
                  <a:schemeClr val="tx1">
                    <a:tint val="75000"/>
                  </a:schemeClr>
                </a:solidFill>
              </a:defRPr>
            </a:lvl2pPr>
            <a:lvl3pPr marL="1018231" indent="0">
              <a:buNone/>
              <a:defRPr sz="1800">
                <a:solidFill>
                  <a:schemeClr val="tx1">
                    <a:tint val="75000"/>
                  </a:schemeClr>
                </a:solidFill>
              </a:defRPr>
            </a:lvl3pPr>
            <a:lvl4pPr marL="1527347" indent="0">
              <a:buNone/>
              <a:defRPr sz="1600">
                <a:solidFill>
                  <a:schemeClr val="tx1">
                    <a:tint val="75000"/>
                  </a:schemeClr>
                </a:solidFill>
              </a:defRPr>
            </a:lvl4pPr>
            <a:lvl5pPr marL="2036463" indent="0">
              <a:buNone/>
              <a:defRPr sz="1600">
                <a:solidFill>
                  <a:schemeClr val="tx1">
                    <a:tint val="75000"/>
                  </a:schemeClr>
                </a:solidFill>
              </a:defRPr>
            </a:lvl5pPr>
            <a:lvl6pPr marL="2545578" indent="0">
              <a:buNone/>
              <a:defRPr sz="1600">
                <a:solidFill>
                  <a:schemeClr val="tx1">
                    <a:tint val="75000"/>
                  </a:schemeClr>
                </a:solidFill>
              </a:defRPr>
            </a:lvl6pPr>
            <a:lvl7pPr marL="3054694" indent="0">
              <a:buNone/>
              <a:defRPr sz="1600">
                <a:solidFill>
                  <a:schemeClr val="tx1">
                    <a:tint val="75000"/>
                  </a:schemeClr>
                </a:solidFill>
              </a:defRPr>
            </a:lvl7pPr>
            <a:lvl8pPr marL="3563809" indent="0">
              <a:buNone/>
              <a:defRPr sz="1600">
                <a:solidFill>
                  <a:schemeClr val="tx1">
                    <a:tint val="75000"/>
                  </a:schemeClr>
                </a:solidFill>
              </a:defRPr>
            </a:lvl8pPr>
            <a:lvl9pPr marL="4072925"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2024/1/19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22050" y="1722068"/>
            <a:ext cx="4611436" cy="4870649"/>
          </a:xfrm>
        </p:spPr>
        <p:txBody>
          <a:bodyPr/>
          <a:lstStyle>
            <a:lvl1pPr>
              <a:defRPr sz="3100"/>
            </a:lvl1pPr>
            <a:lvl2pPr>
              <a:defRPr sz="2600"/>
            </a:lvl2pPr>
            <a:lvl3pPr>
              <a:defRPr sz="22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307504" y="1722068"/>
            <a:ext cx="4611436" cy="4870649"/>
          </a:xfrm>
        </p:spPr>
        <p:txBody>
          <a:bodyPr/>
          <a:lstStyle>
            <a:lvl1pPr>
              <a:defRPr sz="3100"/>
            </a:lvl1pPr>
            <a:lvl2pPr>
              <a:defRPr sz="2600"/>
            </a:lvl2pPr>
            <a:lvl3pPr>
              <a:defRPr sz="22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2024/1/19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22050" y="1652025"/>
            <a:ext cx="4613248" cy="688484"/>
          </a:xfrm>
        </p:spPr>
        <p:txBody>
          <a:bodyPr anchor="b"/>
          <a:lstStyle>
            <a:lvl1pPr marL="0" indent="0">
              <a:buNone/>
              <a:defRPr sz="2600" b="1"/>
            </a:lvl1pPr>
            <a:lvl2pPr marL="509116" indent="0">
              <a:buNone/>
              <a:defRPr sz="2200" b="1"/>
            </a:lvl2pPr>
            <a:lvl3pPr marL="1018231" indent="0">
              <a:buNone/>
              <a:defRPr sz="2100" b="1"/>
            </a:lvl3pPr>
            <a:lvl4pPr marL="1527347" indent="0">
              <a:buNone/>
              <a:defRPr sz="1800" b="1"/>
            </a:lvl4pPr>
            <a:lvl5pPr marL="2036463" indent="0">
              <a:buNone/>
              <a:defRPr sz="1800" b="1"/>
            </a:lvl5pPr>
            <a:lvl6pPr marL="2545578" indent="0">
              <a:buNone/>
              <a:defRPr sz="1800" b="1"/>
            </a:lvl6pPr>
            <a:lvl7pPr marL="3054694" indent="0">
              <a:buNone/>
              <a:defRPr sz="1800" b="1"/>
            </a:lvl7pPr>
            <a:lvl8pPr marL="3563809" indent="0">
              <a:buNone/>
              <a:defRPr sz="1800" b="1"/>
            </a:lvl8pPr>
            <a:lvl9pPr marL="4072925"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2050" y="2340509"/>
            <a:ext cx="4613248" cy="4252208"/>
          </a:xfrm>
        </p:spPr>
        <p:txBody>
          <a:bodyPr/>
          <a:lstStyle>
            <a:lvl1pPr>
              <a:defRPr sz="2600"/>
            </a:lvl1pPr>
            <a:lvl2pPr>
              <a:defRPr sz="22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303879" y="1652025"/>
            <a:ext cx="4615061" cy="688484"/>
          </a:xfrm>
        </p:spPr>
        <p:txBody>
          <a:bodyPr anchor="b"/>
          <a:lstStyle>
            <a:lvl1pPr marL="0" indent="0">
              <a:buNone/>
              <a:defRPr sz="2600" b="1"/>
            </a:lvl1pPr>
            <a:lvl2pPr marL="509116" indent="0">
              <a:buNone/>
              <a:defRPr sz="2200" b="1"/>
            </a:lvl2pPr>
            <a:lvl3pPr marL="1018231" indent="0">
              <a:buNone/>
              <a:defRPr sz="2100" b="1"/>
            </a:lvl3pPr>
            <a:lvl4pPr marL="1527347" indent="0">
              <a:buNone/>
              <a:defRPr sz="1800" b="1"/>
            </a:lvl4pPr>
            <a:lvl5pPr marL="2036463" indent="0">
              <a:buNone/>
              <a:defRPr sz="1800" b="1"/>
            </a:lvl5pPr>
            <a:lvl6pPr marL="2545578" indent="0">
              <a:buNone/>
              <a:defRPr sz="1800" b="1"/>
            </a:lvl6pPr>
            <a:lvl7pPr marL="3054694" indent="0">
              <a:buNone/>
              <a:defRPr sz="1800" b="1"/>
            </a:lvl7pPr>
            <a:lvl8pPr marL="3563809" indent="0">
              <a:buNone/>
              <a:defRPr sz="1800" b="1"/>
            </a:lvl8pPr>
            <a:lvl9pPr marL="4072925"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303879" y="2340509"/>
            <a:ext cx="4615061" cy="4252208"/>
          </a:xfrm>
        </p:spPr>
        <p:txBody>
          <a:bodyPr/>
          <a:lstStyle>
            <a:lvl1pPr>
              <a:defRPr sz="2600"/>
            </a:lvl1pPr>
            <a:lvl2pPr>
              <a:defRPr sz="22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2024/1/19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2024/1/19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2052" y="293844"/>
            <a:ext cx="3435013" cy="1250549"/>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082137" y="293846"/>
            <a:ext cx="5836802" cy="6298871"/>
          </a:xfrm>
        </p:spPr>
        <p:txBody>
          <a:bodyPr/>
          <a:lstStyle>
            <a:lvl1pPr>
              <a:defRPr sz="36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2052" y="1544394"/>
            <a:ext cx="3435013" cy="5048322"/>
          </a:xfrm>
        </p:spPr>
        <p:txBody>
          <a:bodyPr/>
          <a:lstStyle>
            <a:lvl1pPr marL="0" indent="0">
              <a:buNone/>
              <a:defRPr sz="1600"/>
            </a:lvl1pPr>
            <a:lvl2pPr marL="509116" indent="0">
              <a:buNone/>
              <a:defRPr sz="1400"/>
            </a:lvl2pPr>
            <a:lvl3pPr marL="1018231" indent="0">
              <a:buNone/>
              <a:defRPr sz="1100"/>
            </a:lvl3pPr>
            <a:lvl4pPr marL="1527347" indent="0">
              <a:buNone/>
              <a:defRPr sz="1000"/>
            </a:lvl4pPr>
            <a:lvl5pPr marL="2036463" indent="0">
              <a:buNone/>
              <a:defRPr sz="1000"/>
            </a:lvl5pPr>
            <a:lvl6pPr marL="2545578" indent="0">
              <a:buNone/>
              <a:defRPr sz="1000"/>
            </a:lvl6pPr>
            <a:lvl7pPr marL="3054694" indent="0">
              <a:buNone/>
              <a:defRPr sz="1000"/>
            </a:lvl7pPr>
            <a:lvl8pPr marL="3563809" indent="0">
              <a:buNone/>
              <a:defRPr sz="1000"/>
            </a:lvl8pPr>
            <a:lvl9pPr marL="4072925"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2024/1/19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46507" y="5166203"/>
            <a:ext cx="6264593" cy="609899"/>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2046507" y="659444"/>
            <a:ext cx="6264593" cy="4428173"/>
          </a:xfrm>
        </p:spPr>
        <p:txBody>
          <a:bodyPr/>
          <a:lstStyle>
            <a:lvl1pPr marL="0" indent="0">
              <a:buNone/>
              <a:defRPr sz="3600"/>
            </a:lvl1pPr>
            <a:lvl2pPr marL="509116" indent="0">
              <a:buNone/>
              <a:defRPr sz="3100"/>
            </a:lvl2pPr>
            <a:lvl3pPr marL="1018231" indent="0">
              <a:buNone/>
              <a:defRPr sz="2600"/>
            </a:lvl3pPr>
            <a:lvl4pPr marL="1527347" indent="0">
              <a:buNone/>
              <a:defRPr sz="2200"/>
            </a:lvl4pPr>
            <a:lvl5pPr marL="2036463" indent="0">
              <a:buNone/>
              <a:defRPr sz="2200"/>
            </a:lvl5pPr>
            <a:lvl6pPr marL="2545578" indent="0">
              <a:buNone/>
              <a:defRPr sz="2200"/>
            </a:lvl6pPr>
            <a:lvl7pPr marL="3054694" indent="0">
              <a:buNone/>
              <a:defRPr sz="2200"/>
            </a:lvl7pPr>
            <a:lvl8pPr marL="3563809" indent="0">
              <a:buNone/>
              <a:defRPr sz="2200"/>
            </a:lvl8pPr>
            <a:lvl9pPr marL="4072925" indent="0">
              <a:buNone/>
              <a:defRPr sz="22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2046507" y="5776102"/>
            <a:ext cx="6264593" cy="866159"/>
          </a:xfrm>
        </p:spPr>
        <p:txBody>
          <a:bodyPr/>
          <a:lstStyle>
            <a:lvl1pPr marL="0" indent="0">
              <a:buNone/>
              <a:defRPr sz="1600"/>
            </a:lvl1pPr>
            <a:lvl2pPr marL="509116" indent="0">
              <a:buNone/>
              <a:defRPr sz="1400"/>
            </a:lvl2pPr>
            <a:lvl3pPr marL="1018231" indent="0">
              <a:buNone/>
              <a:defRPr sz="1100"/>
            </a:lvl3pPr>
            <a:lvl4pPr marL="1527347" indent="0">
              <a:buNone/>
              <a:defRPr sz="1000"/>
            </a:lvl4pPr>
            <a:lvl5pPr marL="2036463" indent="0">
              <a:buNone/>
              <a:defRPr sz="1000"/>
            </a:lvl5pPr>
            <a:lvl6pPr marL="2545578" indent="0">
              <a:buNone/>
              <a:defRPr sz="1000"/>
            </a:lvl6pPr>
            <a:lvl7pPr marL="3054694" indent="0">
              <a:buNone/>
              <a:defRPr sz="1000"/>
            </a:lvl7pPr>
            <a:lvl8pPr marL="3563809" indent="0">
              <a:buNone/>
              <a:defRPr sz="1000"/>
            </a:lvl8pPr>
            <a:lvl9pPr marL="4072925"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2024/1/19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051" y="295554"/>
            <a:ext cx="9396889" cy="1230048"/>
          </a:xfrm>
          <a:prstGeom prst="rect">
            <a:avLst/>
          </a:prstGeom>
        </p:spPr>
        <p:txBody>
          <a:bodyPr vert="horz" lIns="101824" tIns="50912" rIns="101824" bIns="50912"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051" y="1722068"/>
            <a:ext cx="9396889" cy="4870649"/>
          </a:xfrm>
          <a:prstGeom prst="rect">
            <a:avLst/>
          </a:prstGeom>
        </p:spPr>
        <p:txBody>
          <a:bodyPr vert="horz" lIns="101824" tIns="50912" rIns="101824" bIns="50912"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522050" y="6840434"/>
            <a:ext cx="2436232" cy="392932"/>
          </a:xfrm>
          <a:prstGeom prst="rect">
            <a:avLst/>
          </a:prstGeom>
        </p:spPr>
        <p:txBody>
          <a:bodyPr vert="horz" lIns="101824" tIns="50912" rIns="101824" bIns="50912" rtlCol="0" anchor="ctr"/>
          <a:lstStyle>
            <a:lvl1pPr algn="l">
              <a:defRPr sz="1400">
                <a:solidFill>
                  <a:schemeClr val="tx1">
                    <a:tint val="75000"/>
                  </a:schemeClr>
                </a:solidFill>
              </a:defRPr>
            </a:lvl1pPr>
          </a:lstStyle>
          <a:p>
            <a:fld id="{CA26DF16-7525-422B-87F4-094CDA04A3FC}" type="datetimeFigureOut">
              <a:rPr kumimoji="1" lang="ja-JP" altLang="en-US" smtClean="0"/>
              <a:t>2024/1/19</a:t>
            </a:fld>
            <a:endParaRPr kumimoji="1" lang="ja-JP" altLang="en-US"/>
          </a:p>
        </p:txBody>
      </p:sp>
      <p:sp>
        <p:nvSpPr>
          <p:cNvPr id="5" name="フッター プレースホルダー 4"/>
          <p:cNvSpPr>
            <a:spLocks noGrp="1"/>
          </p:cNvSpPr>
          <p:nvPr>
            <p:ph type="ftr" sz="quarter" idx="3"/>
          </p:nvPr>
        </p:nvSpPr>
        <p:spPr>
          <a:xfrm>
            <a:off x="3567339" y="6840434"/>
            <a:ext cx="3306313" cy="392932"/>
          </a:xfrm>
          <a:prstGeom prst="rect">
            <a:avLst/>
          </a:prstGeom>
        </p:spPr>
        <p:txBody>
          <a:bodyPr vert="horz" lIns="101824" tIns="50912" rIns="101824" bIns="50912"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2707" y="6840434"/>
            <a:ext cx="2436232" cy="392932"/>
          </a:xfrm>
          <a:prstGeom prst="rect">
            <a:avLst/>
          </a:prstGeom>
        </p:spPr>
        <p:txBody>
          <a:bodyPr vert="horz" lIns="101824" tIns="50912" rIns="101824" bIns="50912" rtlCol="0" anchor="ctr"/>
          <a:lstStyle>
            <a:lvl1pPr algn="r">
              <a:defRPr sz="14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8231" rtl="0" eaLnBrk="1" latinLnBrk="0" hangingPunct="1">
        <a:spcBef>
          <a:spcPct val="0"/>
        </a:spcBef>
        <a:buNone/>
        <a:defRPr kumimoji="1" sz="4900" kern="1200">
          <a:solidFill>
            <a:schemeClr val="tx1"/>
          </a:solidFill>
          <a:latin typeface="+mj-lt"/>
          <a:ea typeface="+mj-ea"/>
          <a:cs typeface="+mj-cs"/>
        </a:defRPr>
      </a:lvl1pPr>
    </p:titleStyle>
    <p:bodyStyle>
      <a:lvl1pPr marL="381837" indent="-381837" algn="l" defTabSz="1018231" rtl="0" eaLnBrk="1" latinLnBrk="0" hangingPunct="1">
        <a:spcBef>
          <a:spcPct val="20000"/>
        </a:spcBef>
        <a:buFont typeface="Arial" pitchFamily="34" charset="0"/>
        <a:buChar char="•"/>
        <a:defRPr kumimoji="1" sz="3600" kern="1200">
          <a:solidFill>
            <a:schemeClr val="tx1"/>
          </a:solidFill>
          <a:latin typeface="+mn-lt"/>
          <a:ea typeface="+mn-ea"/>
          <a:cs typeface="+mn-cs"/>
        </a:defRPr>
      </a:lvl1pPr>
      <a:lvl2pPr marL="827313" indent="-318197" algn="l" defTabSz="1018231"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72789" indent="-254558" algn="l" defTabSz="1018231"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81905" indent="-254558" algn="l" defTabSz="1018231"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91020" indent="-254558" algn="l" defTabSz="1018231"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800136" indent="-254558" algn="l" defTabSz="1018231"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309252" indent="-254558" algn="l" defTabSz="1018231"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818367" indent="-254558" algn="l" defTabSz="1018231"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327483" indent="-254558" algn="l" defTabSz="1018231"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18231" rtl="0" eaLnBrk="1" latinLnBrk="0" hangingPunct="1">
        <a:defRPr kumimoji="1" sz="2100" kern="1200">
          <a:solidFill>
            <a:schemeClr val="tx1"/>
          </a:solidFill>
          <a:latin typeface="+mn-lt"/>
          <a:ea typeface="+mn-ea"/>
          <a:cs typeface="+mn-cs"/>
        </a:defRPr>
      </a:lvl1pPr>
      <a:lvl2pPr marL="509116" algn="l" defTabSz="1018231" rtl="0" eaLnBrk="1" latinLnBrk="0" hangingPunct="1">
        <a:defRPr kumimoji="1" sz="2100" kern="1200">
          <a:solidFill>
            <a:schemeClr val="tx1"/>
          </a:solidFill>
          <a:latin typeface="+mn-lt"/>
          <a:ea typeface="+mn-ea"/>
          <a:cs typeface="+mn-cs"/>
        </a:defRPr>
      </a:lvl2pPr>
      <a:lvl3pPr marL="1018231" algn="l" defTabSz="1018231" rtl="0" eaLnBrk="1" latinLnBrk="0" hangingPunct="1">
        <a:defRPr kumimoji="1" sz="2100" kern="1200">
          <a:solidFill>
            <a:schemeClr val="tx1"/>
          </a:solidFill>
          <a:latin typeface="+mn-lt"/>
          <a:ea typeface="+mn-ea"/>
          <a:cs typeface="+mn-cs"/>
        </a:defRPr>
      </a:lvl3pPr>
      <a:lvl4pPr marL="1527347" algn="l" defTabSz="1018231" rtl="0" eaLnBrk="1" latinLnBrk="0" hangingPunct="1">
        <a:defRPr kumimoji="1" sz="2100" kern="1200">
          <a:solidFill>
            <a:schemeClr val="tx1"/>
          </a:solidFill>
          <a:latin typeface="+mn-lt"/>
          <a:ea typeface="+mn-ea"/>
          <a:cs typeface="+mn-cs"/>
        </a:defRPr>
      </a:lvl4pPr>
      <a:lvl5pPr marL="2036463" algn="l" defTabSz="1018231" rtl="0" eaLnBrk="1" latinLnBrk="0" hangingPunct="1">
        <a:defRPr kumimoji="1" sz="2100" kern="1200">
          <a:solidFill>
            <a:schemeClr val="tx1"/>
          </a:solidFill>
          <a:latin typeface="+mn-lt"/>
          <a:ea typeface="+mn-ea"/>
          <a:cs typeface="+mn-cs"/>
        </a:defRPr>
      </a:lvl5pPr>
      <a:lvl6pPr marL="2545578" algn="l" defTabSz="1018231" rtl="0" eaLnBrk="1" latinLnBrk="0" hangingPunct="1">
        <a:defRPr kumimoji="1" sz="2100" kern="1200">
          <a:solidFill>
            <a:schemeClr val="tx1"/>
          </a:solidFill>
          <a:latin typeface="+mn-lt"/>
          <a:ea typeface="+mn-ea"/>
          <a:cs typeface="+mn-cs"/>
        </a:defRPr>
      </a:lvl6pPr>
      <a:lvl7pPr marL="3054694" algn="l" defTabSz="1018231" rtl="0" eaLnBrk="1" latinLnBrk="0" hangingPunct="1">
        <a:defRPr kumimoji="1" sz="2100" kern="1200">
          <a:solidFill>
            <a:schemeClr val="tx1"/>
          </a:solidFill>
          <a:latin typeface="+mn-lt"/>
          <a:ea typeface="+mn-ea"/>
          <a:cs typeface="+mn-cs"/>
        </a:defRPr>
      </a:lvl7pPr>
      <a:lvl8pPr marL="3563809" algn="l" defTabSz="1018231" rtl="0" eaLnBrk="1" latinLnBrk="0" hangingPunct="1">
        <a:defRPr kumimoji="1" sz="2100" kern="1200">
          <a:solidFill>
            <a:schemeClr val="tx1"/>
          </a:solidFill>
          <a:latin typeface="+mn-lt"/>
          <a:ea typeface="+mn-ea"/>
          <a:cs typeface="+mn-cs"/>
        </a:defRPr>
      </a:lvl8pPr>
      <a:lvl9pPr marL="4072925" algn="l" defTabSz="1018231"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hyperlink" Target="http://www.mext.go.jp/a_menu/shotou/mushouka/detail/1353842.htm" TargetMode="External"/><Relationship Id="rId12"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www.mext.go.jp/a_menu/shotou/mushouka/index.htm" TargetMode="External"/><Relationship Id="rId11" Type="http://schemas.openxmlformats.org/officeDocument/2006/relationships/hyperlink" Target="https://www.mext.go.jp/a_menu/shotou/mushouka/01754.html" TargetMode="External"/><Relationship Id="rId5" Type="http://schemas.openxmlformats.org/officeDocument/2006/relationships/image" Target="../media/image3.png"/><Relationship Id="rId10" Type="http://schemas.openxmlformats.org/officeDocument/2006/relationships/image" Target="../media/image6.png"/><Relationship Id="rId4" Type="http://schemas.openxmlformats.org/officeDocument/2006/relationships/image" Target="../media/image2.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テキスト ボックス 129"/>
          <p:cNvSpPr txBox="1"/>
          <p:nvPr/>
        </p:nvSpPr>
        <p:spPr>
          <a:xfrm>
            <a:off x="118740" y="4633235"/>
            <a:ext cx="4889923" cy="2185214"/>
          </a:xfrm>
          <a:prstGeom prst="rect">
            <a:avLst/>
          </a:prstGeom>
          <a:noFill/>
        </p:spPr>
        <p:txBody>
          <a:bodyPr wrap="square" rtlCol="0">
            <a:spAutoFit/>
          </a:bodyPr>
          <a:lstStyle/>
          <a:p>
            <a:pPr lvl="0">
              <a:spcBef>
                <a:spcPts val="600"/>
              </a:spcBef>
            </a:pPr>
            <a:r>
              <a:rPr lang="en-US" altLang="ja-JP" sz="1200" u="sng" dirty="0">
                <a:solidFill>
                  <a:prstClr val="black"/>
                </a:solidFill>
                <a:latin typeface="メイリオ" panose="020B0604030504040204" pitchFamily="50" charset="-128"/>
                <a:ea typeface="メイリオ" panose="020B0604030504040204" pitchFamily="50" charset="-128"/>
              </a:rPr>
              <a:t>(</a:t>
            </a:r>
            <a:r>
              <a:rPr lang="ja-JP" altLang="en-US" sz="1200" u="sng" dirty="0">
                <a:solidFill>
                  <a:prstClr val="black"/>
                </a:solidFill>
                <a:latin typeface="メイリオ" panose="020B0604030504040204" pitchFamily="50" charset="-128"/>
                <a:ea typeface="メイリオ" panose="020B0604030504040204" pitchFamily="50" charset="-128"/>
              </a:rPr>
              <a:t>１</a:t>
            </a:r>
            <a:r>
              <a:rPr lang="en-US" altLang="ja-JP" sz="1200" u="sng" dirty="0">
                <a:solidFill>
                  <a:prstClr val="black"/>
                </a:solidFill>
                <a:latin typeface="メイリオ" panose="020B0604030504040204" pitchFamily="50" charset="-128"/>
                <a:ea typeface="メイリオ" panose="020B0604030504040204" pitchFamily="50" charset="-128"/>
              </a:rPr>
              <a:t>) </a:t>
            </a:r>
            <a:r>
              <a:rPr lang="ja-JP" altLang="en-US" sz="1200" u="sng" dirty="0">
                <a:solidFill>
                  <a:prstClr val="black"/>
                </a:solidFill>
                <a:latin typeface="メイリオ" panose="020B0604030504040204" pitchFamily="50" charset="-128"/>
                <a:ea typeface="メイリオ" panose="020B0604030504040204" pitchFamily="50" charset="-128"/>
              </a:rPr>
              <a:t>公立学校に通う生徒</a:t>
            </a:r>
            <a:br>
              <a:rPr lang="en-US" altLang="ja-JP" sz="1200" dirty="0">
                <a:solidFill>
                  <a:prstClr val="black"/>
                </a:solidFill>
                <a:latin typeface="メイリオ" panose="020B0604030504040204" pitchFamily="50" charset="-128"/>
                <a:ea typeface="メイリオ" panose="020B0604030504040204" pitchFamily="50" charset="-128"/>
              </a:rPr>
            </a:br>
            <a:br>
              <a:rPr lang="en-US" altLang="ja-JP" sz="200" dirty="0">
                <a:solidFill>
                  <a:prstClr val="black"/>
                </a:solidFill>
                <a:latin typeface="メイリオ" panose="020B0604030504040204" pitchFamily="50" charset="-128"/>
                <a:ea typeface="メイリオ" panose="020B0604030504040204" pitchFamily="50" charset="-128"/>
              </a:rPr>
            </a:br>
            <a:r>
              <a:rPr lang="ja-JP" altLang="en-US" sz="1200" dirty="0">
                <a:solidFill>
                  <a:prstClr val="black"/>
                </a:solidFill>
                <a:latin typeface="メイリオ" panose="020B0604030504040204" pitchFamily="50" charset="-128"/>
                <a:ea typeface="メイリオ" panose="020B0604030504040204" pitchFamily="50" charset="-128"/>
              </a:rPr>
              <a:t>　  公立高校授業料相当額（年額</a:t>
            </a:r>
            <a:r>
              <a:rPr lang="en-US" altLang="ja-JP" sz="1200" dirty="0">
                <a:solidFill>
                  <a:prstClr val="black"/>
                </a:solidFill>
                <a:latin typeface="メイリオ" panose="020B0604030504040204" pitchFamily="50" charset="-128"/>
                <a:ea typeface="メイリオ" panose="020B0604030504040204" pitchFamily="50" charset="-128"/>
              </a:rPr>
              <a:t>11</a:t>
            </a:r>
            <a:r>
              <a:rPr lang="ja-JP" altLang="en-US" sz="1200" dirty="0">
                <a:solidFill>
                  <a:prstClr val="black"/>
                </a:solidFill>
                <a:latin typeface="メイリオ" panose="020B0604030504040204" pitchFamily="50" charset="-128"/>
                <a:ea typeface="メイリオ" panose="020B0604030504040204" pitchFamily="50" charset="-128"/>
              </a:rPr>
              <a:t>万</a:t>
            </a:r>
            <a:r>
              <a:rPr lang="en-US" altLang="ja-JP" sz="1200" dirty="0">
                <a:solidFill>
                  <a:prstClr val="black"/>
                </a:solidFill>
                <a:latin typeface="メイリオ" panose="020B0604030504040204" pitchFamily="50" charset="-128"/>
                <a:ea typeface="メイリオ" panose="020B0604030504040204" pitchFamily="50" charset="-128"/>
              </a:rPr>
              <a:t>8,800</a:t>
            </a:r>
            <a:r>
              <a:rPr lang="ja-JP" altLang="en-US" sz="1200" dirty="0">
                <a:solidFill>
                  <a:prstClr val="black"/>
                </a:solidFill>
                <a:latin typeface="メイリオ" panose="020B0604030504040204" pitchFamily="50" charset="-128"/>
                <a:ea typeface="メイリオ" panose="020B0604030504040204" pitchFamily="50" charset="-128"/>
              </a:rPr>
              <a:t>円）</a:t>
            </a:r>
            <a:br>
              <a:rPr lang="en-US" altLang="ja-JP" sz="1200" dirty="0">
                <a:solidFill>
                  <a:prstClr val="black"/>
                </a:solidFill>
                <a:latin typeface="メイリオ" panose="020B0604030504040204" pitchFamily="50" charset="-128"/>
                <a:ea typeface="メイリオ" panose="020B0604030504040204" pitchFamily="50" charset="-128"/>
              </a:rPr>
            </a:br>
            <a:r>
              <a:rPr lang="ja-JP" altLang="en-US" sz="1000" dirty="0">
                <a:solidFill>
                  <a:prstClr val="black"/>
                </a:solidFill>
                <a:latin typeface="メイリオ" panose="020B0604030504040204" pitchFamily="50" charset="-128"/>
                <a:ea typeface="メイリオ" panose="020B0604030504040204" pitchFamily="50" charset="-128"/>
              </a:rPr>
              <a:t>　　　（国公立高校は授業料負担が実質０円になります。）</a:t>
            </a:r>
            <a:endParaRPr lang="en-US" altLang="ja-JP" sz="1000" dirty="0">
              <a:solidFill>
                <a:prstClr val="black"/>
              </a:solidFill>
              <a:latin typeface="メイリオ" panose="020B0604030504040204" pitchFamily="50" charset="-128"/>
              <a:ea typeface="メイリオ" panose="020B0604030504040204" pitchFamily="50" charset="-128"/>
            </a:endParaRPr>
          </a:p>
          <a:p>
            <a:pPr lvl="0">
              <a:spcBef>
                <a:spcPts val="600"/>
              </a:spcBef>
            </a:pPr>
            <a:endParaRPr lang="en-US" altLang="ja-JP" sz="400" dirty="0">
              <a:solidFill>
                <a:prstClr val="black"/>
              </a:solidFill>
              <a:latin typeface="メイリオ" panose="020B0604030504040204" pitchFamily="50" charset="-128"/>
              <a:ea typeface="メイリオ" panose="020B0604030504040204" pitchFamily="50" charset="-128"/>
            </a:endParaRPr>
          </a:p>
          <a:p>
            <a:pPr lvl="0">
              <a:spcBef>
                <a:spcPts val="600"/>
              </a:spcBef>
            </a:pPr>
            <a:r>
              <a:rPr lang="en-US" altLang="ja-JP" sz="1200" u="sng" dirty="0">
                <a:solidFill>
                  <a:prstClr val="black"/>
                </a:solidFill>
                <a:latin typeface="メイリオ" panose="020B0604030504040204" pitchFamily="50" charset="-128"/>
                <a:ea typeface="メイリオ" panose="020B0604030504040204" pitchFamily="50" charset="-128"/>
              </a:rPr>
              <a:t>(</a:t>
            </a:r>
            <a:r>
              <a:rPr lang="ja-JP" altLang="en-US" sz="1200" u="sng" dirty="0">
                <a:solidFill>
                  <a:prstClr val="black"/>
                </a:solidFill>
                <a:latin typeface="メイリオ" panose="020B0604030504040204" pitchFamily="50" charset="-128"/>
                <a:ea typeface="メイリオ" panose="020B0604030504040204" pitchFamily="50" charset="-128"/>
              </a:rPr>
              <a:t>２</a:t>
            </a:r>
            <a:r>
              <a:rPr lang="en-US" altLang="ja-JP" sz="1200" u="sng" dirty="0">
                <a:solidFill>
                  <a:prstClr val="black"/>
                </a:solidFill>
                <a:latin typeface="メイリオ" panose="020B0604030504040204" pitchFamily="50" charset="-128"/>
                <a:ea typeface="メイリオ" panose="020B0604030504040204" pitchFamily="50" charset="-128"/>
              </a:rPr>
              <a:t>) </a:t>
            </a:r>
            <a:r>
              <a:rPr lang="ja-JP" altLang="en-US" sz="1200" u="sng" dirty="0">
                <a:solidFill>
                  <a:prstClr val="black"/>
                </a:solidFill>
                <a:latin typeface="メイリオ" panose="020B0604030504040204" pitchFamily="50" charset="-128"/>
                <a:ea typeface="メイリオ" panose="020B0604030504040204" pitchFamily="50" charset="-128"/>
              </a:rPr>
              <a:t>私立学校等に通う生徒</a:t>
            </a:r>
            <a:br>
              <a:rPr lang="en-US" altLang="ja-JP" sz="1200" dirty="0">
                <a:solidFill>
                  <a:prstClr val="black"/>
                </a:solidFill>
                <a:latin typeface="メイリオ" panose="020B0604030504040204" pitchFamily="50" charset="-128"/>
                <a:ea typeface="メイリオ" panose="020B0604030504040204" pitchFamily="50" charset="-128"/>
              </a:rPr>
            </a:br>
            <a:br>
              <a:rPr lang="en-US" altLang="ja-JP" sz="200" dirty="0">
                <a:solidFill>
                  <a:prstClr val="black"/>
                </a:solidFill>
                <a:latin typeface="メイリオ" panose="020B0604030504040204" pitchFamily="50" charset="-128"/>
                <a:ea typeface="メイリオ" panose="020B0604030504040204" pitchFamily="50" charset="-128"/>
              </a:rPr>
            </a:br>
            <a:r>
              <a:rPr lang="ja-JP" altLang="en-US" sz="1200" dirty="0">
                <a:solidFill>
                  <a:prstClr val="black"/>
                </a:solidFill>
                <a:latin typeface="メイリオ" panose="020B0604030504040204" pitchFamily="50" charset="-128"/>
                <a:ea typeface="メイリオ" panose="020B0604030504040204" pitchFamily="50" charset="-128"/>
              </a:rPr>
              <a:t>　  所得に応じて支給額が変わります（右図参照）。</a:t>
            </a:r>
            <a:endParaRPr lang="en-US" altLang="ja-JP" sz="1200" dirty="0">
              <a:solidFill>
                <a:prstClr val="black"/>
              </a:solidFill>
              <a:latin typeface="メイリオ" panose="020B0604030504040204" pitchFamily="50" charset="-128"/>
              <a:ea typeface="メイリオ" panose="020B0604030504040204" pitchFamily="50" charset="-128"/>
            </a:endParaRPr>
          </a:p>
          <a:p>
            <a:pPr lvl="0"/>
            <a:endParaRPr lang="en-US" altLang="ja-JP" sz="1200" dirty="0">
              <a:solidFill>
                <a:prstClr val="black"/>
              </a:solidFill>
              <a:latin typeface="メイリオ" panose="020B0604030504040204" pitchFamily="50" charset="-128"/>
              <a:ea typeface="メイリオ" panose="020B0604030504040204" pitchFamily="50" charset="-128"/>
            </a:endParaRPr>
          </a:p>
          <a:p>
            <a:pPr marL="180975" lvl="0" indent="-180975"/>
            <a:r>
              <a:rPr lang="en-US" altLang="ja-JP" sz="1100" dirty="0">
                <a:solidFill>
                  <a:prstClr val="black"/>
                </a:solidFill>
                <a:latin typeface="メイリオ" panose="020B0604030504040204" pitchFamily="50" charset="-128"/>
                <a:ea typeface="メイリオ" panose="020B0604030504040204" pitchFamily="50" charset="-128"/>
              </a:rPr>
              <a:t>※</a:t>
            </a:r>
            <a:r>
              <a:rPr lang="ja-JP" altLang="en-US" sz="1100" dirty="0">
                <a:solidFill>
                  <a:prstClr val="black"/>
                </a:solidFill>
                <a:latin typeface="メイリオ" panose="020B0604030504040204" pitchFamily="50" charset="-128"/>
                <a:ea typeface="メイリオ" panose="020B0604030504040204" pitchFamily="50" charset="-128"/>
              </a:rPr>
              <a:t>所得の判定基準は、</a:t>
            </a:r>
            <a:r>
              <a:rPr lang="en-US" altLang="ja-JP" sz="1100" u="sng" dirty="0">
                <a:solidFill>
                  <a:srgbClr val="0070C0"/>
                </a:solidFill>
                <a:latin typeface="メイリオ" panose="020B0604030504040204" pitchFamily="50" charset="-128"/>
                <a:ea typeface="メイリオ" panose="020B0604030504040204" pitchFamily="50" charset="-128"/>
              </a:rPr>
              <a:t>1.</a:t>
            </a:r>
            <a:r>
              <a:rPr lang="ja-JP" altLang="en-US" sz="1100" u="sng" dirty="0">
                <a:solidFill>
                  <a:srgbClr val="0070C0"/>
                </a:solidFill>
                <a:latin typeface="メイリオ" panose="020B0604030504040204" pitchFamily="50" charset="-128"/>
                <a:ea typeface="メイリオ" panose="020B0604030504040204" pitchFamily="50" charset="-128"/>
              </a:rPr>
              <a:t>の算定式</a:t>
            </a:r>
            <a:r>
              <a:rPr lang="ja-JP" altLang="en-US" sz="1100" dirty="0">
                <a:solidFill>
                  <a:prstClr val="black"/>
                </a:solidFill>
                <a:latin typeface="メイリオ" panose="020B0604030504040204" pitchFamily="50" charset="-128"/>
                <a:ea typeface="メイリオ" panose="020B0604030504040204" pitchFamily="50" charset="-128"/>
              </a:rPr>
              <a:t>により計算した額です。</a:t>
            </a:r>
            <a:endParaRPr lang="en-US" altLang="ja-JP" sz="1100" dirty="0">
              <a:solidFill>
                <a:prstClr val="black"/>
              </a:solidFill>
              <a:latin typeface="メイリオ" panose="020B0604030504040204" pitchFamily="50" charset="-128"/>
              <a:ea typeface="メイリオ" panose="020B0604030504040204" pitchFamily="50" charset="-128"/>
            </a:endParaRPr>
          </a:p>
          <a:p>
            <a:pPr marL="180975" lvl="0" indent="-180975"/>
            <a:endParaRPr lang="en-US" altLang="ja-JP" sz="400" dirty="0">
              <a:solidFill>
                <a:prstClr val="black"/>
              </a:solidFill>
              <a:latin typeface="メイリオ" panose="020B0604030504040204" pitchFamily="50" charset="-128"/>
              <a:ea typeface="メイリオ" panose="020B0604030504040204" pitchFamily="50" charset="-128"/>
            </a:endParaRPr>
          </a:p>
          <a:p>
            <a:pPr marL="180975" lvl="0" indent="-180975"/>
            <a:r>
              <a:rPr lang="ja-JP" altLang="en-US" sz="1100" dirty="0">
                <a:solidFill>
                  <a:prstClr val="black"/>
                </a:solidFill>
                <a:latin typeface="メイリオ" panose="020B0604030504040204" pitchFamily="50" charset="-128"/>
                <a:ea typeface="メイリオ" panose="020B0604030504040204" pitchFamily="50" charset="-128"/>
              </a:rPr>
              <a:t>　　右図の「年収目安」は、両親・高校生・中学生の４人家族で、両親の一方が働いている場合の目安です。家族の人数や年齢、働いている人の人数等により、実際の対象は変わるのでご注意ください。</a:t>
            </a:r>
            <a:endParaRPr lang="en-US" altLang="ja-JP" sz="1100" dirty="0">
              <a:solidFill>
                <a:prstClr val="black"/>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118742" y="1194849"/>
            <a:ext cx="5021231" cy="2944396"/>
          </a:xfrm>
          <a:prstGeom prst="rect">
            <a:avLst/>
          </a:prstGeom>
          <a:noFill/>
        </p:spPr>
        <p:txBody>
          <a:bodyPr wrap="square" rtlCol="0">
            <a:spAutoFit/>
          </a:bodyPr>
          <a:lstStyle/>
          <a:p>
            <a:pPr>
              <a:tabLst>
                <a:tab pos="85725" algn="l"/>
              </a:tabLst>
            </a:pPr>
            <a:r>
              <a:rPr lang="ja-JP" altLang="en-US" sz="1200" dirty="0">
                <a:solidFill>
                  <a:prstClr val="black"/>
                </a:solidFill>
                <a:latin typeface="メイリオ" panose="020B0604030504040204" pitchFamily="50" charset="-128"/>
                <a:ea typeface="メイリオ" panose="020B0604030504040204" pitchFamily="50" charset="-128"/>
              </a:rPr>
              <a:t>　家庭の教育費負担軽減を図るための、国による授業料支援の仕組みです。</a:t>
            </a:r>
            <a:r>
              <a:rPr lang="ja-JP" altLang="en-US" sz="1200" dirty="0">
                <a:latin typeface="メイリオ" panose="020B0604030504040204" pitchFamily="50" charset="-128"/>
                <a:ea typeface="メイリオ" panose="020B0604030504040204" pitchFamily="50" charset="-128"/>
              </a:rPr>
              <a:t>全国の約８割の生徒が利用しています。</a:t>
            </a:r>
            <a:endParaRPr lang="en-US" altLang="ja-JP" sz="1200" dirty="0">
              <a:latin typeface="メイリオ" panose="020B0604030504040204" pitchFamily="50" charset="-128"/>
              <a:ea typeface="メイリオ" panose="020B0604030504040204" pitchFamily="50" charset="-128"/>
            </a:endParaRPr>
          </a:p>
          <a:p>
            <a:pPr lvl="0">
              <a:lnSpc>
                <a:spcPts val="800"/>
              </a:lnSpc>
            </a:pPr>
            <a:endParaRPr lang="en-US" altLang="ja-JP" sz="1200" b="1" dirty="0">
              <a:solidFill>
                <a:prstClr val="black"/>
              </a:solidFill>
              <a:latin typeface="メイリオ" panose="020B0604030504040204" pitchFamily="50" charset="-128"/>
              <a:ea typeface="メイリオ" panose="020B0604030504040204" pitchFamily="50" charset="-128"/>
            </a:endParaRPr>
          </a:p>
          <a:p>
            <a:pPr lvl="0"/>
            <a:r>
              <a:rPr lang="en-US" altLang="ja-JP" sz="1200" b="1" dirty="0">
                <a:solidFill>
                  <a:prstClr val="black"/>
                </a:solidFill>
                <a:latin typeface="メイリオ" panose="020B0604030504040204" pitchFamily="50" charset="-128"/>
                <a:ea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rPr>
              <a:t>受給資格</a:t>
            </a:r>
            <a:r>
              <a:rPr lang="en-US" altLang="ja-JP" sz="1200" b="1" dirty="0">
                <a:solidFill>
                  <a:prstClr val="black"/>
                </a:solidFill>
                <a:latin typeface="メイリオ" panose="020B0604030504040204" pitchFamily="50" charset="-128"/>
                <a:ea typeface="メイリオ" panose="020B0604030504040204" pitchFamily="50" charset="-128"/>
              </a:rPr>
              <a:t>】</a:t>
            </a:r>
          </a:p>
          <a:p>
            <a:pPr lvl="0"/>
            <a:r>
              <a:rPr lang="ja-JP" altLang="en-US" sz="1200" b="1" dirty="0">
                <a:solidFill>
                  <a:prstClr val="black"/>
                </a:solidFill>
                <a:latin typeface="メイリオ" panose="020B0604030504040204" pitchFamily="50" charset="-128"/>
                <a:ea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rPr>
              <a:t>高校等（高専、高等専修学校等を含む）に在学する、</a:t>
            </a:r>
            <a:r>
              <a:rPr lang="ja-JP" altLang="en-US" sz="1200" b="1" dirty="0">
                <a:solidFill>
                  <a:prstClr val="black"/>
                </a:solidFill>
                <a:latin typeface="メイリオ" panose="020B0604030504040204" pitchFamily="50" charset="-128"/>
                <a:ea typeface="メイリオ" panose="020B0604030504040204" pitchFamily="50" charset="-128"/>
              </a:rPr>
              <a:t>日本国内に住</a:t>
            </a:r>
            <a:endParaRPr lang="en-US" altLang="ja-JP" sz="1200" b="1" dirty="0">
              <a:solidFill>
                <a:prstClr val="black"/>
              </a:solidFill>
              <a:latin typeface="メイリオ" panose="020B0604030504040204" pitchFamily="50" charset="-128"/>
              <a:ea typeface="メイリオ" panose="020B0604030504040204" pitchFamily="50" charset="-128"/>
            </a:endParaRPr>
          </a:p>
          <a:p>
            <a:pPr lvl="0"/>
            <a:r>
              <a:rPr lang="ja-JP" altLang="en-US" sz="1200" b="1" dirty="0">
                <a:solidFill>
                  <a:prstClr val="black"/>
                </a:solidFill>
                <a:latin typeface="メイリオ" panose="020B0604030504040204" pitchFamily="50" charset="-128"/>
                <a:ea typeface="メイリオ" panose="020B0604030504040204" pitchFamily="50" charset="-128"/>
              </a:rPr>
              <a:t>　所を有する方</a:t>
            </a:r>
            <a:r>
              <a:rPr lang="ja-JP" altLang="en-US" sz="1200" dirty="0">
                <a:solidFill>
                  <a:prstClr val="black"/>
                </a:solidFill>
                <a:latin typeface="メイリオ" panose="020B0604030504040204" pitchFamily="50" charset="-128"/>
                <a:ea typeface="メイリオ" panose="020B0604030504040204" pitchFamily="50" charset="-128"/>
              </a:rPr>
              <a:t>が対象です。</a:t>
            </a:r>
            <a:endParaRPr lang="en-US" altLang="ja-JP" sz="1200" dirty="0">
              <a:solidFill>
                <a:prstClr val="black"/>
              </a:solidFill>
              <a:latin typeface="メイリオ" panose="020B0604030504040204" pitchFamily="50" charset="-128"/>
              <a:ea typeface="メイリオ" panose="020B0604030504040204" pitchFamily="50" charset="-128"/>
            </a:endParaRPr>
          </a:p>
          <a:p>
            <a:pPr lvl="0">
              <a:lnSpc>
                <a:spcPts val="800"/>
              </a:lnSpc>
            </a:pPr>
            <a:endParaRPr lang="en-US" altLang="ja-JP" sz="1200" dirty="0">
              <a:solidFill>
                <a:prstClr val="black"/>
              </a:solidFill>
              <a:latin typeface="メイリオ" panose="020B0604030504040204" pitchFamily="50" charset="-128"/>
              <a:ea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rPr>
              <a:t>　ただし、</a:t>
            </a:r>
            <a:r>
              <a:rPr lang="ja-JP" altLang="en-US" sz="1200" b="1" u="sng" dirty="0">
                <a:solidFill>
                  <a:srgbClr val="FF3399"/>
                </a:solidFill>
                <a:latin typeface="メイリオ" panose="020B0604030504040204" pitchFamily="50" charset="-128"/>
                <a:ea typeface="メイリオ" panose="020B0604030504040204" pitchFamily="50" charset="-128"/>
              </a:rPr>
              <a:t>次のいずれかに該当する方は対象になりません</a:t>
            </a:r>
            <a:r>
              <a:rPr lang="ja-JP" altLang="en-US" sz="1200" dirty="0">
                <a:solidFill>
                  <a:prstClr val="black"/>
                </a:solidFill>
                <a:latin typeface="メイリオ" panose="020B0604030504040204" pitchFamily="50" charset="-128"/>
                <a:ea typeface="メイリオ" panose="020B0604030504040204" pitchFamily="50" charset="-128"/>
              </a:rPr>
              <a:t>。</a:t>
            </a:r>
            <a:endParaRPr lang="en-US" altLang="ja-JP" sz="1200" dirty="0">
              <a:solidFill>
                <a:prstClr val="black"/>
              </a:solidFill>
              <a:latin typeface="メイリオ" panose="020B0604030504040204" pitchFamily="50" charset="-128"/>
              <a:ea typeface="メイリオ" panose="020B0604030504040204" pitchFamily="50" charset="-128"/>
            </a:endParaRPr>
          </a:p>
          <a:p>
            <a:pPr lvl="0"/>
            <a:endParaRPr lang="en-US" altLang="ja-JP" sz="400" dirty="0">
              <a:solidFill>
                <a:prstClr val="black"/>
              </a:solidFill>
              <a:latin typeface="メイリオ" panose="020B0604030504040204" pitchFamily="50" charset="-128"/>
              <a:ea typeface="メイリオ" panose="020B0604030504040204" pitchFamily="50" charset="-128"/>
            </a:endParaRPr>
          </a:p>
          <a:p>
            <a:pPr marL="182563" lvl="0" indent="-182563"/>
            <a:r>
              <a:rPr lang="ja-JP" altLang="en-US" sz="1200" dirty="0">
                <a:solidFill>
                  <a:prstClr val="black"/>
                </a:solidFill>
                <a:latin typeface="メイリオ" panose="020B0604030504040204" pitchFamily="50" charset="-128"/>
                <a:ea typeface="メイリオ" panose="020B0604030504040204" pitchFamily="50" charset="-128"/>
              </a:rPr>
              <a:t>○保護者等の所得について、</a:t>
            </a:r>
            <a:r>
              <a:rPr lang="ja-JP" altLang="en-US" sz="1200" dirty="0">
                <a:latin typeface="メイリオ" panose="020B0604030504040204" pitchFamily="50" charset="-128"/>
                <a:ea typeface="メイリオ" panose="020B0604030504040204" pitchFamily="50" charset="-128"/>
              </a:rPr>
              <a:t>以下の算定式により計算した額が、</a:t>
            </a:r>
            <a:endParaRPr lang="en-US" altLang="ja-JP" sz="1200" dirty="0">
              <a:latin typeface="メイリオ" panose="020B0604030504040204" pitchFamily="50" charset="-128"/>
              <a:ea typeface="メイリオ" panose="020B0604030504040204" pitchFamily="50" charset="-128"/>
            </a:endParaRPr>
          </a:p>
          <a:p>
            <a:pPr marL="182563" lvl="0" indent="-182563"/>
            <a:r>
              <a:rPr lang="ja-JP" altLang="en-US" sz="1200" dirty="0">
                <a:solidFill>
                  <a:srgbClr val="FF0000"/>
                </a:solidFill>
                <a:latin typeface="メイリオ" panose="020B0604030504040204" pitchFamily="50" charset="-128"/>
                <a:ea typeface="メイリオ" panose="020B0604030504040204" pitchFamily="50" charset="-128"/>
              </a:rPr>
              <a:t>　</a:t>
            </a:r>
            <a:r>
              <a:rPr lang="en-US" altLang="ja-JP" sz="1200" b="1" u="sng" dirty="0">
                <a:latin typeface="メイリオ" panose="020B0604030504040204" pitchFamily="50" charset="-128"/>
                <a:ea typeface="メイリオ" panose="020B0604030504040204" pitchFamily="50" charset="-128"/>
              </a:rPr>
              <a:t>30</a:t>
            </a:r>
            <a:r>
              <a:rPr lang="ja-JP" altLang="en-US" sz="1200" b="1" u="sng" dirty="0">
                <a:latin typeface="メイリオ" panose="020B0604030504040204" pitchFamily="50" charset="-128"/>
                <a:ea typeface="メイリオ" panose="020B0604030504040204" pitchFamily="50" charset="-128"/>
              </a:rPr>
              <a:t>万</a:t>
            </a:r>
            <a:r>
              <a:rPr lang="en-US" altLang="ja-JP" sz="1200" b="1" u="sng" dirty="0">
                <a:latin typeface="メイリオ" panose="020B0604030504040204" pitchFamily="50" charset="-128"/>
                <a:ea typeface="メイリオ" panose="020B0604030504040204" pitchFamily="50" charset="-128"/>
              </a:rPr>
              <a:t>4,200</a:t>
            </a:r>
            <a:r>
              <a:rPr lang="ja-JP" altLang="en-US" sz="1200" b="1" u="sng" dirty="0">
                <a:latin typeface="メイリオ" panose="020B0604030504040204" pitchFamily="50" charset="-128"/>
                <a:ea typeface="メイリオ" panose="020B0604030504040204" pitchFamily="50" charset="-128"/>
              </a:rPr>
              <a:t>円以上</a:t>
            </a:r>
            <a:r>
              <a:rPr lang="ja-JP" altLang="en-US" sz="1200" dirty="0">
                <a:solidFill>
                  <a:prstClr val="black"/>
                </a:solidFill>
                <a:latin typeface="メイリオ" panose="020B0604030504040204" pitchFamily="50" charset="-128"/>
                <a:ea typeface="メイリオ" panose="020B0604030504040204" pitchFamily="50" charset="-128"/>
              </a:rPr>
              <a:t>の方（年収目安約</a:t>
            </a:r>
            <a:r>
              <a:rPr lang="en-US" altLang="ja-JP" sz="1200" dirty="0">
                <a:solidFill>
                  <a:prstClr val="black"/>
                </a:solidFill>
                <a:latin typeface="メイリオ" panose="020B0604030504040204" pitchFamily="50" charset="-128"/>
                <a:ea typeface="メイリオ" panose="020B0604030504040204" pitchFamily="50" charset="-128"/>
              </a:rPr>
              <a:t>910</a:t>
            </a:r>
            <a:r>
              <a:rPr lang="ja-JP" altLang="en-US" sz="1200" dirty="0">
                <a:solidFill>
                  <a:prstClr val="black"/>
                </a:solidFill>
                <a:latin typeface="メイリオ" panose="020B0604030504040204" pitchFamily="50" charset="-128"/>
                <a:ea typeface="メイリオ" panose="020B0604030504040204" pitchFamily="50" charset="-128"/>
              </a:rPr>
              <a:t>万円以上の方）</a:t>
            </a:r>
            <a:endParaRPr lang="en-US" altLang="ja-JP" sz="1200" dirty="0">
              <a:solidFill>
                <a:prstClr val="black"/>
              </a:solidFill>
              <a:latin typeface="メイリオ" panose="020B0604030504040204" pitchFamily="50" charset="-128"/>
              <a:ea typeface="メイリオ" panose="020B0604030504040204" pitchFamily="50" charset="-128"/>
            </a:endParaRPr>
          </a:p>
          <a:p>
            <a:pPr lvl="0"/>
            <a:endParaRPr lang="en-US" altLang="ja-JP" sz="400" dirty="0">
              <a:solidFill>
                <a:prstClr val="black"/>
              </a:solidFill>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solidFill>
                  <a:srgbClr val="0070C0"/>
                </a:solidFill>
                <a:latin typeface="メイリオ" panose="020B0604030504040204" pitchFamily="50" charset="-128"/>
                <a:ea typeface="メイリオ" panose="020B0604030504040204" pitchFamily="50" charset="-128"/>
              </a:rPr>
              <a:t>【</a:t>
            </a:r>
            <a:r>
              <a:rPr lang="ja-JP" altLang="en-US" sz="1200" dirty="0">
                <a:solidFill>
                  <a:srgbClr val="0070C0"/>
                </a:solidFill>
                <a:latin typeface="メイリオ" panose="020B0604030504040204" pitchFamily="50" charset="-128"/>
                <a:ea typeface="メイリオ" panose="020B0604030504040204" pitchFamily="50" charset="-128"/>
              </a:rPr>
              <a:t>算定式</a:t>
            </a:r>
            <a:r>
              <a:rPr lang="en-US" altLang="ja-JP" sz="1200" dirty="0">
                <a:solidFill>
                  <a:srgbClr val="0070C0"/>
                </a:solidFill>
                <a:latin typeface="メイリオ" panose="020B0604030504040204" pitchFamily="50" charset="-128"/>
                <a:ea typeface="メイリオ" panose="020B0604030504040204" pitchFamily="50" charset="-128"/>
              </a:rPr>
              <a:t>】</a:t>
            </a:r>
          </a:p>
          <a:p>
            <a:r>
              <a:rPr lang="ja-JP" altLang="en-US" sz="1200" b="1" dirty="0">
                <a:latin typeface="メイリオ" panose="020B0604030504040204" pitchFamily="50" charset="-128"/>
                <a:ea typeface="メイリオ" panose="020B0604030504040204" pitchFamily="50" charset="-128"/>
              </a:rPr>
              <a:t>　　</a:t>
            </a:r>
            <a:r>
              <a:rPr lang="en-US" altLang="ja-JP" sz="1100" b="1" u="sng" dirty="0">
                <a:solidFill>
                  <a:srgbClr val="0070C0"/>
                </a:solidFill>
                <a:latin typeface="メイリオ" panose="020B0604030504040204" pitchFamily="50" charset="-128"/>
                <a:ea typeface="メイリオ" panose="020B0604030504040204" pitchFamily="50" charset="-128"/>
              </a:rPr>
              <a:t>(</a:t>
            </a:r>
            <a:r>
              <a:rPr lang="ja-JP" altLang="en-US" sz="1100" b="1" u="sng" dirty="0">
                <a:solidFill>
                  <a:srgbClr val="0070C0"/>
                </a:solidFill>
                <a:latin typeface="メイリオ" panose="020B0604030504040204" pitchFamily="50" charset="-128"/>
                <a:ea typeface="メイリオ" panose="020B0604030504040204" pitchFamily="50" charset="-128"/>
              </a:rPr>
              <a:t>市町村民税の</a:t>
            </a:r>
            <a:r>
              <a:rPr lang="en-US" altLang="ja-JP" sz="1100" b="1" u="sng" dirty="0">
                <a:solidFill>
                  <a:srgbClr val="0070C0"/>
                </a:solidFill>
                <a:latin typeface="メイリオ" panose="020B0604030504040204" pitchFamily="50" charset="-128"/>
                <a:ea typeface="メイリオ" panose="020B0604030504040204" pitchFamily="50" charset="-128"/>
              </a:rPr>
              <a:t>)</a:t>
            </a:r>
            <a:r>
              <a:rPr lang="ja-JP" altLang="en-US" sz="1100" b="1" u="sng" dirty="0">
                <a:solidFill>
                  <a:srgbClr val="0070C0"/>
                </a:solidFill>
                <a:latin typeface="メイリオ" panose="020B0604030504040204" pitchFamily="50" charset="-128"/>
                <a:ea typeface="メイリオ" panose="020B0604030504040204" pitchFamily="50" charset="-128"/>
              </a:rPr>
              <a:t>課税標準額</a:t>
            </a:r>
            <a:r>
              <a:rPr lang="en-US" altLang="ja-JP" sz="1100" b="1" u="sng" dirty="0">
                <a:solidFill>
                  <a:srgbClr val="0070C0"/>
                </a:solidFill>
                <a:latin typeface="メイリオ" panose="020B0604030504040204" pitchFamily="50" charset="-128"/>
                <a:ea typeface="メイリオ" panose="020B0604030504040204" pitchFamily="50" charset="-128"/>
              </a:rPr>
              <a:t>×</a:t>
            </a:r>
            <a:r>
              <a:rPr lang="ja-JP" altLang="en-US" sz="1100" b="1" u="sng" dirty="0">
                <a:solidFill>
                  <a:srgbClr val="0070C0"/>
                </a:solidFill>
                <a:latin typeface="メイリオ" panose="020B0604030504040204" pitchFamily="50" charset="-128"/>
                <a:ea typeface="メイリオ" panose="020B0604030504040204" pitchFamily="50" charset="-128"/>
              </a:rPr>
              <a:t>６％ － </a:t>
            </a:r>
            <a:r>
              <a:rPr lang="en-US" altLang="ja-JP" sz="1100" b="1" u="sng" dirty="0">
                <a:solidFill>
                  <a:srgbClr val="0070C0"/>
                </a:solidFill>
                <a:latin typeface="メイリオ" panose="020B0604030504040204" pitchFamily="50" charset="-128"/>
                <a:ea typeface="メイリオ" panose="020B0604030504040204" pitchFamily="50" charset="-128"/>
              </a:rPr>
              <a:t>(</a:t>
            </a:r>
            <a:r>
              <a:rPr lang="ja-JP" altLang="en-US" sz="1100" b="1" u="sng" dirty="0">
                <a:solidFill>
                  <a:srgbClr val="0070C0"/>
                </a:solidFill>
                <a:latin typeface="メイリオ" panose="020B0604030504040204" pitchFamily="50" charset="-128"/>
                <a:ea typeface="メイリオ" panose="020B0604030504040204" pitchFamily="50" charset="-128"/>
              </a:rPr>
              <a:t>市町村民税の</a:t>
            </a:r>
            <a:r>
              <a:rPr lang="en-US" altLang="ja-JP" sz="1100" b="1" u="sng" dirty="0">
                <a:solidFill>
                  <a:srgbClr val="0070C0"/>
                </a:solidFill>
                <a:latin typeface="メイリオ" panose="020B0604030504040204" pitchFamily="50" charset="-128"/>
                <a:ea typeface="メイリオ" panose="020B0604030504040204" pitchFamily="50" charset="-128"/>
              </a:rPr>
              <a:t>)</a:t>
            </a:r>
            <a:r>
              <a:rPr lang="ja-JP" altLang="en-US" sz="1100" b="1" u="sng" dirty="0">
                <a:solidFill>
                  <a:srgbClr val="0070C0"/>
                </a:solidFill>
                <a:latin typeface="メイリオ" panose="020B0604030504040204" pitchFamily="50" charset="-128"/>
                <a:ea typeface="メイリオ" panose="020B0604030504040204" pitchFamily="50" charset="-128"/>
              </a:rPr>
              <a:t>調整控除の額</a:t>
            </a:r>
            <a:endParaRPr lang="en-US" altLang="ja-JP" sz="1100" b="1" u="sng" dirty="0">
              <a:solidFill>
                <a:srgbClr val="0070C0"/>
              </a:solidFill>
              <a:latin typeface="メイリオ" panose="020B0604030504040204" pitchFamily="50" charset="-128"/>
              <a:ea typeface="メイリオ" panose="020B0604030504040204" pitchFamily="50" charset="-128"/>
            </a:endParaRPr>
          </a:p>
          <a:p>
            <a:pPr lvl="0"/>
            <a:endParaRPr lang="en-US" altLang="ja-JP" sz="400" dirty="0">
              <a:solidFill>
                <a:prstClr val="black"/>
              </a:solidFill>
              <a:latin typeface="メイリオ" panose="020B0604030504040204" pitchFamily="50" charset="-128"/>
              <a:ea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rPr>
              <a:t>○高校等（修業年限が３年未満のものを除く）を卒業又は修了した方</a:t>
            </a:r>
            <a:endParaRPr lang="en-US" altLang="ja-JP" sz="1200" dirty="0">
              <a:solidFill>
                <a:prstClr val="black"/>
              </a:solidFill>
              <a:latin typeface="メイリオ" panose="020B0604030504040204" pitchFamily="50" charset="-128"/>
              <a:ea typeface="メイリオ" panose="020B0604030504040204" pitchFamily="50" charset="-128"/>
            </a:endParaRPr>
          </a:p>
          <a:p>
            <a:pPr lvl="0"/>
            <a:endParaRPr lang="en-US" altLang="ja-JP" sz="400" dirty="0">
              <a:solidFill>
                <a:prstClr val="black"/>
              </a:solidFill>
              <a:latin typeface="メイリオ" panose="020B0604030504040204" pitchFamily="50" charset="-128"/>
              <a:ea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rPr>
              <a:t>○高校等に在学した期間が通算して</a:t>
            </a:r>
            <a:r>
              <a:rPr lang="en-US" altLang="ja-JP" sz="1200" dirty="0">
                <a:solidFill>
                  <a:prstClr val="black"/>
                </a:solidFill>
                <a:latin typeface="メイリオ" panose="020B0604030504040204" pitchFamily="50" charset="-128"/>
                <a:ea typeface="メイリオ" panose="020B0604030504040204" pitchFamily="50" charset="-128"/>
              </a:rPr>
              <a:t>36</a:t>
            </a:r>
            <a:r>
              <a:rPr lang="ja-JP" altLang="en-US" sz="1200" dirty="0">
                <a:solidFill>
                  <a:prstClr val="black"/>
                </a:solidFill>
                <a:latin typeface="メイリオ" panose="020B0604030504040204" pitchFamily="50" charset="-128"/>
                <a:ea typeface="メイリオ" panose="020B0604030504040204" pitchFamily="50" charset="-128"/>
              </a:rPr>
              <a:t>月（定時制・通信制等の場合</a:t>
            </a:r>
            <a:endParaRPr lang="en-US" altLang="ja-JP" sz="1200" dirty="0">
              <a:solidFill>
                <a:prstClr val="black"/>
              </a:solidFill>
              <a:latin typeface="メイリオ" panose="020B0604030504040204" pitchFamily="50" charset="-128"/>
              <a:ea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rPr>
              <a:t>　は別途算定）を超えた方</a:t>
            </a:r>
            <a:endParaRPr lang="en-US" altLang="ja-JP" sz="1200" dirty="0">
              <a:solidFill>
                <a:prstClr val="black"/>
              </a:solidFill>
              <a:latin typeface="メイリオ" panose="020B0604030504040204" pitchFamily="50" charset="-128"/>
              <a:ea typeface="メイリオ" panose="020B0604030504040204" pitchFamily="50" charset="-128"/>
            </a:endParaRPr>
          </a:p>
        </p:txBody>
      </p:sp>
      <p:sp>
        <p:nvSpPr>
          <p:cNvPr id="86" name="テキスト ボックス 85"/>
          <p:cNvSpPr txBox="1"/>
          <p:nvPr/>
        </p:nvSpPr>
        <p:spPr>
          <a:xfrm>
            <a:off x="127253" y="809824"/>
            <a:ext cx="5021234" cy="349040"/>
          </a:xfrm>
          <a:prstGeom prst="rect">
            <a:avLst/>
          </a:prstGeom>
          <a:solidFill>
            <a:srgbClr val="00B050"/>
          </a:solidFill>
          <a:ln w="12700" cap="rnd" cmpd="sng">
            <a:noFill/>
          </a:ln>
        </p:spPr>
        <p:txBody>
          <a:bodyPr wrap="square" lIns="101824" tIns="50912" rIns="101824" bIns="50912" rtlCol="0" anchor="ctr" anchorCtr="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１．制度の概要</a:t>
            </a:r>
          </a:p>
        </p:txBody>
      </p:sp>
      <p:sp>
        <p:nvSpPr>
          <p:cNvPr id="211" name="テキスト ボックス 210"/>
          <p:cNvSpPr txBox="1"/>
          <p:nvPr/>
        </p:nvSpPr>
        <p:spPr>
          <a:xfrm>
            <a:off x="5309528" y="818478"/>
            <a:ext cx="5003788" cy="349040"/>
          </a:xfrm>
          <a:prstGeom prst="rect">
            <a:avLst/>
          </a:prstGeom>
          <a:solidFill>
            <a:srgbClr val="00B050"/>
          </a:solidFill>
          <a:ln w="12700" cap="rnd" cmpd="sng">
            <a:noFill/>
          </a:ln>
        </p:spPr>
        <p:txBody>
          <a:bodyPr wrap="square" lIns="101824" tIns="50912" rIns="101824" bIns="50912" rtlCol="0" anchor="ctr" anchorCtr="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２．受給資格の申請、収入状況の届出</a:t>
            </a:r>
          </a:p>
        </p:txBody>
      </p:sp>
      <p:sp>
        <p:nvSpPr>
          <p:cNvPr id="212" name="テキスト ボックス 211"/>
          <p:cNvSpPr txBox="1"/>
          <p:nvPr/>
        </p:nvSpPr>
        <p:spPr>
          <a:xfrm>
            <a:off x="5301014" y="1206076"/>
            <a:ext cx="5012722" cy="2800767"/>
          </a:xfrm>
          <a:prstGeom prst="rect">
            <a:avLst/>
          </a:prstGeom>
          <a:noFill/>
        </p:spPr>
        <p:txBody>
          <a:bodyPr wrap="square" rtlCol="0">
            <a:spAutoFit/>
          </a:bodyPr>
          <a:lstStyle/>
          <a:p>
            <a:r>
              <a:rPr lang="en-US" altLang="ja-JP"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受給資格の申請（新入生の方）</a:t>
            </a:r>
            <a:r>
              <a:rPr lang="en-US" altLang="ja-JP" sz="1200" b="1" dirty="0">
                <a:latin typeface="メイリオ" panose="020B0604030504040204" pitchFamily="50" charset="-128"/>
                <a:ea typeface="メイリオ" panose="020B0604030504040204" pitchFamily="50" charset="-128"/>
              </a:rPr>
              <a:t>】</a:t>
            </a:r>
          </a:p>
          <a:p>
            <a:endParaRPr lang="en-US" altLang="ja-JP" sz="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○利用のためには、</a:t>
            </a:r>
            <a:r>
              <a:rPr lang="ja-JP" altLang="en-US" sz="1200" b="1" u="sng" dirty="0">
                <a:solidFill>
                  <a:srgbClr val="FF3399"/>
                </a:solidFill>
                <a:latin typeface="メイリオ" panose="020B0604030504040204" pitchFamily="50" charset="-128"/>
                <a:ea typeface="メイリオ" panose="020B0604030504040204" pitchFamily="50" charset="-128"/>
              </a:rPr>
              <a:t>申請が必要</a:t>
            </a:r>
            <a:r>
              <a:rPr lang="ja-JP" altLang="en-US" sz="1200" dirty="0">
                <a:latin typeface="メイリオ" panose="020B0604030504040204" pitchFamily="50" charset="-128"/>
                <a:ea typeface="メイリオ" panose="020B0604030504040204" pitchFamily="50" charset="-128"/>
              </a:rPr>
              <a:t>です。入学時の４月など必要な時期に</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学校から案内があるので、必ず</a:t>
            </a:r>
            <a:r>
              <a:rPr lang="ja-JP" altLang="en-US" sz="1200" dirty="0">
                <a:solidFill>
                  <a:prstClr val="black"/>
                </a:solidFill>
                <a:latin typeface="メイリオ" panose="020B0604030504040204" pitchFamily="50" charset="-128"/>
                <a:ea typeface="メイリオ" panose="020B0604030504040204" pitchFamily="50" charset="-128"/>
              </a:rPr>
              <a:t>手続を行ってください。</a:t>
            </a:r>
            <a:endParaRPr lang="en-US" altLang="ja-JP" sz="1200" dirty="0">
              <a:solidFill>
                <a:prstClr val="black"/>
              </a:solidFill>
              <a:latin typeface="メイリオ" panose="020B0604030504040204" pitchFamily="50" charset="-128"/>
              <a:ea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申請月から支給開始となるので、遅れないようご注意ください。</a:t>
            </a:r>
            <a:endParaRPr lang="en-US" altLang="ja-JP" sz="1200" dirty="0">
              <a:solidFill>
                <a:prstClr val="black"/>
              </a:solidFill>
              <a:latin typeface="メイリオ" panose="020B0604030504040204" pitchFamily="50" charset="-128"/>
              <a:ea typeface="メイリオ" panose="020B0604030504040204" pitchFamily="50" charset="-128"/>
            </a:endParaRPr>
          </a:p>
          <a:p>
            <a:endParaRPr lang="en-US" altLang="ja-JP" sz="600" dirty="0">
              <a:solidFill>
                <a:prstClr val="black"/>
              </a:solidFill>
              <a:latin typeface="メイリオ" panose="020B0604030504040204" pitchFamily="50" charset="-128"/>
              <a:ea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rPr>
              <a:t>○都道府県による審査終了後、結果が通知されます。</a:t>
            </a:r>
            <a:endParaRPr lang="en-US" altLang="ja-JP" sz="1200" dirty="0">
              <a:solidFill>
                <a:prstClr val="black"/>
              </a:solidFill>
              <a:latin typeface="メイリオ" panose="020B0604030504040204" pitchFamily="50" charset="-128"/>
              <a:ea typeface="メイリオ" panose="020B0604030504040204" pitchFamily="50" charset="-128"/>
            </a:endParaRPr>
          </a:p>
          <a:p>
            <a:pPr lvl="0"/>
            <a:endParaRPr lang="en-US" altLang="ja-JP" sz="2000" dirty="0">
              <a:solidFill>
                <a:prstClr val="black"/>
              </a:solidFill>
              <a:latin typeface="メイリオ" panose="020B0604030504040204" pitchFamily="50" charset="-128"/>
              <a:ea typeface="メイリオ" panose="020B0604030504040204" pitchFamily="50" charset="-128"/>
            </a:endParaRPr>
          </a:p>
          <a:p>
            <a:pPr lvl="0"/>
            <a:r>
              <a:rPr lang="en-US" altLang="ja-JP" sz="1200" b="1" dirty="0">
                <a:solidFill>
                  <a:prstClr val="black"/>
                </a:solidFill>
                <a:latin typeface="メイリオ" panose="020B0604030504040204" pitchFamily="50" charset="-128"/>
                <a:ea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rPr>
              <a:t>収入状況の届出（在校生の方）</a:t>
            </a:r>
            <a:r>
              <a:rPr lang="en-US" altLang="ja-JP" sz="1200" b="1" dirty="0">
                <a:solidFill>
                  <a:prstClr val="black"/>
                </a:solidFill>
                <a:latin typeface="メイリオ" panose="020B0604030504040204" pitchFamily="50" charset="-128"/>
                <a:ea typeface="メイリオ" panose="020B0604030504040204" pitchFamily="50" charset="-128"/>
              </a:rPr>
              <a:t>】</a:t>
            </a:r>
          </a:p>
          <a:p>
            <a:pPr lvl="0"/>
            <a:r>
              <a:rPr lang="ja-JP" altLang="en-US" sz="200" dirty="0">
                <a:solidFill>
                  <a:prstClr val="black"/>
                </a:solidFill>
                <a:latin typeface="メイリオ" panose="020B0604030504040204" pitchFamily="50" charset="-128"/>
                <a:ea typeface="メイリオ" panose="020B0604030504040204" pitchFamily="50" charset="-128"/>
              </a:rPr>
              <a:t>　</a:t>
            </a:r>
            <a:endParaRPr lang="en-US" altLang="ja-JP" sz="200" dirty="0">
              <a:solidFill>
                <a:prstClr val="black"/>
              </a:solidFill>
              <a:latin typeface="メイリオ" panose="020B0604030504040204" pitchFamily="50" charset="-128"/>
              <a:ea typeface="メイリオ" panose="020B0604030504040204" pitchFamily="50" charset="-128"/>
            </a:endParaRPr>
          </a:p>
          <a:p>
            <a:pPr marL="180975" lvl="0" indent="-180975"/>
            <a:r>
              <a:rPr lang="ja-JP" altLang="en-US" sz="1200" dirty="0">
                <a:solidFill>
                  <a:prstClr val="black"/>
                </a:solidFill>
                <a:latin typeface="メイリオ" panose="020B0604030504040204" pitchFamily="50" charset="-128"/>
                <a:ea typeface="メイリオ" panose="020B0604030504040204" pitchFamily="50" charset="-128"/>
              </a:rPr>
              <a:t>○毎年７月頃、世帯の所得情報（課税額）が更新されるので、改めて学校からの案内に従い、</a:t>
            </a:r>
            <a:r>
              <a:rPr lang="ja-JP" altLang="en-US" sz="1200" b="1" u="sng" dirty="0">
                <a:solidFill>
                  <a:srgbClr val="FF3399"/>
                </a:solidFill>
                <a:latin typeface="メイリオ" panose="020B0604030504040204" pitchFamily="50" charset="-128"/>
                <a:ea typeface="メイリオ" panose="020B0604030504040204" pitchFamily="50" charset="-128"/>
              </a:rPr>
              <a:t>収入状況の届出が必要</a:t>
            </a:r>
            <a:r>
              <a:rPr lang="ja-JP" altLang="en-US" sz="1200" dirty="0">
                <a:solidFill>
                  <a:prstClr val="black"/>
                </a:solidFill>
                <a:latin typeface="メイリオ" panose="020B0604030504040204" pitchFamily="50" charset="-128"/>
                <a:ea typeface="メイリオ" panose="020B0604030504040204" pitchFamily="50" charset="-128"/>
              </a:rPr>
              <a:t>です。届出手続のない場合、７月以降分が支給されませんのでご注意ください。</a:t>
            </a:r>
            <a:endParaRPr lang="en-US" altLang="ja-JP" sz="1200" dirty="0">
              <a:solidFill>
                <a:prstClr val="black"/>
              </a:solidFill>
              <a:latin typeface="メイリオ" panose="020B0604030504040204" pitchFamily="50" charset="-128"/>
              <a:ea typeface="メイリオ" panose="020B0604030504040204" pitchFamily="50" charset="-128"/>
            </a:endParaRPr>
          </a:p>
          <a:p>
            <a:pPr lvl="0"/>
            <a:endParaRPr lang="en-US" altLang="ja-JP" sz="400" dirty="0">
              <a:solidFill>
                <a:prstClr val="black"/>
              </a:solidFill>
              <a:latin typeface="メイリオ" panose="020B0604030504040204" pitchFamily="50" charset="-128"/>
              <a:ea typeface="メイリオ" panose="020B0604030504040204" pitchFamily="50" charset="-128"/>
            </a:endParaRPr>
          </a:p>
          <a:p>
            <a:pPr marL="269875" lvl="0" indent="-87313"/>
            <a:r>
              <a:rPr lang="en-US" altLang="ja-JP" sz="800" dirty="0">
                <a:solidFill>
                  <a:prstClr val="black"/>
                </a:solidFill>
                <a:latin typeface="メイリオ" panose="020B0604030504040204" pitchFamily="50" charset="-128"/>
                <a:ea typeface="メイリオ" panose="020B0604030504040204" pitchFamily="50" charset="-128"/>
              </a:rPr>
              <a:t>※</a:t>
            </a:r>
            <a:r>
              <a:rPr lang="ja-JP" altLang="en-US" sz="800" dirty="0">
                <a:solidFill>
                  <a:prstClr val="black"/>
                </a:solidFill>
                <a:latin typeface="メイリオ" panose="020B0604030504040204" pitchFamily="50" charset="-128"/>
                <a:ea typeface="メイリオ" panose="020B0604030504040204" pitchFamily="50" charset="-128"/>
              </a:rPr>
              <a:t>過去にマイナンバーを提出した場合など、手続が一部不要になる場合があります。詳細は学校からの案内に従ってください。</a:t>
            </a:r>
            <a:endParaRPr lang="en-US" altLang="ja-JP" sz="800" dirty="0">
              <a:solidFill>
                <a:prstClr val="black"/>
              </a:solidFill>
              <a:latin typeface="メイリオ" panose="020B0604030504040204" pitchFamily="50" charset="-128"/>
              <a:ea typeface="メイリオ" panose="020B0604030504040204" pitchFamily="50" charset="-128"/>
            </a:endParaRPr>
          </a:p>
          <a:p>
            <a:pPr lvl="0"/>
            <a:endParaRPr lang="en-US" altLang="ja-JP" sz="600" dirty="0">
              <a:solidFill>
                <a:prstClr val="black"/>
              </a:solidFill>
              <a:latin typeface="メイリオ" panose="020B0604030504040204" pitchFamily="50" charset="-128"/>
              <a:ea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rPr>
              <a:t>○都道府県による審査終了後、結果が通知されます。</a:t>
            </a:r>
            <a:endParaRPr lang="en-US" altLang="ja-JP" sz="1200" dirty="0">
              <a:solidFill>
                <a:prstClr val="black"/>
              </a:solidFill>
              <a:latin typeface="メイリオ" panose="020B0604030504040204" pitchFamily="50" charset="-128"/>
              <a:ea typeface="メイリオ" panose="020B0604030504040204" pitchFamily="50" charset="-128"/>
            </a:endParaRPr>
          </a:p>
        </p:txBody>
      </p:sp>
      <p:sp>
        <p:nvSpPr>
          <p:cNvPr id="100" name="テキスト ボックス 99"/>
          <p:cNvSpPr txBox="1"/>
          <p:nvPr/>
        </p:nvSpPr>
        <p:spPr>
          <a:xfrm>
            <a:off x="7097404" y="6188375"/>
            <a:ext cx="1093568" cy="661720"/>
          </a:xfrm>
          <a:prstGeom prst="rect">
            <a:avLst/>
          </a:prstGeom>
          <a:noFill/>
        </p:spPr>
        <p:txBody>
          <a:bodyPr wrap="none" rtlCol="0">
            <a:spAutoFit/>
          </a:bodyPr>
          <a:lstStyle/>
          <a:p>
            <a:pPr algn="ctr"/>
            <a:endParaRPr lang="en-US" altLang="ja-JP" sz="1100" dirty="0">
              <a:latin typeface="メイリオ" panose="020B0604030504040204" pitchFamily="50" charset="-128"/>
              <a:ea typeface="メイリオ" panose="020B0604030504040204" pitchFamily="50" charset="-128"/>
            </a:endParaRPr>
          </a:p>
          <a:p>
            <a:pPr algn="ctr"/>
            <a:r>
              <a:rPr lang="en-US" altLang="ja-JP" sz="1100" dirty="0">
                <a:latin typeface="メイリオ" panose="020B0604030504040204" pitchFamily="50" charset="-128"/>
                <a:ea typeface="メイリオ" panose="020B0604030504040204" pitchFamily="50" charset="-128"/>
              </a:rPr>
              <a:t>15</a:t>
            </a:r>
            <a:r>
              <a:rPr lang="ja-JP" altLang="en-US" sz="1100" dirty="0">
                <a:latin typeface="メイリオ" panose="020B0604030504040204" pitchFamily="50" charset="-128"/>
                <a:ea typeface="メイリオ" panose="020B0604030504040204" pitchFamily="50" charset="-128"/>
              </a:rPr>
              <a:t>万</a:t>
            </a:r>
            <a:r>
              <a:rPr lang="en-US" altLang="ja-JP" sz="1100" dirty="0">
                <a:latin typeface="メイリオ" panose="020B0604030504040204" pitchFamily="50" charset="-128"/>
                <a:ea typeface="メイリオ" panose="020B0604030504040204" pitchFamily="50" charset="-128"/>
              </a:rPr>
              <a:t>4,500</a:t>
            </a:r>
            <a:r>
              <a:rPr kumimoji="1" lang="ja-JP" altLang="en-US" sz="1100" dirty="0">
                <a:latin typeface="メイリオ" panose="020B0604030504040204" pitchFamily="50" charset="-128"/>
                <a:ea typeface="メイリオ" panose="020B0604030504040204" pitchFamily="50" charset="-128"/>
              </a:rPr>
              <a:t>円</a:t>
            </a:r>
            <a:endParaRPr kumimoji="1" lang="en-US" altLang="ja-JP" sz="1100" dirty="0">
              <a:latin typeface="メイリオ" panose="020B0604030504040204" pitchFamily="50" charset="-128"/>
              <a:ea typeface="メイリオ" panose="020B0604030504040204" pitchFamily="50" charset="-128"/>
            </a:endParaRPr>
          </a:p>
          <a:p>
            <a:pPr algn="ctr"/>
            <a:endParaRPr kumimoji="1" lang="en-US" altLang="ja-JP" sz="600" dirty="0">
              <a:latin typeface="メイリオ" panose="020B0604030504040204" pitchFamily="50" charset="-128"/>
              <a:ea typeface="メイリオ" panose="020B0604030504040204" pitchFamily="50" charset="-128"/>
            </a:endParaRPr>
          </a:p>
          <a:p>
            <a:pPr algn="ctr"/>
            <a:r>
              <a:rPr kumimoji="1" lang="ja-JP" altLang="en-US" sz="900" dirty="0">
                <a:latin typeface="メイリオ" panose="020B0604030504040204" pitchFamily="50" charset="-128"/>
                <a:ea typeface="メイリオ" panose="020B0604030504040204" pitchFamily="50" charset="-128"/>
              </a:rPr>
              <a:t>（年収</a:t>
            </a:r>
            <a:r>
              <a:rPr kumimoji="1" lang="en-US" altLang="ja-JP" sz="900" dirty="0">
                <a:latin typeface="メイリオ" panose="020B0604030504040204" pitchFamily="50" charset="-128"/>
                <a:ea typeface="メイリオ" panose="020B0604030504040204" pitchFamily="50" charset="-128"/>
              </a:rPr>
              <a:t>590</a:t>
            </a:r>
            <a:r>
              <a:rPr kumimoji="1" lang="ja-JP" altLang="en-US" sz="900" dirty="0">
                <a:latin typeface="メイリオ" panose="020B0604030504040204" pitchFamily="50" charset="-128"/>
                <a:ea typeface="メイリオ" panose="020B0604030504040204" pitchFamily="50" charset="-128"/>
              </a:rPr>
              <a:t>万円）</a:t>
            </a:r>
          </a:p>
        </p:txBody>
      </p:sp>
      <p:sp>
        <p:nvSpPr>
          <p:cNvPr id="112" name="テキスト ボックス 111"/>
          <p:cNvSpPr txBox="1"/>
          <p:nvPr/>
        </p:nvSpPr>
        <p:spPr>
          <a:xfrm>
            <a:off x="8197715" y="6188375"/>
            <a:ext cx="1093568" cy="661720"/>
          </a:xfrm>
          <a:prstGeom prst="rect">
            <a:avLst/>
          </a:prstGeom>
          <a:noFill/>
        </p:spPr>
        <p:txBody>
          <a:bodyPr wrap="none" rtlCol="0">
            <a:spAutoFit/>
          </a:bodyPr>
          <a:lstStyle/>
          <a:p>
            <a:pPr algn="ctr"/>
            <a:endParaRPr kumimoji="1" lang="en-US" altLang="ja-JP" sz="1100" dirty="0">
              <a:latin typeface="メイリオ" panose="020B0604030504040204" pitchFamily="50" charset="-128"/>
              <a:ea typeface="メイリオ" panose="020B0604030504040204" pitchFamily="50" charset="-128"/>
            </a:endParaRPr>
          </a:p>
          <a:p>
            <a:pPr algn="ctr"/>
            <a:r>
              <a:rPr lang="en-US" altLang="ja-JP" sz="1100" dirty="0">
                <a:latin typeface="メイリオ" panose="020B0604030504040204" pitchFamily="50" charset="-128"/>
                <a:ea typeface="メイリオ" panose="020B0604030504040204" pitchFamily="50" charset="-128"/>
              </a:rPr>
              <a:t>30</a:t>
            </a:r>
            <a:r>
              <a:rPr lang="ja-JP" altLang="en-US" sz="1100" dirty="0">
                <a:latin typeface="メイリオ" panose="020B0604030504040204" pitchFamily="50" charset="-128"/>
                <a:ea typeface="メイリオ" panose="020B0604030504040204" pitchFamily="50" charset="-128"/>
              </a:rPr>
              <a:t>万</a:t>
            </a:r>
            <a:r>
              <a:rPr lang="en-US" altLang="ja-JP" sz="1100" dirty="0">
                <a:latin typeface="メイリオ" panose="020B0604030504040204" pitchFamily="50" charset="-128"/>
                <a:ea typeface="メイリオ" panose="020B0604030504040204" pitchFamily="50" charset="-128"/>
              </a:rPr>
              <a:t>4</a:t>
            </a:r>
            <a:r>
              <a:rPr kumimoji="1" lang="en-US" altLang="ja-JP" sz="1100" dirty="0">
                <a:latin typeface="メイリオ" panose="020B0604030504040204" pitchFamily="50" charset="-128"/>
                <a:ea typeface="メイリオ" panose="020B0604030504040204" pitchFamily="50" charset="-128"/>
              </a:rPr>
              <a:t>,200</a:t>
            </a:r>
            <a:r>
              <a:rPr kumimoji="1" lang="ja-JP" altLang="en-US" sz="1100" dirty="0">
                <a:latin typeface="メイリオ" panose="020B0604030504040204" pitchFamily="50" charset="-128"/>
                <a:ea typeface="メイリオ" panose="020B0604030504040204" pitchFamily="50" charset="-128"/>
              </a:rPr>
              <a:t>円</a:t>
            </a:r>
            <a:endParaRPr kumimoji="1" lang="en-US" altLang="ja-JP" sz="1100" dirty="0">
              <a:latin typeface="メイリオ" panose="020B0604030504040204" pitchFamily="50" charset="-128"/>
              <a:ea typeface="メイリオ" panose="020B0604030504040204" pitchFamily="50" charset="-128"/>
            </a:endParaRPr>
          </a:p>
          <a:p>
            <a:pPr algn="ctr"/>
            <a:endParaRPr kumimoji="1" lang="en-US" altLang="ja-JP" sz="600" dirty="0">
              <a:latin typeface="メイリオ" panose="020B0604030504040204" pitchFamily="50" charset="-128"/>
              <a:ea typeface="メイリオ" panose="020B0604030504040204" pitchFamily="50" charset="-128"/>
            </a:endParaRPr>
          </a:p>
          <a:p>
            <a:pPr algn="ctr"/>
            <a:r>
              <a:rPr kumimoji="1" lang="ja-JP" altLang="en-US" sz="900" dirty="0">
                <a:latin typeface="メイリオ" panose="020B0604030504040204" pitchFamily="50" charset="-128"/>
                <a:ea typeface="メイリオ" panose="020B0604030504040204" pitchFamily="50" charset="-128"/>
              </a:rPr>
              <a:t>（年収</a:t>
            </a:r>
            <a:r>
              <a:rPr lang="en-US" altLang="ja-JP" sz="900" dirty="0">
                <a:latin typeface="メイリオ" panose="020B0604030504040204" pitchFamily="50" charset="-128"/>
                <a:ea typeface="メイリオ" panose="020B0604030504040204" pitchFamily="50" charset="-128"/>
              </a:rPr>
              <a:t>91</a:t>
            </a:r>
            <a:r>
              <a:rPr kumimoji="1" lang="en-US" altLang="ja-JP" sz="900" dirty="0">
                <a:latin typeface="メイリオ" panose="020B0604030504040204" pitchFamily="50" charset="-128"/>
                <a:ea typeface="メイリオ" panose="020B0604030504040204" pitchFamily="50" charset="-128"/>
              </a:rPr>
              <a:t>0</a:t>
            </a:r>
            <a:r>
              <a:rPr kumimoji="1" lang="ja-JP" altLang="en-US" sz="900" dirty="0">
                <a:latin typeface="メイリオ" panose="020B0604030504040204" pitchFamily="50" charset="-128"/>
                <a:ea typeface="メイリオ" panose="020B0604030504040204" pitchFamily="50" charset="-128"/>
              </a:rPr>
              <a:t>万円）</a:t>
            </a:r>
          </a:p>
        </p:txBody>
      </p:sp>
      <p:sp>
        <p:nvSpPr>
          <p:cNvPr id="131" name="テキスト ボックス 130"/>
          <p:cNvSpPr txBox="1"/>
          <p:nvPr/>
        </p:nvSpPr>
        <p:spPr>
          <a:xfrm>
            <a:off x="118742" y="4212187"/>
            <a:ext cx="10197231" cy="349040"/>
          </a:xfrm>
          <a:prstGeom prst="rect">
            <a:avLst/>
          </a:prstGeom>
          <a:solidFill>
            <a:srgbClr val="00B050"/>
          </a:solidFill>
          <a:ln w="12700" cap="rnd" cmpd="sng">
            <a:noFill/>
          </a:ln>
        </p:spPr>
        <p:txBody>
          <a:bodyPr wrap="square" lIns="101824" tIns="50912" rIns="101824" bIns="50912" rtlCol="0" anchor="ctr" anchorCtr="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３．支給額</a:t>
            </a:r>
          </a:p>
        </p:txBody>
      </p:sp>
      <p:sp>
        <p:nvSpPr>
          <p:cNvPr id="101" name="テキスト ボックス 100"/>
          <p:cNvSpPr txBox="1"/>
          <p:nvPr/>
        </p:nvSpPr>
        <p:spPr>
          <a:xfrm>
            <a:off x="107927" y="6941504"/>
            <a:ext cx="3528391" cy="318262"/>
          </a:xfrm>
          <a:prstGeom prst="rect">
            <a:avLst/>
          </a:prstGeom>
          <a:noFill/>
          <a:ln w="28575" cap="rnd" cmpd="sng">
            <a:solidFill>
              <a:srgbClr val="0070C0"/>
            </a:solidFill>
          </a:ln>
        </p:spPr>
        <p:txBody>
          <a:bodyPr wrap="square" lIns="101824" tIns="50912" rIns="101824" bIns="50912" rtlCol="0">
            <a:spAutoFit/>
          </a:bodyPr>
          <a:lstStyle/>
          <a:p>
            <a:pPr algn="ctr"/>
            <a:r>
              <a:rPr lang="ja-JP" altLang="en-US" sz="1400" b="1" dirty="0">
                <a:solidFill>
                  <a:srgbClr val="0070C0"/>
                </a:solidFill>
                <a:latin typeface="+mj-ea"/>
                <a:ea typeface="+mj-ea"/>
              </a:rPr>
              <a:t>具体的な手続などは裏面をご覧ください →</a:t>
            </a:r>
          </a:p>
        </p:txBody>
      </p:sp>
      <p:sp>
        <p:nvSpPr>
          <p:cNvPr id="69" name="Line 23"/>
          <p:cNvSpPr>
            <a:spLocks noChangeShapeType="1"/>
          </p:cNvSpPr>
          <p:nvPr/>
        </p:nvSpPr>
        <p:spPr bwMode="auto">
          <a:xfrm>
            <a:off x="5496463" y="5128320"/>
            <a:ext cx="0" cy="65907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4C9D1635-8910-4F44-9EE4-D4E9ABCE1331}"/>
              </a:ext>
            </a:extLst>
          </p:cNvPr>
          <p:cNvSpPr txBox="1"/>
          <p:nvPr/>
        </p:nvSpPr>
        <p:spPr>
          <a:xfrm>
            <a:off x="118743" y="204110"/>
            <a:ext cx="10174471" cy="533706"/>
          </a:xfrm>
          <a:prstGeom prst="rect">
            <a:avLst/>
          </a:prstGeom>
          <a:noFill/>
          <a:ln w="12700" cap="rnd" cmpd="sng">
            <a:noFill/>
          </a:ln>
        </p:spPr>
        <p:txBody>
          <a:bodyPr wrap="square" lIns="101824" tIns="50912" rIns="101824" bIns="50912" rtlCol="0" anchor="ctr" anchorCtr="0">
            <a:spAutoFit/>
          </a:bodyPr>
          <a:lstStyle/>
          <a:p>
            <a:pPr algn="ctr"/>
            <a:r>
              <a:rPr lang="ja-JP" altLang="en-US" sz="2800" b="1" dirty="0">
                <a:latin typeface="メイリオ" panose="020B0604030504040204" pitchFamily="50" charset="-128"/>
                <a:ea typeface="メイリオ" panose="020B0604030504040204" pitchFamily="50" charset="-128"/>
              </a:rPr>
              <a:t>高等学校等就学支援金制度</a:t>
            </a:r>
          </a:p>
        </p:txBody>
      </p:sp>
      <p:sp>
        <p:nvSpPr>
          <p:cNvPr id="2" name="正方形/長方形 1">
            <a:extLst>
              <a:ext uri="{FF2B5EF4-FFF2-40B4-BE49-F238E27FC236}">
                <a16:creationId xmlns:a16="http://schemas.microsoft.com/office/drawing/2014/main" id="{4989FFE4-25CC-4C58-BCD2-98F751F43A40}"/>
              </a:ext>
            </a:extLst>
          </p:cNvPr>
          <p:cNvSpPr/>
          <p:nvPr/>
        </p:nvSpPr>
        <p:spPr>
          <a:xfrm>
            <a:off x="118740" y="809824"/>
            <a:ext cx="5021234" cy="3270851"/>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4E34587F-63B0-41E0-8A02-74200FABB98E}"/>
              </a:ext>
            </a:extLst>
          </p:cNvPr>
          <p:cNvSpPr/>
          <p:nvPr/>
        </p:nvSpPr>
        <p:spPr>
          <a:xfrm>
            <a:off x="5301015" y="814908"/>
            <a:ext cx="5012722" cy="3265767"/>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Rectangle 13">
            <a:extLst>
              <a:ext uri="{FF2B5EF4-FFF2-40B4-BE49-F238E27FC236}">
                <a16:creationId xmlns:a16="http://schemas.microsoft.com/office/drawing/2014/main" id="{749A82DC-A934-4274-B242-7DAE41FFA6DA}"/>
              </a:ext>
            </a:extLst>
          </p:cNvPr>
          <p:cNvSpPr>
            <a:spLocks noChangeArrowheads="1"/>
          </p:cNvSpPr>
          <p:nvPr/>
        </p:nvSpPr>
        <p:spPr bwMode="auto">
          <a:xfrm>
            <a:off x="5893569" y="5994850"/>
            <a:ext cx="2845025" cy="363006"/>
          </a:xfrm>
          <a:prstGeom prst="rect">
            <a:avLst/>
          </a:prstGeom>
          <a:solidFill>
            <a:srgbClr val="69BFFF"/>
          </a:solidFill>
          <a:ln w="1905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endParaRPr lang="ja-JP" altLang="en-US" sz="1511" dirty="0">
              <a:latin typeface="メイリオ" panose="020B0604030504040204" pitchFamily="50" charset="-128"/>
              <a:ea typeface="メイリオ" panose="020B0604030504040204" pitchFamily="50" charset="-128"/>
            </a:endParaRPr>
          </a:p>
        </p:txBody>
      </p:sp>
      <p:grpSp>
        <p:nvGrpSpPr>
          <p:cNvPr id="62" name="グループ化 61">
            <a:extLst>
              <a:ext uri="{FF2B5EF4-FFF2-40B4-BE49-F238E27FC236}">
                <a16:creationId xmlns:a16="http://schemas.microsoft.com/office/drawing/2014/main" id="{16527205-D848-4FA3-8DFC-E2283185A6C0}"/>
              </a:ext>
            </a:extLst>
          </p:cNvPr>
          <p:cNvGrpSpPr/>
          <p:nvPr/>
        </p:nvGrpSpPr>
        <p:grpSpPr>
          <a:xfrm>
            <a:off x="5049735" y="4940704"/>
            <a:ext cx="4292044" cy="1426868"/>
            <a:chOff x="791003" y="3800341"/>
            <a:chExt cx="4450135" cy="1194404"/>
          </a:xfrm>
        </p:grpSpPr>
        <p:sp>
          <p:nvSpPr>
            <p:cNvPr id="63" name="正方形/長方形 62">
              <a:extLst>
                <a:ext uri="{FF2B5EF4-FFF2-40B4-BE49-F238E27FC236}">
                  <a16:creationId xmlns:a16="http://schemas.microsoft.com/office/drawing/2014/main" id="{514CB8A7-2C36-4981-A90B-0AAB40864A6F}"/>
                </a:ext>
              </a:extLst>
            </p:cNvPr>
            <p:cNvSpPr/>
            <p:nvPr/>
          </p:nvSpPr>
          <p:spPr>
            <a:xfrm>
              <a:off x="1684486" y="4128321"/>
              <a:ext cx="1791213" cy="57014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dirty="0"/>
            </a:p>
          </p:txBody>
        </p:sp>
        <p:sp>
          <p:nvSpPr>
            <p:cNvPr id="64" name="テキスト ボックス 63">
              <a:extLst>
                <a:ext uri="{FF2B5EF4-FFF2-40B4-BE49-F238E27FC236}">
                  <a16:creationId xmlns:a16="http://schemas.microsoft.com/office/drawing/2014/main" id="{33BE5716-FA49-4AA2-9642-4E85DF64D810}"/>
                </a:ext>
              </a:extLst>
            </p:cNvPr>
            <p:cNvSpPr txBox="1"/>
            <p:nvPr/>
          </p:nvSpPr>
          <p:spPr>
            <a:xfrm>
              <a:off x="791003" y="3800341"/>
              <a:ext cx="972091" cy="218989"/>
            </a:xfrm>
            <a:prstGeom prst="rect">
              <a:avLst/>
            </a:prstGeom>
            <a:noFill/>
          </p:spPr>
          <p:txBody>
            <a:bodyPr wrap="square" rtlCol="0">
              <a:spAutoFit/>
            </a:bodyPr>
            <a:lstStyle/>
            <a:p>
              <a:r>
                <a:rPr lang="ja-JP" altLang="en-US" sz="1100" b="1" u="sng" dirty="0">
                  <a:latin typeface="メイリオ" panose="020B0604030504040204" pitchFamily="50" charset="-128"/>
                  <a:ea typeface="メイリオ" panose="020B0604030504040204" pitchFamily="50" charset="-128"/>
                </a:rPr>
                <a:t>支給上限額</a:t>
              </a:r>
              <a:endParaRPr kumimoji="1" lang="ja-JP" altLang="en-US" sz="1100" b="1" u="sng" dirty="0">
                <a:latin typeface="メイリオ" panose="020B0604030504040204" pitchFamily="50" charset="-128"/>
                <a:ea typeface="メイリオ" panose="020B0604030504040204" pitchFamily="50" charset="-128"/>
              </a:endParaRPr>
            </a:p>
          </p:txBody>
        </p:sp>
        <p:cxnSp>
          <p:nvCxnSpPr>
            <p:cNvPr id="66" name="直線コネクタ 65">
              <a:extLst>
                <a:ext uri="{FF2B5EF4-FFF2-40B4-BE49-F238E27FC236}">
                  <a16:creationId xmlns:a16="http://schemas.microsoft.com/office/drawing/2014/main" id="{9357132C-5395-4118-AD51-56F9A648B93C}"/>
                </a:ext>
              </a:extLst>
            </p:cNvPr>
            <p:cNvCxnSpPr>
              <a:cxnSpLocks/>
            </p:cNvCxnSpPr>
            <p:nvPr/>
          </p:nvCxnSpPr>
          <p:spPr bwMode="auto">
            <a:xfrm>
              <a:off x="1675564" y="4688156"/>
              <a:ext cx="1800135" cy="0"/>
            </a:xfrm>
            <a:prstGeom prst="line">
              <a:avLst/>
            </a:prstGeom>
            <a:ln w="6350">
              <a:solidFill>
                <a:schemeClr val="tx1"/>
              </a:solidFill>
              <a:prstDash val="lgDash"/>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0" name="Line 37">
              <a:extLst>
                <a:ext uri="{FF2B5EF4-FFF2-40B4-BE49-F238E27FC236}">
                  <a16:creationId xmlns:a16="http://schemas.microsoft.com/office/drawing/2014/main" id="{37C3421F-C403-4C4C-B7C5-D8AD41D5D5DA}"/>
                </a:ext>
              </a:extLst>
            </p:cNvPr>
            <p:cNvSpPr>
              <a:spLocks noChangeShapeType="1"/>
            </p:cNvSpPr>
            <p:nvPr/>
          </p:nvSpPr>
          <p:spPr bwMode="auto">
            <a:xfrm flipV="1">
              <a:off x="1663284" y="4989601"/>
              <a:ext cx="3577854" cy="0"/>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15">
                <a:latin typeface="メイリオ" panose="020B0604030504040204" pitchFamily="50" charset="-128"/>
                <a:ea typeface="メイリオ" panose="020B0604030504040204" pitchFamily="50" charset="-128"/>
              </a:endParaRPr>
            </a:p>
          </p:txBody>
        </p:sp>
        <p:sp>
          <p:nvSpPr>
            <p:cNvPr id="71" name="Line 37">
              <a:extLst>
                <a:ext uri="{FF2B5EF4-FFF2-40B4-BE49-F238E27FC236}">
                  <a16:creationId xmlns:a16="http://schemas.microsoft.com/office/drawing/2014/main" id="{95051EB5-56DA-4AB7-9AFB-27B8CD2171DA}"/>
                </a:ext>
              </a:extLst>
            </p:cNvPr>
            <p:cNvSpPr>
              <a:spLocks noChangeShapeType="1"/>
            </p:cNvSpPr>
            <p:nvPr/>
          </p:nvSpPr>
          <p:spPr bwMode="auto">
            <a:xfrm flipH="1" flipV="1">
              <a:off x="1675564" y="3940807"/>
              <a:ext cx="0" cy="1045805"/>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15">
                <a:latin typeface="メイリオ" panose="020B0604030504040204" pitchFamily="50" charset="-128"/>
                <a:ea typeface="メイリオ" panose="020B0604030504040204" pitchFamily="50" charset="-128"/>
              </a:endParaRPr>
            </a:p>
          </p:txBody>
        </p:sp>
        <p:cxnSp>
          <p:nvCxnSpPr>
            <p:cNvPr id="72" name="直線コネクタ 71">
              <a:extLst>
                <a:ext uri="{FF2B5EF4-FFF2-40B4-BE49-F238E27FC236}">
                  <a16:creationId xmlns:a16="http://schemas.microsoft.com/office/drawing/2014/main" id="{95BB65D6-66BD-43D5-B0F8-E9CDCA0019F5}"/>
                </a:ext>
              </a:extLst>
            </p:cNvPr>
            <p:cNvCxnSpPr>
              <a:cxnSpLocks/>
            </p:cNvCxnSpPr>
            <p:nvPr/>
          </p:nvCxnSpPr>
          <p:spPr bwMode="auto">
            <a:xfrm>
              <a:off x="4615736" y="4694743"/>
              <a:ext cx="0" cy="300002"/>
            </a:xfrm>
            <a:prstGeom prst="line">
              <a:avLst/>
            </a:prstGeom>
            <a:ln w="158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3" name="直線コネクタ 72">
              <a:extLst>
                <a:ext uri="{FF2B5EF4-FFF2-40B4-BE49-F238E27FC236}">
                  <a16:creationId xmlns:a16="http://schemas.microsoft.com/office/drawing/2014/main" id="{8A39EA9C-548D-4BBD-AD31-33A755C8EB8A}"/>
                </a:ext>
              </a:extLst>
            </p:cNvPr>
            <p:cNvCxnSpPr>
              <a:cxnSpLocks/>
            </p:cNvCxnSpPr>
            <p:nvPr/>
          </p:nvCxnSpPr>
          <p:spPr bwMode="auto">
            <a:xfrm>
              <a:off x="3475699" y="4686609"/>
              <a:ext cx="1140037" cy="0"/>
            </a:xfrm>
            <a:prstGeom prst="line">
              <a:avLst/>
            </a:prstGeom>
            <a:ln w="158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grpSp>
      <p:sp>
        <p:nvSpPr>
          <p:cNvPr id="77" name="Rectangle 13">
            <a:extLst>
              <a:ext uri="{FF2B5EF4-FFF2-40B4-BE49-F238E27FC236}">
                <a16:creationId xmlns:a16="http://schemas.microsoft.com/office/drawing/2014/main" id="{5CDC63C4-1CB9-4419-AEF3-D4E03DC5009F}"/>
              </a:ext>
            </a:extLst>
          </p:cNvPr>
          <p:cNvSpPr>
            <a:spLocks noChangeArrowheads="1"/>
          </p:cNvSpPr>
          <p:nvPr/>
        </p:nvSpPr>
        <p:spPr bwMode="auto">
          <a:xfrm>
            <a:off x="4773060" y="5202312"/>
            <a:ext cx="1358728" cy="275620"/>
          </a:xfrm>
          <a:prstGeom prst="rect">
            <a:avLst/>
          </a:prstGeom>
          <a:noFill/>
          <a:ln>
            <a:noFill/>
          </a:ln>
          <a:effectLst/>
        </p:spPr>
        <p:txBody>
          <a:bodyPr wrap="none" lIns="0" tIns="36000" rIns="0" bIns="0"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ts val="0"/>
              </a:spcBef>
              <a:buNone/>
            </a:pPr>
            <a:r>
              <a:rPr lang="en-US" altLang="ja-JP" sz="1100" dirty="0">
                <a:latin typeface="メイリオ" panose="020B0604030504040204" pitchFamily="50" charset="-128"/>
                <a:ea typeface="メイリオ" panose="020B0604030504040204" pitchFamily="50" charset="-128"/>
              </a:rPr>
              <a:t>39</a:t>
            </a:r>
            <a:r>
              <a:rPr lang="ja-JP" altLang="en-US" sz="1100" dirty="0">
                <a:latin typeface="メイリオ" panose="020B0604030504040204" pitchFamily="50" charset="-128"/>
                <a:ea typeface="メイリオ" panose="020B0604030504040204" pitchFamily="50" charset="-128"/>
              </a:rPr>
              <a:t>万</a:t>
            </a:r>
            <a:r>
              <a:rPr lang="en-US" altLang="ja-JP" sz="1100" dirty="0">
                <a:latin typeface="メイリオ" panose="020B0604030504040204" pitchFamily="50" charset="-128"/>
                <a:ea typeface="メイリオ" panose="020B0604030504040204" pitchFamily="50" charset="-128"/>
              </a:rPr>
              <a:t>6,000</a:t>
            </a:r>
            <a:r>
              <a:rPr lang="ja-JP" altLang="en-US" sz="1100" dirty="0">
                <a:latin typeface="メイリオ" panose="020B0604030504040204" pitchFamily="50" charset="-128"/>
                <a:ea typeface="メイリオ" panose="020B0604030504040204" pitchFamily="50" charset="-128"/>
              </a:rPr>
              <a:t>円</a:t>
            </a:r>
            <a:endParaRPr kumimoji="0" lang="en-US" altLang="ja-JP" sz="1100" dirty="0">
              <a:latin typeface="メイリオ" panose="020B0604030504040204" pitchFamily="50" charset="-128"/>
              <a:ea typeface="メイリオ" panose="020B0604030504040204" pitchFamily="50" charset="-128"/>
            </a:endParaRPr>
          </a:p>
        </p:txBody>
      </p:sp>
      <p:sp>
        <p:nvSpPr>
          <p:cNvPr id="79" name="テキスト ボックス 78">
            <a:extLst>
              <a:ext uri="{FF2B5EF4-FFF2-40B4-BE49-F238E27FC236}">
                <a16:creationId xmlns:a16="http://schemas.microsoft.com/office/drawing/2014/main" id="{39AC3BA4-D5AC-4392-A650-4697F9BAD783}"/>
              </a:ext>
            </a:extLst>
          </p:cNvPr>
          <p:cNvSpPr txBox="1"/>
          <p:nvPr/>
        </p:nvSpPr>
        <p:spPr>
          <a:xfrm>
            <a:off x="4744485" y="5891923"/>
            <a:ext cx="1416371" cy="261610"/>
          </a:xfrm>
          <a:prstGeom prst="rect">
            <a:avLst/>
          </a:prstGeom>
          <a:noFill/>
        </p:spPr>
        <p:txBody>
          <a:bodyPr wrap="square" rtlCol="0">
            <a:spAutoFit/>
          </a:bodyPr>
          <a:lstStyle/>
          <a:p>
            <a:pPr algn="ctr"/>
            <a:r>
              <a:rPr kumimoji="1" lang="en-US" altLang="ja-JP" sz="1100" dirty="0">
                <a:latin typeface="メイリオ" panose="020B0604030504040204" pitchFamily="50" charset="-128"/>
                <a:ea typeface="メイリオ" panose="020B0604030504040204" pitchFamily="50" charset="-128"/>
              </a:rPr>
              <a:t>11</a:t>
            </a:r>
            <a:r>
              <a:rPr kumimoji="1" lang="ja-JP" altLang="en-US" sz="1100" dirty="0">
                <a:latin typeface="メイリオ" panose="020B0604030504040204" pitchFamily="50" charset="-128"/>
                <a:ea typeface="メイリオ" panose="020B0604030504040204" pitchFamily="50" charset="-128"/>
              </a:rPr>
              <a:t>万</a:t>
            </a:r>
            <a:r>
              <a:rPr kumimoji="1" lang="en-US" altLang="ja-JP" sz="1100" dirty="0">
                <a:latin typeface="メイリオ" panose="020B0604030504040204" pitchFamily="50" charset="-128"/>
                <a:ea typeface="メイリオ" panose="020B0604030504040204" pitchFamily="50" charset="-128"/>
              </a:rPr>
              <a:t>8,800</a:t>
            </a:r>
            <a:r>
              <a:rPr kumimoji="1" lang="ja-JP" altLang="en-US" sz="1100" dirty="0">
                <a:latin typeface="メイリオ" panose="020B0604030504040204" pitchFamily="50" charset="-128"/>
                <a:ea typeface="メイリオ" panose="020B0604030504040204" pitchFamily="50" charset="-128"/>
              </a:rPr>
              <a:t>円</a:t>
            </a:r>
            <a:endParaRPr kumimoji="1" lang="en-US" altLang="ja-JP" sz="1100" dirty="0">
              <a:latin typeface="メイリオ" panose="020B0604030504040204" pitchFamily="50" charset="-128"/>
              <a:ea typeface="メイリオ" panose="020B0604030504040204" pitchFamily="50" charset="-128"/>
            </a:endParaRPr>
          </a:p>
        </p:txBody>
      </p:sp>
      <p:cxnSp>
        <p:nvCxnSpPr>
          <p:cNvPr id="80" name="直線コネクタ 79">
            <a:extLst>
              <a:ext uri="{FF2B5EF4-FFF2-40B4-BE49-F238E27FC236}">
                <a16:creationId xmlns:a16="http://schemas.microsoft.com/office/drawing/2014/main" id="{C413B9A0-643D-463B-AFFF-79C7A34089C3}"/>
              </a:ext>
            </a:extLst>
          </p:cNvPr>
          <p:cNvCxnSpPr>
            <a:cxnSpLocks/>
          </p:cNvCxnSpPr>
          <p:nvPr/>
        </p:nvCxnSpPr>
        <p:spPr bwMode="auto">
          <a:xfrm>
            <a:off x="7639057" y="5344833"/>
            <a:ext cx="0" cy="668794"/>
          </a:xfrm>
          <a:prstGeom prst="line">
            <a:avLst/>
          </a:prstGeom>
          <a:ln w="158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4" name="直線コネクタ 83">
            <a:extLst>
              <a:ext uri="{FF2B5EF4-FFF2-40B4-BE49-F238E27FC236}">
                <a16:creationId xmlns:a16="http://schemas.microsoft.com/office/drawing/2014/main" id="{F30FDA9B-0599-424A-8DEA-18C80AA76C26}"/>
              </a:ext>
            </a:extLst>
          </p:cNvPr>
          <p:cNvCxnSpPr>
            <a:cxnSpLocks/>
          </p:cNvCxnSpPr>
          <p:nvPr/>
        </p:nvCxnSpPr>
        <p:spPr bwMode="auto">
          <a:xfrm>
            <a:off x="5891028" y="5336939"/>
            <a:ext cx="1748029" cy="0"/>
          </a:xfrm>
          <a:prstGeom prst="line">
            <a:avLst/>
          </a:prstGeom>
          <a:ln w="158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5" name="直線コネクタ 84">
            <a:extLst>
              <a:ext uri="{FF2B5EF4-FFF2-40B4-BE49-F238E27FC236}">
                <a16:creationId xmlns:a16="http://schemas.microsoft.com/office/drawing/2014/main" id="{FA153FEA-8235-4534-87C6-FBAEDC7C91EA}"/>
              </a:ext>
            </a:extLst>
          </p:cNvPr>
          <p:cNvCxnSpPr>
            <a:cxnSpLocks/>
          </p:cNvCxnSpPr>
          <p:nvPr/>
        </p:nvCxnSpPr>
        <p:spPr bwMode="auto">
          <a:xfrm flipV="1">
            <a:off x="7639057" y="6013630"/>
            <a:ext cx="0" cy="344223"/>
          </a:xfrm>
          <a:prstGeom prst="line">
            <a:avLst/>
          </a:prstGeom>
          <a:ln w="6350">
            <a:solidFill>
              <a:schemeClr val="tx1"/>
            </a:solidFill>
            <a:prstDash val="lgDash"/>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94" name="テキスト ボックス 93">
            <a:extLst>
              <a:ext uri="{FF2B5EF4-FFF2-40B4-BE49-F238E27FC236}">
                <a16:creationId xmlns:a16="http://schemas.microsoft.com/office/drawing/2014/main" id="{8A55B2D7-64A0-442D-A02E-1E95EA2185F8}"/>
              </a:ext>
            </a:extLst>
          </p:cNvPr>
          <p:cNvSpPr txBox="1"/>
          <p:nvPr/>
        </p:nvSpPr>
        <p:spPr>
          <a:xfrm>
            <a:off x="7873362" y="5378879"/>
            <a:ext cx="2288935" cy="461665"/>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私立高校等は加算</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sz="2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授業料との差額は各世帯で負担）</a:t>
            </a:r>
          </a:p>
        </p:txBody>
      </p:sp>
      <p:sp>
        <p:nvSpPr>
          <p:cNvPr id="97" name="四角形: 角を丸くする 96">
            <a:extLst>
              <a:ext uri="{FF2B5EF4-FFF2-40B4-BE49-F238E27FC236}">
                <a16:creationId xmlns:a16="http://schemas.microsoft.com/office/drawing/2014/main" id="{A8A39FFC-7D9C-4253-A5D0-2A029AA7BD04}"/>
              </a:ext>
            </a:extLst>
          </p:cNvPr>
          <p:cNvSpPr/>
          <p:nvPr/>
        </p:nvSpPr>
        <p:spPr>
          <a:xfrm>
            <a:off x="5094384" y="4633235"/>
            <a:ext cx="2115591" cy="262792"/>
          </a:xfrm>
          <a:prstGeom prst="round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全日制高校の場合の支給額</a:t>
            </a:r>
          </a:p>
        </p:txBody>
      </p:sp>
      <p:sp>
        <p:nvSpPr>
          <p:cNvPr id="98" name="正方形/長方形 97">
            <a:extLst>
              <a:ext uri="{FF2B5EF4-FFF2-40B4-BE49-F238E27FC236}">
                <a16:creationId xmlns:a16="http://schemas.microsoft.com/office/drawing/2014/main" id="{E6E1F9E0-7715-4652-B880-0F1658052B49}"/>
              </a:ext>
            </a:extLst>
          </p:cNvPr>
          <p:cNvSpPr/>
          <p:nvPr/>
        </p:nvSpPr>
        <p:spPr>
          <a:xfrm>
            <a:off x="116086" y="4208158"/>
            <a:ext cx="10197231" cy="260106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a:extLst>
              <a:ext uri="{FF2B5EF4-FFF2-40B4-BE49-F238E27FC236}">
                <a16:creationId xmlns:a16="http://schemas.microsoft.com/office/drawing/2014/main" id="{EC71E8A4-45B9-4391-804F-061261655334}"/>
              </a:ext>
            </a:extLst>
          </p:cNvPr>
          <p:cNvSpPr txBox="1"/>
          <p:nvPr/>
        </p:nvSpPr>
        <p:spPr>
          <a:xfrm>
            <a:off x="9204301" y="6143065"/>
            <a:ext cx="1194555" cy="707886"/>
          </a:xfrm>
          <a:prstGeom prst="rect">
            <a:avLst/>
          </a:prstGeom>
          <a:noFill/>
        </p:spPr>
        <p:txBody>
          <a:bodyPr wrap="square" rtlCol="0">
            <a:spAutoFit/>
          </a:bodyPr>
          <a:lstStyle/>
          <a:p>
            <a:pPr marL="99377"/>
            <a:r>
              <a:rPr kumimoji="1" lang="ja-JP" altLang="en-US" sz="1100" b="1" u="sng" dirty="0">
                <a:latin typeface="メイリオ" panose="020B0604030504040204" pitchFamily="50" charset="-128"/>
                <a:ea typeface="メイリオ" panose="020B0604030504040204" pitchFamily="50" charset="-128"/>
              </a:rPr>
              <a:t>所得判定基準</a:t>
            </a:r>
            <a:endParaRPr kumimoji="1" lang="en-US" altLang="ja-JP" sz="1100" b="1" u="sng" dirty="0">
              <a:latin typeface="メイリオ" panose="020B0604030504040204" pitchFamily="50" charset="-128"/>
              <a:ea typeface="メイリオ" panose="020B0604030504040204" pitchFamily="50" charset="-128"/>
            </a:endParaRPr>
          </a:p>
          <a:p>
            <a:pPr marL="99377"/>
            <a:endParaRPr lang="en-US" altLang="ja-JP" sz="100" dirty="0">
              <a:solidFill>
                <a:srgbClr val="0070C0"/>
              </a:solidFill>
              <a:latin typeface="メイリオ" panose="020B0604030504040204" pitchFamily="50" charset="-128"/>
              <a:ea typeface="メイリオ" panose="020B0604030504040204" pitchFamily="50" charset="-128"/>
            </a:endParaRPr>
          </a:p>
          <a:p>
            <a:pPr marL="99377"/>
            <a:r>
              <a:rPr lang="en-US" altLang="ja-JP" sz="900" dirty="0">
                <a:solidFill>
                  <a:srgbClr val="0070C0"/>
                </a:solidFill>
                <a:latin typeface="メイリオ" panose="020B0604030504040204" pitchFamily="50" charset="-128"/>
                <a:ea typeface="メイリオ" panose="020B0604030504040204" pitchFamily="50" charset="-128"/>
              </a:rPr>
              <a:t>1.</a:t>
            </a:r>
            <a:r>
              <a:rPr lang="ja-JP" altLang="en-US" sz="900" dirty="0">
                <a:solidFill>
                  <a:srgbClr val="0070C0"/>
                </a:solidFill>
                <a:latin typeface="メイリオ" panose="020B0604030504040204" pitchFamily="50" charset="-128"/>
                <a:ea typeface="メイリオ" panose="020B0604030504040204" pitchFamily="50" charset="-128"/>
              </a:rPr>
              <a:t>の算定式</a:t>
            </a:r>
            <a:r>
              <a:rPr lang="ja-JP" altLang="en-US" sz="900" dirty="0">
                <a:latin typeface="メイリオ" panose="020B0604030504040204" pitchFamily="50" charset="-128"/>
                <a:ea typeface="メイリオ" panose="020B0604030504040204" pitchFamily="50" charset="-128"/>
              </a:rPr>
              <a:t>により計算した額</a:t>
            </a:r>
            <a:endParaRPr lang="en-US" altLang="ja-JP" sz="900" dirty="0">
              <a:latin typeface="メイリオ" panose="020B0604030504040204" pitchFamily="50" charset="-128"/>
              <a:ea typeface="メイリオ" panose="020B0604030504040204" pitchFamily="50" charset="-128"/>
            </a:endParaRPr>
          </a:p>
          <a:p>
            <a:pPr marL="99377"/>
            <a:endParaRPr lang="en-US" altLang="ja-JP" sz="100" dirty="0">
              <a:latin typeface="メイリオ" panose="020B0604030504040204" pitchFamily="50" charset="-128"/>
              <a:ea typeface="メイリオ" panose="020B0604030504040204" pitchFamily="50" charset="-128"/>
            </a:endParaRPr>
          </a:p>
          <a:p>
            <a:pPr marL="99377"/>
            <a:r>
              <a:rPr kumimoji="1" lang="ja-JP" altLang="en-US" sz="900" dirty="0">
                <a:latin typeface="メイリオ" panose="020B0604030504040204" pitchFamily="50" charset="-128"/>
                <a:ea typeface="メイリオ" panose="020B0604030504040204" pitchFamily="50" charset="-128"/>
              </a:rPr>
              <a:t>（年収目安</a:t>
            </a:r>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a:t>
            </a:r>
            <a:endParaRPr kumimoji="1" lang="en-US" altLang="ja-JP" sz="900" dirty="0">
              <a:latin typeface="メイリオ" panose="020B0604030504040204" pitchFamily="50" charset="-128"/>
              <a:ea typeface="メイリオ" panose="020B0604030504040204" pitchFamily="50" charset="-128"/>
            </a:endParaRPr>
          </a:p>
        </p:txBody>
      </p:sp>
      <p:sp>
        <p:nvSpPr>
          <p:cNvPr id="105" name="左中かっこ 104">
            <a:extLst>
              <a:ext uri="{FF2B5EF4-FFF2-40B4-BE49-F238E27FC236}">
                <a16:creationId xmlns:a16="http://schemas.microsoft.com/office/drawing/2014/main" id="{D661CFA4-C1C2-49AF-8D13-C0E0133A90FF}"/>
              </a:ext>
            </a:extLst>
          </p:cNvPr>
          <p:cNvSpPr/>
          <p:nvPr/>
        </p:nvSpPr>
        <p:spPr>
          <a:xfrm flipH="1">
            <a:off x="7653357" y="5327111"/>
            <a:ext cx="234998" cy="642266"/>
          </a:xfrm>
          <a:prstGeom prst="leftBrace">
            <a:avLst>
              <a:gd name="adj1" fmla="val 22541"/>
              <a:gd name="adj2" fmla="val 2739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00A8FDCD-973E-41F6-84D8-79B6EEC1C2FC}"/>
              </a:ext>
            </a:extLst>
          </p:cNvPr>
          <p:cNvCxnSpPr>
            <a:cxnSpLocks/>
          </p:cNvCxnSpPr>
          <p:nvPr/>
        </p:nvCxnSpPr>
        <p:spPr bwMode="auto">
          <a:xfrm>
            <a:off x="4941931" y="4626248"/>
            <a:ext cx="0" cy="2108173"/>
          </a:xfrm>
          <a:prstGeom prst="line">
            <a:avLst/>
          </a:prstGeom>
          <a:ln w="6350">
            <a:solidFill>
              <a:schemeClr val="bg1">
                <a:lumMod val="75000"/>
              </a:schemeClr>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418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80" descr="和英ヨコ大"/>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2822" y="6929645"/>
            <a:ext cx="1938154" cy="334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p:cNvSpPr txBox="1"/>
          <p:nvPr/>
        </p:nvSpPr>
        <p:spPr>
          <a:xfrm>
            <a:off x="5271683" y="4594597"/>
            <a:ext cx="5115438" cy="1615827"/>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　就学支援金とは別に、</a:t>
            </a:r>
            <a:r>
              <a:rPr lang="ja-JP" altLang="en-US" sz="1200" u="sng" dirty="0">
                <a:latin typeface="メイリオ" panose="020B0604030504040204" pitchFamily="50" charset="-128"/>
                <a:ea typeface="メイリオ" panose="020B0604030504040204" pitchFamily="50" charset="-128"/>
              </a:rPr>
              <a:t>低所得世帯に対して授業料以外の教育費（教科書費・教材費など）を支援する</a:t>
            </a:r>
            <a:r>
              <a:rPr lang="en-US" altLang="ja-JP" sz="1200" b="1" u="sng" dirty="0">
                <a:solidFill>
                  <a:srgbClr val="0070C0"/>
                </a:solidFill>
                <a:latin typeface="メイリオ" panose="020B0604030504040204" pitchFamily="50" charset="-128"/>
                <a:ea typeface="メイリオ" panose="020B0604030504040204" pitchFamily="50" charset="-128"/>
              </a:rPr>
              <a:t>『</a:t>
            </a:r>
            <a:r>
              <a:rPr lang="ja-JP" altLang="en-US" sz="1200" b="1" u="sng" dirty="0">
                <a:solidFill>
                  <a:srgbClr val="0070C0"/>
                </a:solidFill>
                <a:latin typeface="メイリオ" panose="020B0604030504040204" pitchFamily="50" charset="-128"/>
                <a:ea typeface="メイリオ" panose="020B0604030504040204" pitchFamily="50" charset="-128"/>
              </a:rPr>
              <a:t>高校生等奨学給付金</a:t>
            </a:r>
            <a:r>
              <a:rPr lang="en-US" altLang="ja-JP" sz="1200" b="1" u="sng" dirty="0">
                <a:solidFill>
                  <a:srgbClr val="0070C0"/>
                </a:solidFill>
                <a:latin typeface="メイリオ" panose="020B0604030504040204" pitchFamily="50" charset="-128"/>
                <a:ea typeface="メイリオ" panose="020B0604030504040204" pitchFamily="50" charset="-128"/>
              </a:rPr>
              <a:t>』</a:t>
            </a:r>
            <a:r>
              <a:rPr lang="ja-JP" altLang="en-US" sz="1200" u="sng" dirty="0">
                <a:solidFill>
                  <a:srgbClr val="0070C0"/>
                </a:solidFill>
                <a:latin typeface="メイリオ" panose="020B0604030504040204" pitchFamily="50" charset="-128"/>
                <a:ea typeface="メイリオ" panose="020B0604030504040204" pitchFamily="50" charset="-128"/>
              </a:rPr>
              <a:t>（返還不要）</a:t>
            </a:r>
            <a:r>
              <a:rPr lang="ja-JP" altLang="en-US" sz="1200" dirty="0">
                <a:latin typeface="メイリオ" panose="020B0604030504040204" pitchFamily="50" charset="-128"/>
                <a:ea typeface="メイリオ" panose="020B0604030504040204" pitchFamily="50" charset="-128"/>
              </a:rPr>
              <a:t>や、都道府県</a:t>
            </a:r>
            <a:r>
              <a:rPr kumimoji="1" lang="ja-JP" altLang="en-US" sz="1200" dirty="0">
                <a:latin typeface="メイリオ" panose="020B0604030504040204" pitchFamily="50" charset="-128"/>
                <a:ea typeface="メイリオ" panose="020B0604030504040204" pitchFamily="50" charset="-128"/>
              </a:rPr>
              <a:t>独自の経済的支援があります。</a:t>
            </a:r>
            <a:endParaRPr kumimoji="1" lang="en-US" altLang="ja-JP" sz="1200" dirty="0">
              <a:latin typeface="メイリオ" panose="020B0604030504040204" pitchFamily="50" charset="-128"/>
              <a:ea typeface="メイリオ" panose="020B0604030504040204" pitchFamily="50" charset="-128"/>
            </a:endParaRPr>
          </a:p>
          <a:p>
            <a:pPr marL="361950" indent="-361950"/>
            <a:endParaRPr lang="en-US" altLang="ja-JP" sz="800" dirty="0">
              <a:latin typeface="メイリオ" panose="020B0604030504040204" pitchFamily="50" charset="-128"/>
              <a:ea typeface="メイリオ" panose="020B0604030504040204" pitchFamily="50" charset="-128"/>
            </a:endParaRPr>
          </a:p>
          <a:p>
            <a:pPr marL="177800" indent="-177800"/>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高校生等奨学給付金を受給するには、保護者が</a:t>
            </a:r>
            <a:r>
              <a:rPr lang="ja-JP" altLang="en-US" sz="1100" b="1" u="sng" dirty="0">
                <a:solidFill>
                  <a:srgbClr val="FF3399"/>
                </a:solidFill>
                <a:latin typeface="メイリオ" panose="020B0604030504040204" pitchFamily="50" charset="-128"/>
                <a:ea typeface="メイリオ" panose="020B0604030504040204" pitchFamily="50" charset="-128"/>
              </a:rPr>
              <a:t>お住まいの都道府県へ申請</a:t>
            </a:r>
            <a:r>
              <a:rPr lang="ja-JP" altLang="en-US" sz="1100" dirty="0">
                <a:latin typeface="メイリオ" panose="020B0604030504040204" pitchFamily="50" charset="-128"/>
                <a:ea typeface="メイリオ" panose="020B0604030504040204" pitchFamily="50" charset="-128"/>
              </a:rPr>
              <a:t>する必要があります。</a:t>
            </a:r>
            <a:endParaRPr lang="en-US" altLang="ja-JP" sz="1100" dirty="0">
              <a:latin typeface="メイリオ" panose="020B0604030504040204" pitchFamily="50" charset="-128"/>
              <a:ea typeface="メイリオ" panose="020B0604030504040204" pitchFamily="50" charset="-128"/>
            </a:endParaRPr>
          </a:p>
          <a:p>
            <a:pPr marL="177800" indent="-177800"/>
            <a:r>
              <a:rPr lang="ja-JP" altLang="en-US" sz="1100" dirty="0">
                <a:latin typeface="メイリオ" panose="020B0604030504040204" pitchFamily="50" charset="-128"/>
                <a:ea typeface="メイリオ" panose="020B0604030504040204" pitchFamily="50" charset="-128"/>
              </a:rPr>
              <a:t>　 申請方法等は、通われる学校またはお住まいの都道府県にお問い合わせください。各都道府県の問合せ先は、以下の「</a:t>
            </a:r>
            <a:r>
              <a:rPr lang="ja-JP" altLang="en-US" sz="1100" dirty="0">
                <a:ea typeface="メイリオ" panose="020B0604030504040204" pitchFamily="50" charset="-128"/>
              </a:rPr>
              <a:t>高校生等奨学給付金のお問合せ先一覧」</a:t>
            </a:r>
            <a:r>
              <a:rPr lang="ja-JP" altLang="en-US" sz="1100" dirty="0">
                <a:latin typeface="メイリオ" panose="020B0604030504040204" pitchFamily="50" charset="-128"/>
                <a:ea typeface="メイリオ" panose="020B0604030504040204" pitchFamily="50" charset="-128"/>
              </a:rPr>
              <a:t>を</a:t>
            </a:r>
            <a:r>
              <a:rPr lang="ja-JP" altLang="en-US" sz="1100" dirty="0">
                <a:ea typeface="メイリオ" panose="020B0604030504040204" pitchFamily="50" charset="-128"/>
              </a:rPr>
              <a:t>ご覧ください。</a:t>
            </a:r>
            <a:endParaRPr lang="en-US" altLang="ja-JP" sz="1000" u="sng" dirty="0">
              <a:latin typeface="メイリオ" panose="020B0604030504040204" pitchFamily="50" charset="-128"/>
              <a:ea typeface="メイリオ" panose="020B0604030504040204" pitchFamily="50" charset="-128"/>
            </a:endParaRPr>
          </a:p>
        </p:txBody>
      </p:sp>
      <p:sp>
        <p:nvSpPr>
          <p:cNvPr id="117" name="テキスト ボックス 116"/>
          <p:cNvSpPr txBox="1"/>
          <p:nvPr/>
        </p:nvSpPr>
        <p:spPr>
          <a:xfrm>
            <a:off x="5329987" y="4285872"/>
            <a:ext cx="5030399" cy="282573"/>
          </a:xfrm>
          <a:prstGeom prst="rect">
            <a:avLst/>
          </a:prstGeom>
          <a:solidFill>
            <a:srgbClr val="00B050"/>
          </a:solidFill>
          <a:ln w="12700" cap="rnd" cmpd="sng">
            <a:noFill/>
          </a:ln>
        </p:spPr>
        <p:txBody>
          <a:bodyPr wrap="square" lIns="101824" tIns="36000" rIns="101824" bIns="0" rtlCol="0" anchor="ctr" anchorCtr="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７．高校生等奨学給付金等</a:t>
            </a:r>
          </a:p>
        </p:txBody>
      </p:sp>
      <p:sp>
        <p:nvSpPr>
          <p:cNvPr id="58" name="テキスト ボックス 57"/>
          <p:cNvSpPr txBox="1"/>
          <p:nvPr/>
        </p:nvSpPr>
        <p:spPr>
          <a:xfrm>
            <a:off x="5325550" y="83098"/>
            <a:ext cx="5031437" cy="282573"/>
          </a:xfrm>
          <a:prstGeom prst="rect">
            <a:avLst/>
          </a:prstGeom>
          <a:solidFill>
            <a:srgbClr val="00B050"/>
          </a:solidFill>
          <a:ln w="12700" cap="rnd" cmpd="sng">
            <a:noFill/>
          </a:ln>
        </p:spPr>
        <p:txBody>
          <a:bodyPr wrap="square" lIns="101824" tIns="36000" rIns="101824" bIns="0" rtlCol="0" anchor="ctr" anchorCtr="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５．就学支援金の支給方法</a:t>
            </a:r>
          </a:p>
        </p:txBody>
      </p:sp>
      <p:pic>
        <p:nvPicPr>
          <p:cNvPr id="135" name="Picture 27" descr="C:\Users\hina-d\Desktop\法案島でのお仕事\リーフレット\ほおづえ・女の子.bm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5398" y="1593850"/>
            <a:ext cx="519901" cy="558534"/>
          </a:xfrm>
          <a:prstGeom prst="rect">
            <a:avLst/>
          </a:prstGeom>
          <a:noFill/>
          <a:extLst>
            <a:ext uri="{909E8E84-426E-40DD-AFC4-6F175D3DCCD1}">
              <a14:hiddenFill xmlns:a14="http://schemas.microsoft.com/office/drawing/2010/main">
                <a:solidFill>
                  <a:srgbClr val="FFFFFF"/>
                </a:solidFill>
              </a14:hiddenFill>
            </a:ext>
          </a:extLst>
        </p:spPr>
      </p:pic>
      <p:sp>
        <p:nvSpPr>
          <p:cNvPr id="136" name="テキスト ボックス 135"/>
          <p:cNvSpPr txBox="1"/>
          <p:nvPr/>
        </p:nvSpPr>
        <p:spPr>
          <a:xfrm>
            <a:off x="5453580" y="2128174"/>
            <a:ext cx="571529" cy="246221"/>
          </a:xfrm>
          <a:prstGeom prst="rect">
            <a:avLst/>
          </a:prstGeom>
          <a:noFill/>
        </p:spPr>
        <p:txBody>
          <a:bodyPr wrap="square" rtlCol="0">
            <a:spAutoFit/>
          </a:bodyPr>
          <a:lstStyle/>
          <a:p>
            <a:r>
              <a:rPr kumimoji="1" lang="ja-JP" altLang="en-US" sz="1000" dirty="0">
                <a:latin typeface="メイリオ" panose="020B0604030504040204" pitchFamily="50" charset="-128"/>
                <a:ea typeface="メイリオ" panose="020B0604030504040204" pitchFamily="50" charset="-128"/>
              </a:rPr>
              <a:t>生徒</a:t>
            </a:r>
          </a:p>
        </p:txBody>
      </p:sp>
      <p:pic>
        <p:nvPicPr>
          <p:cNvPr id="138"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5189" y="1636255"/>
            <a:ext cx="809580" cy="4548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9" name="角丸四角形 30"/>
          <p:cNvSpPr/>
          <p:nvPr/>
        </p:nvSpPr>
        <p:spPr>
          <a:xfrm>
            <a:off x="7445493" y="2125575"/>
            <a:ext cx="1520066" cy="340428"/>
          </a:xfrm>
          <a:prstGeom prst="roundRect">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spcBef>
                <a:spcPct val="50000"/>
              </a:spcBef>
            </a:pPr>
            <a:r>
              <a:rPr lang="ja-JP" altLang="en-US" sz="900" dirty="0">
                <a:solidFill>
                  <a:prstClr val="black"/>
                </a:solidFill>
                <a:latin typeface="メイリオ" panose="020B0604030504040204" pitchFamily="50" charset="-128"/>
                <a:ea typeface="メイリオ" panose="020B0604030504040204" pitchFamily="50" charset="-128"/>
              </a:rPr>
              <a:t>生徒に代わって就学支援金</a:t>
            </a:r>
            <a:br>
              <a:rPr lang="en-US" altLang="ja-JP" sz="900" dirty="0">
                <a:solidFill>
                  <a:prstClr val="black"/>
                </a:solidFill>
                <a:latin typeface="メイリオ" panose="020B0604030504040204" pitchFamily="50" charset="-128"/>
                <a:ea typeface="メイリオ" panose="020B0604030504040204" pitchFamily="50" charset="-128"/>
              </a:rPr>
            </a:br>
            <a:r>
              <a:rPr lang="ja-JP" altLang="en-US" sz="900" dirty="0">
                <a:solidFill>
                  <a:prstClr val="black"/>
                </a:solidFill>
                <a:latin typeface="メイリオ" panose="020B0604030504040204" pitchFamily="50" charset="-128"/>
                <a:ea typeface="メイリオ" panose="020B0604030504040204" pitchFamily="50" charset="-128"/>
              </a:rPr>
              <a:t>を受領し、授業料に充てる</a:t>
            </a:r>
          </a:p>
        </p:txBody>
      </p:sp>
      <p:sp>
        <p:nvSpPr>
          <p:cNvPr id="140" name="角丸四角形 31"/>
          <p:cNvSpPr/>
          <p:nvPr/>
        </p:nvSpPr>
        <p:spPr>
          <a:xfrm>
            <a:off x="9081339" y="2125575"/>
            <a:ext cx="1085964" cy="340428"/>
          </a:xfrm>
          <a:prstGeom prst="roundRect">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spcBef>
                <a:spcPct val="50000"/>
              </a:spcBef>
            </a:pPr>
            <a:r>
              <a:rPr lang="ja-JP" altLang="en-US" sz="900" dirty="0">
                <a:solidFill>
                  <a:prstClr val="black"/>
                </a:solidFill>
                <a:latin typeface="メイリオ" panose="020B0604030504040204" pitchFamily="50" charset="-128"/>
                <a:ea typeface="メイリオ" panose="020B0604030504040204" pitchFamily="50" charset="-128"/>
              </a:rPr>
              <a:t>就学支援金の費用</a:t>
            </a:r>
            <a:br>
              <a:rPr lang="en-US" altLang="ja-JP" sz="900" dirty="0">
                <a:solidFill>
                  <a:prstClr val="black"/>
                </a:solidFill>
                <a:latin typeface="メイリオ" panose="020B0604030504040204" pitchFamily="50" charset="-128"/>
                <a:ea typeface="メイリオ" panose="020B0604030504040204" pitchFamily="50" charset="-128"/>
              </a:rPr>
            </a:br>
            <a:r>
              <a:rPr lang="ja-JP" altLang="en-US" sz="900" dirty="0">
                <a:solidFill>
                  <a:prstClr val="black"/>
                </a:solidFill>
                <a:latin typeface="メイリオ" panose="020B0604030504040204" pitchFamily="50" charset="-128"/>
                <a:ea typeface="メイリオ" panose="020B0604030504040204" pitchFamily="50" charset="-128"/>
              </a:rPr>
              <a:t>を都道府県に交付</a:t>
            </a:r>
          </a:p>
        </p:txBody>
      </p:sp>
      <p:sp>
        <p:nvSpPr>
          <p:cNvPr id="141" name="Line 179"/>
          <p:cNvSpPr>
            <a:spLocks noChangeShapeType="1"/>
          </p:cNvSpPr>
          <p:nvPr/>
        </p:nvSpPr>
        <p:spPr bwMode="auto">
          <a:xfrm flipH="1" flipV="1">
            <a:off x="7787546" y="1983427"/>
            <a:ext cx="763831" cy="7516"/>
          </a:xfrm>
          <a:prstGeom prst="line">
            <a:avLst/>
          </a:prstGeom>
          <a:noFill/>
          <a:ln w="44450">
            <a:solidFill>
              <a:srgbClr val="FF33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ja-JP" altLang="en-US">
              <a:latin typeface="メイリオ" panose="020B0604030504040204" pitchFamily="50" charset="-128"/>
              <a:ea typeface="メイリオ" panose="020B0604030504040204" pitchFamily="50" charset="-128"/>
            </a:endParaRPr>
          </a:p>
        </p:txBody>
      </p:sp>
      <p:sp>
        <p:nvSpPr>
          <p:cNvPr id="142" name="テキスト ボックス 141"/>
          <p:cNvSpPr txBox="1"/>
          <p:nvPr/>
        </p:nvSpPr>
        <p:spPr>
          <a:xfrm>
            <a:off x="7020694" y="2128178"/>
            <a:ext cx="555575"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rPr>
              <a:t>学校</a:t>
            </a:r>
            <a:endParaRPr kumimoji="1" lang="ja-JP" altLang="en-US" sz="1000" dirty="0">
              <a:latin typeface="メイリオ" panose="020B0604030504040204" pitchFamily="50" charset="-128"/>
              <a:ea typeface="メイリオ" panose="020B0604030504040204" pitchFamily="50" charset="-128"/>
            </a:endParaRPr>
          </a:p>
        </p:txBody>
      </p:sp>
      <p:sp>
        <p:nvSpPr>
          <p:cNvPr id="143" name="テキスト ボックス 142"/>
          <p:cNvSpPr txBox="1"/>
          <p:nvPr/>
        </p:nvSpPr>
        <p:spPr>
          <a:xfrm>
            <a:off x="8549923" y="1783003"/>
            <a:ext cx="939440" cy="282156"/>
          </a:xfrm>
          <a:prstGeom prst="rect">
            <a:avLst/>
          </a:prstGeom>
          <a:noFill/>
        </p:spPr>
        <p:txBody>
          <a:bodyPr wrap="square" rtlCol="0">
            <a:spAutoFit/>
          </a:bodyPr>
          <a:lstStyle/>
          <a:p>
            <a:pPr algn="ctr"/>
            <a:r>
              <a:rPr lang="ja-JP" altLang="en-US" sz="1200" dirty="0">
                <a:latin typeface="メイリオ" panose="020B0604030504040204" pitchFamily="50" charset="-128"/>
                <a:ea typeface="メイリオ" panose="020B0604030504040204" pitchFamily="50" charset="-128"/>
              </a:rPr>
              <a:t>都道府県</a:t>
            </a:r>
            <a:endParaRPr kumimoji="1" lang="ja-JP" altLang="en-US" sz="1200" dirty="0">
              <a:latin typeface="メイリオ" panose="020B0604030504040204" pitchFamily="50" charset="-128"/>
              <a:ea typeface="メイリオ" panose="020B0604030504040204" pitchFamily="50" charset="-128"/>
            </a:endParaRPr>
          </a:p>
        </p:txBody>
      </p:sp>
      <p:sp>
        <p:nvSpPr>
          <p:cNvPr id="144" name="Line 184"/>
          <p:cNvSpPr>
            <a:spLocks noChangeShapeType="1"/>
          </p:cNvSpPr>
          <p:nvPr/>
        </p:nvSpPr>
        <p:spPr bwMode="auto">
          <a:xfrm flipV="1">
            <a:off x="5904145" y="1854977"/>
            <a:ext cx="850952" cy="0"/>
          </a:xfrm>
          <a:prstGeom prst="line">
            <a:avLst/>
          </a:prstGeom>
          <a:noFill/>
          <a:ln w="4445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46" name="Line 179"/>
          <p:cNvSpPr>
            <a:spLocks noChangeShapeType="1"/>
          </p:cNvSpPr>
          <p:nvPr/>
        </p:nvSpPr>
        <p:spPr bwMode="auto">
          <a:xfrm flipH="1">
            <a:off x="9419590" y="1913566"/>
            <a:ext cx="417009" cy="0"/>
          </a:xfrm>
          <a:prstGeom prst="line">
            <a:avLst/>
          </a:prstGeom>
          <a:noFill/>
          <a:ln w="44450">
            <a:solidFill>
              <a:srgbClr val="FF33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ja-JP" altLang="en-US">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9878057" y="1789695"/>
            <a:ext cx="305776" cy="282156"/>
          </a:xfrm>
          <a:prstGeom prst="rect">
            <a:avLst/>
          </a:prstGeom>
          <a:noFill/>
        </p:spPr>
        <p:txBody>
          <a:bodyPr wrap="square" rtlCol="0">
            <a:spAutoFit/>
          </a:bodyPr>
          <a:lstStyle/>
          <a:p>
            <a:pPr algn="ctr"/>
            <a:r>
              <a:rPr lang="ja-JP" altLang="en-US" sz="1200" dirty="0">
                <a:latin typeface="メイリオ" panose="020B0604030504040204" pitchFamily="50" charset="-128"/>
                <a:ea typeface="メイリオ" panose="020B0604030504040204" pitchFamily="50" charset="-128"/>
              </a:rPr>
              <a:t>国</a:t>
            </a:r>
            <a:endParaRPr kumimoji="1" lang="ja-JP" altLang="en-US" sz="1200" dirty="0">
              <a:latin typeface="メイリオ" panose="020B0604030504040204" pitchFamily="50" charset="-128"/>
              <a:ea typeface="メイリオ" panose="020B0604030504040204" pitchFamily="50" charset="-128"/>
            </a:endParaRPr>
          </a:p>
        </p:txBody>
      </p:sp>
      <p:sp>
        <p:nvSpPr>
          <p:cNvPr id="148" name="角丸四角形 40"/>
          <p:cNvSpPr/>
          <p:nvPr/>
        </p:nvSpPr>
        <p:spPr>
          <a:xfrm>
            <a:off x="5876595" y="2125580"/>
            <a:ext cx="850952" cy="340428"/>
          </a:xfrm>
          <a:prstGeom prst="roundRect">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spcBef>
                <a:spcPct val="50000"/>
              </a:spcBef>
            </a:pPr>
            <a:r>
              <a:rPr lang="ja-JP" altLang="en-US" sz="900" dirty="0">
                <a:solidFill>
                  <a:prstClr val="black"/>
                </a:solidFill>
                <a:latin typeface="メイリオ" panose="020B0604030504040204" pitchFamily="50" charset="-128"/>
                <a:ea typeface="メイリオ" panose="020B0604030504040204" pitchFamily="50" charset="-128"/>
              </a:rPr>
              <a:t>就学支援金と授業料を相殺</a:t>
            </a:r>
            <a:endParaRPr lang="en-US" altLang="ja-JP" sz="900" dirty="0">
              <a:solidFill>
                <a:prstClr val="black"/>
              </a:solidFill>
              <a:latin typeface="メイリオ" panose="020B0604030504040204" pitchFamily="50" charset="-128"/>
              <a:ea typeface="メイリオ" panose="020B0604030504040204" pitchFamily="50" charset="-128"/>
            </a:endParaRPr>
          </a:p>
        </p:txBody>
      </p:sp>
      <p:sp>
        <p:nvSpPr>
          <p:cNvPr id="149" name="Line 184"/>
          <p:cNvSpPr>
            <a:spLocks noChangeShapeType="1"/>
          </p:cNvSpPr>
          <p:nvPr/>
        </p:nvSpPr>
        <p:spPr bwMode="auto">
          <a:xfrm flipV="1">
            <a:off x="7801965" y="1851503"/>
            <a:ext cx="763831" cy="0"/>
          </a:xfrm>
          <a:prstGeom prst="line">
            <a:avLst/>
          </a:prstGeom>
          <a:noFill/>
          <a:ln w="4445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51" name="角丸四角形 86"/>
          <p:cNvSpPr/>
          <p:nvPr/>
        </p:nvSpPr>
        <p:spPr>
          <a:xfrm>
            <a:off x="6100841" y="1600332"/>
            <a:ext cx="383879" cy="184105"/>
          </a:xfrm>
          <a:prstGeom prst="roundRect">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r>
              <a:rPr lang="ja-JP" altLang="en-US" sz="1000" dirty="0">
                <a:solidFill>
                  <a:prstClr val="black"/>
                </a:solidFill>
                <a:latin typeface="メイリオ" panose="020B0604030504040204" pitchFamily="50" charset="-128"/>
                <a:ea typeface="メイリオ" panose="020B0604030504040204" pitchFamily="50" charset="-128"/>
              </a:rPr>
              <a:t>申請</a:t>
            </a:r>
          </a:p>
        </p:txBody>
      </p:sp>
      <p:grpSp>
        <p:nvGrpSpPr>
          <p:cNvPr id="152" name="グループ化 151"/>
          <p:cNvGrpSpPr/>
          <p:nvPr/>
        </p:nvGrpSpPr>
        <p:grpSpPr>
          <a:xfrm>
            <a:off x="367720" y="3641925"/>
            <a:ext cx="4488023" cy="1751995"/>
            <a:chOff x="5584576" y="1672944"/>
            <a:chExt cx="4488023" cy="1751995"/>
          </a:xfrm>
        </p:grpSpPr>
        <p:sp>
          <p:nvSpPr>
            <p:cNvPr id="153" name="テキスト ボックス 152"/>
            <p:cNvSpPr txBox="1"/>
            <p:nvPr/>
          </p:nvSpPr>
          <p:spPr>
            <a:xfrm>
              <a:off x="7735502" y="1818524"/>
              <a:ext cx="695642" cy="261610"/>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いいえ</a:t>
              </a:r>
              <a:endParaRPr kumimoji="1" lang="ja-JP" altLang="en-US" sz="1100" dirty="0">
                <a:latin typeface="メイリオ" panose="020B0604030504040204" pitchFamily="50" charset="-128"/>
                <a:ea typeface="メイリオ" panose="020B0604030504040204" pitchFamily="50" charset="-128"/>
              </a:endParaRPr>
            </a:p>
          </p:txBody>
        </p:sp>
        <p:sp>
          <p:nvSpPr>
            <p:cNvPr id="154" name="角丸四角形 27"/>
            <p:cNvSpPr/>
            <p:nvPr/>
          </p:nvSpPr>
          <p:spPr>
            <a:xfrm>
              <a:off x="8889658" y="2393959"/>
              <a:ext cx="1182684" cy="2520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spcBef>
                  <a:spcPct val="50000"/>
                </a:spcBef>
              </a:pPr>
              <a:r>
                <a:rPr lang="ja-JP" altLang="en-US" sz="1050" dirty="0">
                  <a:solidFill>
                    <a:prstClr val="black"/>
                  </a:solidFill>
                  <a:latin typeface="メイリオ" panose="020B0604030504040204" pitchFamily="50" charset="-128"/>
                  <a:ea typeface="メイリオ" panose="020B0604030504040204" pitchFamily="50" charset="-128"/>
                </a:rPr>
                <a:t>未成年後見人</a:t>
              </a:r>
            </a:p>
          </p:txBody>
        </p:sp>
        <p:sp>
          <p:nvSpPr>
            <p:cNvPr id="155" name="角丸四角形 26"/>
            <p:cNvSpPr/>
            <p:nvPr/>
          </p:nvSpPr>
          <p:spPr>
            <a:xfrm>
              <a:off x="8889915" y="2036927"/>
              <a:ext cx="1182684" cy="2520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spcBef>
                  <a:spcPct val="50000"/>
                </a:spcBef>
              </a:pPr>
              <a:r>
                <a:rPr lang="ja-JP" altLang="en-US" sz="1050" dirty="0">
                  <a:solidFill>
                    <a:prstClr val="black"/>
                  </a:solidFill>
                  <a:latin typeface="メイリオ" panose="020B0604030504040204" pitchFamily="50" charset="-128"/>
                  <a:ea typeface="メイリオ" panose="020B0604030504040204" pitchFamily="50" charset="-128"/>
                </a:rPr>
                <a:t>親権者全員</a:t>
              </a:r>
            </a:p>
          </p:txBody>
        </p:sp>
        <p:sp>
          <p:nvSpPr>
            <p:cNvPr id="156" name="角丸四角形 22"/>
            <p:cNvSpPr/>
            <p:nvPr/>
          </p:nvSpPr>
          <p:spPr>
            <a:xfrm>
              <a:off x="5584576" y="1987969"/>
              <a:ext cx="834929" cy="3240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0"/>
            <a:lstStyle/>
            <a:p>
              <a:pPr lvl="0" algn="ctr"/>
              <a:r>
                <a:rPr lang="ja-JP" altLang="en-US" sz="1000" dirty="0">
                  <a:solidFill>
                    <a:prstClr val="black"/>
                  </a:solidFill>
                  <a:latin typeface="メイリオ" panose="020B0604030504040204" pitchFamily="50" charset="-128"/>
                  <a:ea typeface="メイリオ" panose="020B0604030504040204" pitchFamily="50" charset="-128"/>
                </a:rPr>
                <a:t>親権者は</a:t>
              </a:r>
              <a:br>
                <a:rPr lang="en-US" altLang="ja-JP" sz="1000" dirty="0">
                  <a:solidFill>
                    <a:prstClr val="black"/>
                  </a:solidFill>
                  <a:latin typeface="メイリオ" panose="020B0604030504040204" pitchFamily="50" charset="-128"/>
                  <a:ea typeface="メイリオ" panose="020B0604030504040204" pitchFamily="50" charset="-128"/>
                </a:rPr>
              </a:br>
              <a:r>
                <a:rPr lang="ja-JP" altLang="en-US" sz="1000" dirty="0">
                  <a:solidFill>
                    <a:prstClr val="black"/>
                  </a:solidFill>
                  <a:latin typeface="メイリオ" panose="020B0604030504040204" pitchFamily="50" charset="-128"/>
                  <a:ea typeface="メイリオ" panose="020B0604030504040204" pitchFamily="50" charset="-128"/>
                </a:rPr>
                <a:t>いますか</a:t>
              </a:r>
            </a:p>
          </p:txBody>
        </p:sp>
        <p:sp>
          <p:nvSpPr>
            <p:cNvPr id="157" name="角丸四角形 23"/>
            <p:cNvSpPr/>
            <p:nvPr/>
          </p:nvSpPr>
          <p:spPr>
            <a:xfrm>
              <a:off x="5584576" y="2918692"/>
              <a:ext cx="974083" cy="3240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0"/>
            <a:lstStyle/>
            <a:p>
              <a:pPr lvl="0" algn="ctr"/>
              <a:r>
                <a:rPr lang="ja-JP" altLang="en-US" sz="1000" dirty="0">
                  <a:solidFill>
                    <a:prstClr val="black"/>
                  </a:solidFill>
                  <a:latin typeface="メイリオ" panose="020B0604030504040204" pitchFamily="50" charset="-128"/>
                  <a:ea typeface="メイリオ" panose="020B0604030504040204" pitchFamily="50" charset="-128"/>
                </a:rPr>
                <a:t>未成年後見人はいますか</a:t>
              </a:r>
            </a:p>
          </p:txBody>
        </p:sp>
        <p:sp>
          <p:nvSpPr>
            <p:cNvPr id="158" name="角丸四角形 24"/>
            <p:cNvSpPr/>
            <p:nvPr/>
          </p:nvSpPr>
          <p:spPr>
            <a:xfrm>
              <a:off x="7420063" y="2929236"/>
              <a:ext cx="1174763" cy="3240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0"/>
            <a:lstStyle/>
            <a:p>
              <a:pPr lvl="0" algn="ctr"/>
              <a:r>
                <a:rPr lang="ja-JP" altLang="en-US" sz="1000" dirty="0">
                  <a:solidFill>
                    <a:prstClr val="black"/>
                  </a:solidFill>
                  <a:latin typeface="メイリオ" panose="020B0604030504040204" pitchFamily="50" charset="-128"/>
                  <a:ea typeface="メイリオ" panose="020B0604030504040204" pitchFamily="50" charset="-128"/>
                </a:rPr>
                <a:t>主たる生計維持者</a:t>
              </a:r>
              <a:br>
                <a:rPr lang="en-US" altLang="ja-JP" sz="1000" dirty="0">
                  <a:solidFill>
                    <a:prstClr val="black"/>
                  </a:solidFill>
                  <a:latin typeface="メイリオ" panose="020B0604030504040204" pitchFamily="50" charset="-128"/>
                  <a:ea typeface="メイリオ" panose="020B0604030504040204" pitchFamily="50" charset="-128"/>
                </a:rPr>
              </a:br>
              <a:r>
                <a:rPr lang="ja-JP" altLang="en-US" sz="1000" dirty="0">
                  <a:solidFill>
                    <a:prstClr val="black"/>
                  </a:solidFill>
                  <a:latin typeface="メイリオ" panose="020B0604030504040204" pitchFamily="50" charset="-128"/>
                  <a:ea typeface="メイリオ" panose="020B0604030504040204" pitchFamily="50" charset="-128"/>
                </a:rPr>
                <a:t>はいますか</a:t>
              </a:r>
            </a:p>
          </p:txBody>
        </p:sp>
        <p:sp>
          <p:nvSpPr>
            <p:cNvPr id="159" name="角丸四角形 25"/>
            <p:cNvSpPr/>
            <p:nvPr/>
          </p:nvSpPr>
          <p:spPr>
            <a:xfrm>
              <a:off x="6445979" y="2359935"/>
              <a:ext cx="974083" cy="3240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0"/>
            <a:lstStyle/>
            <a:p>
              <a:pPr lvl="0" algn="ctr">
                <a:spcBef>
                  <a:spcPct val="50000"/>
                </a:spcBef>
              </a:pPr>
              <a:r>
                <a:rPr lang="ja-JP" altLang="en-US" sz="1000" dirty="0">
                  <a:solidFill>
                    <a:prstClr val="black"/>
                  </a:solidFill>
                  <a:latin typeface="メイリオ" panose="020B0604030504040204" pitchFamily="50" charset="-128"/>
                  <a:ea typeface="メイリオ" panose="020B0604030504040204" pitchFamily="50" charset="-128"/>
                </a:rPr>
                <a:t>扶養義務</a:t>
              </a:r>
              <a:br>
                <a:rPr lang="en-US" altLang="ja-JP" sz="1000" dirty="0">
                  <a:solidFill>
                    <a:prstClr val="black"/>
                  </a:solidFill>
                  <a:latin typeface="メイリオ" panose="020B0604030504040204" pitchFamily="50" charset="-128"/>
                  <a:ea typeface="メイリオ" panose="020B0604030504040204" pitchFamily="50" charset="-128"/>
                </a:rPr>
              </a:br>
              <a:r>
                <a:rPr lang="ja-JP" altLang="en-US" sz="1000" dirty="0">
                  <a:solidFill>
                    <a:prstClr val="black"/>
                  </a:solidFill>
                  <a:latin typeface="メイリオ" panose="020B0604030504040204" pitchFamily="50" charset="-128"/>
                  <a:ea typeface="メイリオ" panose="020B0604030504040204" pitchFamily="50" charset="-128"/>
                </a:rPr>
                <a:t>はありますか</a:t>
              </a:r>
            </a:p>
          </p:txBody>
        </p:sp>
        <p:sp>
          <p:nvSpPr>
            <p:cNvPr id="160" name="角丸四角形 28"/>
            <p:cNvSpPr/>
            <p:nvPr/>
          </p:nvSpPr>
          <p:spPr>
            <a:xfrm>
              <a:off x="8889783" y="2848364"/>
              <a:ext cx="1182816" cy="2520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spcBef>
                  <a:spcPct val="50000"/>
                </a:spcBef>
              </a:pPr>
              <a:r>
                <a:rPr lang="ja-JP" altLang="en-US" sz="1000" dirty="0">
                  <a:solidFill>
                    <a:prstClr val="black"/>
                  </a:solidFill>
                  <a:latin typeface="メイリオ" panose="020B0604030504040204" pitchFamily="50" charset="-128"/>
                  <a:ea typeface="メイリオ" panose="020B0604030504040204" pitchFamily="50" charset="-128"/>
                </a:rPr>
                <a:t>主たる生計維持者</a:t>
              </a:r>
            </a:p>
          </p:txBody>
        </p:sp>
        <p:sp>
          <p:nvSpPr>
            <p:cNvPr id="161" name="角丸四角形 29"/>
            <p:cNvSpPr/>
            <p:nvPr/>
          </p:nvSpPr>
          <p:spPr>
            <a:xfrm>
              <a:off x="8889915" y="3172939"/>
              <a:ext cx="1182684" cy="2520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spcBef>
                  <a:spcPct val="50000"/>
                </a:spcBef>
              </a:pPr>
              <a:r>
                <a:rPr lang="ja-JP" altLang="en-US" sz="1050" dirty="0">
                  <a:solidFill>
                    <a:prstClr val="black"/>
                  </a:solidFill>
                  <a:latin typeface="メイリオ" panose="020B0604030504040204" pitchFamily="50" charset="-128"/>
                  <a:ea typeface="メイリオ" panose="020B0604030504040204" pitchFamily="50" charset="-128"/>
                </a:rPr>
                <a:t>生徒本人</a:t>
              </a:r>
            </a:p>
          </p:txBody>
        </p:sp>
        <p:sp>
          <p:nvSpPr>
            <p:cNvPr id="162" name="Line 187"/>
            <p:cNvSpPr>
              <a:spLocks noChangeShapeType="1"/>
            </p:cNvSpPr>
            <p:nvPr/>
          </p:nvSpPr>
          <p:spPr bwMode="auto">
            <a:xfrm>
              <a:off x="6987193" y="1956382"/>
              <a:ext cx="752138" cy="0"/>
            </a:xfrm>
            <a:prstGeom prst="line">
              <a:avLst/>
            </a:prstGeom>
            <a:noFill/>
            <a:ln w="38100">
              <a:solidFill>
                <a:srgbClr val="FF33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63" name="Line 184"/>
            <p:cNvSpPr>
              <a:spLocks noChangeShapeType="1"/>
            </p:cNvSpPr>
            <p:nvPr/>
          </p:nvSpPr>
          <p:spPr bwMode="auto">
            <a:xfrm>
              <a:off x="6973981" y="1795852"/>
              <a:ext cx="765351" cy="0"/>
            </a:xfrm>
            <a:prstGeom prst="line">
              <a:avLst/>
            </a:prstGeom>
            <a:noFill/>
            <a:ln w="381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64" name="Line 187"/>
            <p:cNvSpPr>
              <a:spLocks noChangeShapeType="1"/>
            </p:cNvSpPr>
            <p:nvPr/>
          </p:nvSpPr>
          <p:spPr bwMode="auto">
            <a:xfrm>
              <a:off x="6027444" y="2347938"/>
              <a:ext cx="0" cy="581298"/>
            </a:xfrm>
            <a:prstGeom prst="line">
              <a:avLst/>
            </a:prstGeom>
            <a:noFill/>
            <a:ln w="38100">
              <a:solidFill>
                <a:srgbClr val="FF33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65" name="Line 184"/>
            <p:cNvSpPr>
              <a:spLocks noChangeShapeType="1"/>
            </p:cNvSpPr>
            <p:nvPr/>
          </p:nvSpPr>
          <p:spPr bwMode="auto">
            <a:xfrm>
              <a:off x="6419505" y="2166757"/>
              <a:ext cx="2470154" cy="0"/>
            </a:xfrm>
            <a:prstGeom prst="line">
              <a:avLst/>
            </a:prstGeom>
            <a:noFill/>
            <a:ln w="381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66" name="Line 187"/>
            <p:cNvSpPr>
              <a:spLocks noChangeShapeType="1"/>
            </p:cNvSpPr>
            <p:nvPr/>
          </p:nvSpPr>
          <p:spPr bwMode="auto">
            <a:xfrm flipV="1">
              <a:off x="6565027" y="3075566"/>
              <a:ext cx="855035" cy="0"/>
            </a:xfrm>
            <a:prstGeom prst="line">
              <a:avLst/>
            </a:prstGeom>
            <a:noFill/>
            <a:ln w="38100">
              <a:solidFill>
                <a:srgbClr val="FF33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67" name="Line 184"/>
            <p:cNvSpPr>
              <a:spLocks noChangeShapeType="1"/>
            </p:cNvSpPr>
            <p:nvPr/>
          </p:nvSpPr>
          <p:spPr bwMode="auto">
            <a:xfrm flipV="1">
              <a:off x="6369585" y="2703048"/>
              <a:ext cx="189074" cy="226185"/>
            </a:xfrm>
            <a:prstGeom prst="line">
              <a:avLst/>
            </a:prstGeom>
            <a:noFill/>
            <a:ln w="381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68" name="Line 187"/>
            <p:cNvSpPr>
              <a:spLocks noChangeShapeType="1"/>
            </p:cNvSpPr>
            <p:nvPr/>
          </p:nvSpPr>
          <p:spPr bwMode="auto">
            <a:xfrm>
              <a:off x="7422546" y="2680678"/>
              <a:ext cx="189074" cy="200157"/>
            </a:xfrm>
            <a:prstGeom prst="line">
              <a:avLst/>
            </a:prstGeom>
            <a:noFill/>
            <a:ln w="38100">
              <a:solidFill>
                <a:srgbClr val="FF33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69" name="Line 184"/>
            <p:cNvSpPr>
              <a:spLocks noChangeShapeType="1"/>
            </p:cNvSpPr>
            <p:nvPr/>
          </p:nvSpPr>
          <p:spPr bwMode="auto">
            <a:xfrm flipV="1">
              <a:off x="7420063" y="2523803"/>
              <a:ext cx="1469595" cy="0"/>
            </a:xfrm>
            <a:prstGeom prst="line">
              <a:avLst/>
            </a:prstGeom>
            <a:noFill/>
            <a:ln w="381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70" name="Line 187"/>
            <p:cNvSpPr>
              <a:spLocks noChangeShapeType="1"/>
            </p:cNvSpPr>
            <p:nvPr/>
          </p:nvSpPr>
          <p:spPr bwMode="auto">
            <a:xfrm>
              <a:off x="8602878" y="3172939"/>
              <a:ext cx="291764" cy="104084"/>
            </a:xfrm>
            <a:prstGeom prst="line">
              <a:avLst/>
            </a:prstGeom>
            <a:noFill/>
            <a:ln w="38100">
              <a:solidFill>
                <a:srgbClr val="FF33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71" name="Line 184"/>
            <p:cNvSpPr>
              <a:spLocks noChangeShapeType="1"/>
            </p:cNvSpPr>
            <p:nvPr/>
          </p:nvSpPr>
          <p:spPr bwMode="auto">
            <a:xfrm flipV="1">
              <a:off x="8594826" y="2998560"/>
              <a:ext cx="291764" cy="63771"/>
            </a:xfrm>
            <a:prstGeom prst="line">
              <a:avLst/>
            </a:prstGeom>
            <a:noFill/>
            <a:ln w="381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172" name="テキスト ボックス 171"/>
            <p:cNvSpPr txBox="1"/>
            <p:nvPr/>
          </p:nvSpPr>
          <p:spPr>
            <a:xfrm>
              <a:off x="7716828" y="1672944"/>
              <a:ext cx="695642"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はい</a:t>
              </a:r>
            </a:p>
          </p:txBody>
        </p:sp>
      </p:grpSp>
      <p:sp>
        <p:nvSpPr>
          <p:cNvPr id="173" name="テキスト ボックス 172"/>
          <p:cNvSpPr txBox="1"/>
          <p:nvPr/>
        </p:nvSpPr>
        <p:spPr>
          <a:xfrm>
            <a:off x="268552" y="5427314"/>
            <a:ext cx="4683417" cy="1800493"/>
          </a:xfrm>
          <a:prstGeom prst="rect">
            <a:avLst/>
          </a:prstGeom>
          <a:noFill/>
        </p:spPr>
        <p:txBody>
          <a:bodyPr wrap="square" rtlCol="0">
            <a:spAutoFit/>
          </a:bodyPr>
          <a:lstStyle/>
          <a:p>
            <a:pPr marL="177800" indent="-177800"/>
            <a:r>
              <a:rPr lang="ja-JP" altLang="en-US" sz="1000" u="sng" dirty="0">
                <a:latin typeface="メイリオ" panose="020B0604030504040204" pitchFamily="50" charset="-128"/>
                <a:ea typeface="メイリオ" panose="020B0604030504040204" pitchFamily="50" charset="-128"/>
              </a:rPr>
              <a:t>○成年年齢の引き下げについて</a:t>
            </a:r>
            <a:endParaRPr lang="en-US" altLang="ja-JP" sz="1000" dirty="0">
              <a:latin typeface="メイリオ" panose="020B0604030504040204" pitchFamily="50" charset="-128"/>
              <a:ea typeface="メイリオ" panose="020B0604030504040204" pitchFamily="50" charset="-128"/>
            </a:endParaRPr>
          </a:p>
          <a:p>
            <a:pPr marL="85725" indent="3175"/>
            <a:r>
              <a:rPr lang="ja-JP" altLang="en-US" sz="1000" dirty="0">
                <a:latin typeface="メイリオ" panose="020B0604030504040204" pitchFamily="50" charset="-128"/>
                <a:ea typeface="メイリオ" panose="020B0604030504040204" pitchFamily="50" charset="-128"/>
              </a:rPr>
              <a:t>　令和４年４月から成年年齢が</a:t>
            </a:r>
            <a:r>
              <a:rPr lang="en-US" altLang="ja-JP" sz="1000" dirty="0">
                <a:latin typeface="メイリオ" panose="020B0604030504040204" pitchFamily="50" charset="-128"/>
                <a:ea typeface="メイリオ" panose="020B0604030504040204" pitchFamily="50" charset="-128"/>
              </a:rPr>
              <a:t>18</a:t>
            </a:r>
            <a:r>
              <a:rPr lang="ja-JP" altLang="en-US" sz="1000" dirty="0">
                <a:latin typeface="メイリオ" panose="020B0604030504040204" pitchFamily="50" charset="-128"/>
                <a:ea typeface="メイリオ" panose="020B0604030504040204" pitchFamily="50" charset="-128"/>
              </a:rPr>
              <a:t>歳に引き下げられます。高校生が在学中に成年に達した場合でも、</a:t>
            </a:r>
            <a:r>
              <a:rPr lang="ja-JP" altLang="en-US" sz="1000" u="sng" dirty="0">
                <a:latin typeface="メイリオ" panose="020B0604030504040204" pitchFamily="50" charset="-128"/>
                <a:ea typeface="メイリオ" panose="020B0604030504040204" pitchFamily="50" charset="-128"/>
              </a:rPr>
              <a:t>引き続き、それまで親権者であった父母等の収入状況で判定を行うため、変更手続は不要です</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marL="177800" indent="-177800"/>
            <a:endParaRPr lang="en-US" altLang="ja-JP" sz="600" dirty="0">
              <a:latin typeface="メイリオ" panose="020B0604030504040204" pitchFamily="50" charset="-128"/>
              <a:ea typeface="メイリオ" panose="020B0604030504040204" pitchFamily="50" charset="-128"/>
            </a:endParaRPr>
          </a:p>
          <a:p>
            <a:pPr marL="177800" indent="-177800"/>
            <a:r>
              <a:rPr lang="ja-JP" altLang="en-US" sz="1000" u="sng" dirty="0">
                <a:latin typeface="メイリオ" panose="020B0604030504040204" pitchFamily="50" charset="-128"/>
                <a:ea typeface="メイリオ" panose="020B0604030504040204" pitchFamily="50" charset="-128"/>
              </a:rPr>
              <a:t>○収入状況の登録が困難な場合について</a:t>
            </a:r>
            <a:endParaRPr lang="en-US" altLang="ja-JP" sz="1000" u="sng" dirty="0">
              <a:latin typeface="メイリオ" panose="020B0604030504040204" pitchFamily="50" charset="-128"/>
              <a:ea typeface="メイリオ" panose="020B0604030504040204" pitchFamily="50" charset="-128"/>
            </a:endParaRPr>
          </a:p>
          <a:p>
            <a:pPr marL="85725" indent="3175"/>
            <a:r>
              <a:rPr lang="ja-JP" altLang="en-US" sz="1000" dirty="0">
                <a:latin typeface="メイリオ" panose="020B0604030504040204" pitchFamily="50" charset="-128"/>
                <a:ea typeface="メイリオ" panose="020B0604030504040204" pitchFamily="50" charset="-128"/>
              </a:rPr>
              <a:t>　保護者等の収入状況の登録が困難と認められる場合は、上図と異なることがあります。まずは、学校等にご相談ください。</a:t>
            </a:r>
            <a:endParaRPr lang="en-US" altLang="ja-JP" sz="1000" dirty="0">
              <a:latin typeface="メイリオ" panose="020B0604030504040204" pitchFamily="50" charset="-128"/>
              <a:ea typeface="メイリオ" panose="020B0604030504040204" pitchFamily="50" charset="-128"/>
            </a:endParaRPr>
          </a:p>
          <a:p>
            <a:pPr marL="177800" indent="3175"/>
            <a:endParaRPr lang="en-US" altLang="ja-JP" sz="500" dirty="0">
              <a:latin typeface="メイリオ" panose="020B0604030504040204" pitchFamily="50" charset="-128"/>
              <a:ea typeface="メイリオ" panose="020B0604030504040204" pitchFamily="50" charset="-128"/>
            </a:endParaRPr>
          </a:p>
          <a:p>
            <a:pPr marL="266700" indent="-177800"/>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収入状況の登録が困難と考えられる場合の例</a:t>
            </a:r>
            <a:r>
              <a:rPr lang="en-US" altLang="ja-JP" sz="1000" dirty="0">
                <a:latin typeface="メイリオ" panose="020B0604030504040204" pitchFamily="50" charset="-128"/>
                <a:ea typeface="メイリオ" panose="020B0604030504040204" pitchFamily="50" charset="-128"/>
              </a:rPr>
              <a:t>】</a:t>
            </a:r>
          </a:p>
          <a:p>
            <a:pPr marL="266700" indent="-177800"/>
            <a:r>
              <a:rPr lang="ja-JP" altLang="en-US" sz="1000" dirty="0">
                <a:latin typeface="メイリオ" panose="020B0604030504040204" pitchFamily="50" charset="-128"/>
                <a:ea typeface="メイリオ" panose="020B0604030504040204" pitchFamily="50" charset="-128"/>
              </a:rPr>
              <a:t>　・ドメスティック・バイオレンスなどの理由により接触が困難な場合</a:t>
            </a:r>
            <a:endParaRPr lang="en-US" altLang="ja-JP" sz="1000" dirty="0">
              <a:latin typeface="メイリオ" panose="020B0604030504040204" pitchFamily="50" charset="-128"/>
              <a:ea typeface="メイリオ" panose="020B0604030504040204" pitchFamily="50" charset="-128"/>
            </a:endParaRPr>
          </a:p>
          <a:p>
            <a:pPr marL="266700" indent="-177800"/>
            <a:r>
              <a:rPr lang="ja-JP" altLang="en-US" sz="1000" dirty="0">
                <a:latin typeface="メイリオ" panose="020B0604030504040204" pitchFamily="50" charset="-128"/>
                <a:ea typeface="メイリオ" panose="020B0604030504040204" pitchFamily="50" charset="-128"/>
              </a:rPr>
              <a:t>　・海外に在住しており、住民税が課されていない場合　　　　　　　　等</a:t>
            </a:r>
            <a:endParaRPr lang="en-US" altLang="ja-JP" sz="1000" dirty="0">
              <a:latin typeface="メイリオ" panose="020B0604030504040204" pitchFamily="50" charset="-128"/>
              <a:ea typeface="メイリオ" panose="020B0604030504040204" pitchFamily="50" charset="-128"/>
            </a:endParaRPr>
          </a:p>
        </p:txBody>
      </p:sp>
      <p:sp>
        <p:nvSpPr>
          <p:cNvPr id="182" name="テキスト ボックス 181"/>
          <p:cNvSpPr txBox="1"/>
          <p:nvPr/>
        </p:nvSpPr>
        <p:spPr>
          <a:xfrm>
            <a:off x="110941" y="480368"/>
            <a:ext cx="4978468" cy="2880502"/>
          </a:xfrm>
          <a:prstGeom prst="rect">
            <a:avLst/>
          </a:prstGeom>
          <a:noFill/>
          <a:ln w="31750" cap="rnd">
            <a:noFill/>
            <a:prstDash val="solid"/>
            <a:bevel/>
          </a:ln>
        </p:spPr>
        <p:txBody>
          <a:bodyPr wrap="square" lIns="101824" tIns="50912" rIns="101824" bIns="50912" rtlCol="0">
            <a:spAutoFit/>
          </a:bodyPr>
          <a:lstStyle/>
          <a:p>
            <a:r>
              <a:rPr lang="ja-JP" altLang="en-US" sz="1200" dirty="0">
                <a:latin typeface="メイリオ" panose="020B0604030504040204" pitchFamily="50" charset="-128"/>
                <a:ea typeface="メイリオ" panose="020B0604030504040204" pitchFamily="50" charset="-128"/>
              </a:rPr>
              <a:t>　入学時等に学校から案内があるので、申請を行ってください。　</a:t>
            </a:r>
            <a:endParaRPr lang="en-US" altLang="ja-JP" sz="1200" dirty="0">
              <a:latin typeface="メイリオ" panose="020B0604030504040204" pitchFamily="50" charset="-128"/>
              <a:ea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rPr>
              <a:t>　申請は、原則として、</a:t>
            </a:r>
            <a:r>
              <a:rPr lang="ja-JP" altLang="en-US" sz="1200" b="1" u="sng" dirty="0">
                <a:solidFill>
                  <a:srgbClr val="0070C0"/>
                </a:solidFill>
                <a:latin typeface="メイリオ" panose="020B0604030504040204" pitchFamily="50" charset="-128"/>
                <a:ea typeface="メイリオ" panose="020B0604030504040204" pitchFamily="50" charset="-128"/>
              </a:rPr>
              <a:t>オンライン</a:t>
            </a:r>
            <a:r>
              <a:rPr lang="ja-JP" altLang="en-US" sz="1200" dirty="0">
                <a:latin typeface="メイリオ" panose="020B0604030504040204" pitchFamily="50" charset="-128"/>
                <a:ea typeface="メイリオ" panose="020B0604030504040204" pitchFamily="50" charset="-128"/>
              </a:rPr>
              <a:t>（パソコンやスマートフォン）で行い、次のいずれかの方法で</a:t>
            </a:r>
            <a:r>
              <a:rPr lang="ja-JP" altLang="en-US" sz="1200" b="1" u="sng" dirty="0">
                <a:solidFill>
                  <a:srgbClr val="0070C0"/>
                </a:solidFill>
                <a:latin typeface="メイリオ" panose="020B0604030504040204" pitchFamily="50" charset="-128"/>
                <a:ea typeface="メイリオ" panose="020B0604030504040204" pitchFamily="50" charset="-128"/>
              </a:rPr>
              <a:t>保護者等の収入状況を登録</a:t>
            </a:r>
            <a:r>
              <a:rPr lang="ja-JP" altLang="en-US" sz="1200" dirty="0">
                <a:latin typeface="メイリオ" panose="020B0604030504040204" pitchFamily="50" charset="-128"/>
                <a:ea typeface="メイリオ" panose="020B0604030504040204" pitchFamily="50" charset="-128"/>
              </a:rPr>
              <a:t>します。</a:t>
            </a:r>
            <a:endParaRPr lang="en-US" altLang="ja-JP" sz="1200" dirty="0">
              <a:latin typeface="メイリオ" panose="020B0604030504040204" pitchFamily="50" charset="-128"/>
              <a:ea typeface="メイリオ" panose="020B0604030504040204" pitchFamily="50" charset="-128"/>
            </a:endParaRPr>
          </a:p>
          <a:p>
            <a:endParaRPr lang="en-US" altLang="ja-JP" sz="400" dirty="0">
              <a:highlight>
                <a:srgbClr val="FFFF00"/>
              </a:highlight>
              <a:latin typeface="メイリオ" panose="020B0604030504040204" pitchFamily="50" charset="-128"/>
              <a:ea typeface="メイリオ" panose="020B0604030504040204" pitchFamily="50" charset="-128"/>
            </a:endParaRPr>
          </a:p>
          <a:p>
            <a:r>
              <a:rPr lang="en-US" altLang="ja-JP" sz="1100" u="sng" dirty="0">
                <a:latin typeface="メイリオ" panose="020B0604030504040204" pitchFamily="50" charset="-128"/>
                <a:ea typeface="メイリオ" panose="020B0604030504040204" pitchFamily="50" charset="-128"/>
              </a:rPr>
              <a:t>(</a:t>
            </a:r>
            <a:r>
              <a:rPr lang="ja-JP" altLang="en-US" sz="1100" u="sng" dirty="0">
                <a:latin typeface="メイリオ" panose="020B0604030504040204" pitchFamily="50" charset="-128"/>
                <a:ea typeface="メイリオ" panose="020B0604030504040204" pitchFamily="50" charset="-128"/>
              </a:rPr>
              <a:t>１</a:t>
            </a:r>
            <a:r>
              <a:rPr lang="en-US" altLang="ja-JP" sz="1100" u="sng" dirty="0">
                <a:latin typeface="メイリオ" panose="020B0604030504040204" pitchFamily="50" charset="-128"/>
                <a:ea typeface="メイリオ" panose="020B0604030504040204" pitchFamily="50" charset="-128"/>
              </a:rPr>
              <a:t>) </a:t>
            </a:r>
            <a:r>
              <a:rPr lang="ja-JP" altLang="en-US" sz="1100" u="sng" dirty="0">
                <a:latin typeface="メイリオ" panose="020B0604030504040204" pitchFamily="50" charset="-128"/>
                <a:ea typeface="メイリオ" panose="020B0604030504040204" pitchFamily="50" charset="-128"/>
              </a:rPr>
              <a:t>マイナンバーカードを</a:t>
            </a:r>
            <a:r>
              <a:rPr lang="ja-JP" altLang="en-US" sz="1100" b="1" u="sng" dirty="0">
                <a:solidFill>
                  <a:srgbClr val="0070C0"/>
                </a:solidFill>
                <a:latin typeface="メイリオ" panose="020B0604030504040204" pitchFamily="50" charset="-128"/>
                <a:ea typeface="メイリオ" panose="020B0604030504040204" pitchFamily="50" charset="-128"/>
              </a:rPr>
              <a:t>持っている</a:t>
            </a:r>
            <a:r>
              <a:rPr lang="ja-JP" altLang="en-US" sz="1100" u="sng" dirty="0">
                <a:latin typeface="メイリオ" panose="020B0604030504040204" pitchFamily="50" charset="-128"/>
                <a:ea typeface="メイリオ" panose="020B0604030504040204" pitchFamily="50" charset="-128"/>
              </a:rPr>
              <a:t>場合</a:t>
            </a:r>
            <a:endParaRPr lang="en-US" altLang="ja-JP" sz="1100" dirty="0">
              <a:latin typeface="メイリオ" panose="020B0604030504040204" pitchFamily="50" charset="-128"/>
              <a:ea typeface="メイリオ" panose="020B0604030504040204" pitchFamily="50" charset="-128"/>
            </a:endParaRPr>
          </a:p>
          <a:p>
            <a:pPr marL="271463"/>
            <a:r>
              <a:rPr kumimoji="0" lang="ja-JP" altLang="en-US" sz="1100" kern="0" dirty="0">
                <a:latin typeface="Meiryo UI" panose="020B0604030504040204" pitchFamily="50" charset="-128"/>
                <a:ea typeface="Meiryo UI" panose="020B0604030504040204" pitchFamily="50" charset="-128"/>
              </a:rPr>
              <a:t> 保護者等のマイナンバーカードを読み取り、マイナポータルから課税情報等を取得</a:t>
            </a:r>
            <a:endParaRPr kumimoji="0" lang="en-US" altLang="ja-JP" sz="1100" kern="0" dirty="0">
              <a:latin typeface="Meiryo UI" panose="020B0604030504040204" pitchFamily="50" charset="-128"/>
              <a:ea typeface="Meiryo UI" panose="020B0604030504040204" pitchFamily="50" charset="-128"/>
            </a:endParaRPr>
          </a:p>
          <a:p>
            <a:pPr marL="271463"/>
            <a:endParaRPr lang="en-US" altLang="ja-JP" sz="400" dirty="0">
              <a:latin typeface="メイリオ" panose="020B0604030504040204" pitchFamily="50" charset="-128"/>
              <a:ea typeface="メイリオ" panose="020B0604030504040204" pitchFamily="50" charset="-128"/>
            </a:endParaRPr>
          </a:p>
          <a:p>
            <a:r>
              <a:rPr lang="en-US" altLang="ja-JP" sz="1100" u="sng" dirty="0">
                <a:latin typeface="メイリオ" panose="020B0604030504040204" pitchFamily="50" charset="-128"/>
                <a:ea typeface="メイリオ" panose="020B0604030504040204" pitchFamily="50" charset="-128"/>
              </a:rPr>
              <a:t>(</a:t>
            </a:r>
            <a:r>
              <a:rPr lang="ja-JP" altLang="en-US" sz="1100" u="sng" dirty="0">
                <a:latin typeface="メイリオ" panose="020B0604030504040204" pitchFamily="50" charset="-128"/>
                <a:ea typeface="メイリオ" panose="020B0604030504040204" pitchFamily="50" charset="-128"/>
              </a:rPr>
              <a:t>２</a:t>
            </a:r>
            <a:r>
              <a:rPr lang="en-US" altLang="ja-JP" sz="1100" u="sng" dirty="0">
                <a:latin typeface="メイリオ" panose="020B0604030504040204" pitchFamily="50" charset="-128"/>
                <a:ea typeface="メイリオ" panose="020B0604030504040204" pitchFamily="50" charset="-128"/>
              </a:rPr>
              <a:t>) </a:t>
            </a:r>
            <a:r>
              <a:rPr lang="ja-JP" altLang="en-US" sz="1100" u="sng" dirty="0">
                <a:latin typeface="メイリオ" panose="020B0604030504040204" pitchFamily="50" charset="-128"/>
                <a:ea typeface="メイリオ" panose="020B0604030504040204" pitchFamily="50" charset="-128"/>
              </a:rPr>
              <a:t>マイナンバーカードを</a:t>
            </a:r>
            <a:r>
              <a:rPr lang="ja-JP" altLang="en-US" sz="1100" b="1" u="sng" dirty="0">
                <a:solidFill>
                  <a:srgbClr val="0070C0"/>
                </a:solidFill>
                <a:latin typeface="メイリオ" panose="020B0604030504040204" pitchFamily="50" charset="-128"/>
                <a:ea typeface="メイリオ" panose="020B0604030504040204" pitchFamily="50" charset="-128"/>
              </a:rPr>
              <a:t>持っていない</a:t>
            </a:r>
            <a:r>
              <a:rPr lang="ja-JP" altLang="en-US" sz="1100" u="sng" dirty="0">
                <a:latin typeface="メイリオ" panose="020B0604030504040204" pitchFamily="50" charset="-128"/>
                <a:ea typeface="メイリオ" panose="020B0604030504040204" pitchFamily="50" charset="-128"/>
              </a:rPr>
              <a:t>場合</a:t>
            </a:r>
            <a:endParaRPr lang="en-US" altLang="ja-JP" sz="1100" dirty="0">
              <a:latin typeface="メイリオ" panose="020B0604030504040204" pitchFamily="50" charset="-128"/>
              <a:ea typeface="メイリオ" panose="020B0604030504040204" pitchFamily="50" charset="-128"/>
            </a:endParaRPr>
          </a:p>
          <a:p>
            <a:pPr marL="271463"/>
            <a:r>
              <a:rPr kumimoji="0" lang="ja-JP" altLang="en-US" sz="1100" kern="0" dirty="0">
                <a:latin typeface="Meiryo UI" panose="020B0604030504040204" pitchFamily="50" charset="-128"/>
                <a:ea typeface="Meiryo UI" panose="020B0604030504040204" pitchFamily="50" charset="-128"/>
              </a:rPr>
              <a:t> 都道府県で課税情報等を確認するため、保護者等の個人番号を入力</a:t>
            </a:r>
            <a:br>
              <a:rPr kumimoji="0" lang="en-US" altLang="ja-JP" sz="1200" kern="0" dirty="0">
                <a:highlight>
                  <a:srgbClr val="FFFF00"/>
                </a:highlight>
                <a:latin typeface="メイリオ" panose="020B0604030504040204" pitchFamily="50" charset="-128"/>
                <a:ea typeface="メイリオ" panose="020B0604030504040204" pitchFamily="50" charset="-128"/>
              </a:rPr>
            </a:br>
            <a:endParaRPr lang="en-US" altLang="ja-JP" sz="400" dirty="0">
              <a:highlight>
                <a:srgbClr val="FFFF00"/>
              </a:highlight>
              <a:latin typeface="メイリオ" panose="020B0604030504040204" pitchFamily="50" charset="-128"/>
              <a:ea typeface="メイリオ" panose="020B0604030504040204" pitchFamily="50" charset="-128"/>
            </a:endParaRPr>
          </a:p>
          <a:p>
            <a:r>
              <a:rPr lang="en-US" altLang="ja-JP" sz="950" dirty="0">
                <a:latin typeface="メイリオ" panose="020B0604030504040204" pitchFamily="50" charset="-128"/>
                <a:ea typeface="メイリオ" panose="020B0604030504040204" pitchFamily="50" charset="-128"/>
              </a:rPr>
              <a:t>※</a:t>
            </a:r>
            <a:r>
              <a:rPr lang="ja-JP" altLang="en-US" sz="950" dirty="0">
                <a:latin typeface="メイリオ" panose="020B0604030504040204" pitchFamily="50" charset="-128"/>
                <a:ea typeface="メイリオ" panose="020B0604030504040204" pitchFamily="50" charset="-128"/>
              </a:rPr>
              <a:t>都道府県ごとに申請方法が異なるので、学校からの案内に従って申請してください。</a:t>
            </a:r>
            <a:endParaRPr lang="en-US" altLang="ja-JP" sz="95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a:p>
            <a:pPr>
              <a:spcBef>
                <a:spcPts val="600"/>
              </a:spcBef>
            </a:pP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注意事項</a:t>
            </a:r>
            <a:r>
              <a:rPr lang="en-US" altLang="ja-JP" sz="1100" dirty="0">
                <a:latin typeface="メイリオ" panose="020B0604030504040204" pitchFamily="50" charset="-128"/>
                <a:ea typeface="メイリオ" panose="020B0604030504040204" pitchFamily="50" charset="-128"/>
              </a:rPr>
              <a:t>】</a:t>
            </a:r>
            <a:br>
              <a:rPr lang="en-US" altLang="ja-JP" sz="1100" dirty="0">
                <a:latin typeface="メイリオ" panose="020B0604030504040204" pitchFamily="50" charset="-128"/>
                <a:ea typeface="メイリオ" panose="020B0604030504040204" pitchFamily="50" charset="-128"/>
              </a:rPr>
            </a:br>
            <a:endParaRPr lang="en-US" altLang="ja-JP" sz="200" dirty="0">
              <a:latin typeface="メイリオ" panose="020B0604030504040204" pitchFamily="50" charset="-128"/>
              <a:ea typeface="メイリオ" panose="020B0604030504040204" pitchFamily="50" charset="-128"/>
            </a:endParaRPr>
          </a:p>
          <a:p>
            <a:pPr marL="180975" indent="-180975"/>
            <a:r>
              <a:rPr lang="ja-JP" altLang="en-US" sz="1100" dirty="0">
                <a:latin typeface="メイリオ" panose="020B0604030504040204" pitchFamily="50" charset="-128"/>
                <a:ea typeface="メイリオ" panose="020B0604030504040204" pitchFamily="50" charset="-128"/>
              </a:rPr>
              <a:t>○ 虚偽の記載をして申請し、就学支援金の支給をさせた場合は、刑罰に処されることがあります。</a:t>
            </a:r>
            <a:endParaRPr lang="en-US" altLang="ja-JP" sz="1100" dirty="0">
              <a:latin typeface="メイリオ" panose="020B0604030504040204" pitchFamily="50" charset="-128"/>
              <a:ea typeface="メイリオ" panose="020B0604030504040204" pitchFamily="50" charset="-128"/>
            </a:endParaRPr>
          </a:p>
          <a:p>
            <a:pPr marL="180975" indent="-180975"/>
            <a:endParaRPr lang="en-US" altLang="ja-JP" sz="200" dirty="0">
              <a:latin typeface="メイリオ" panose="020B0604030504040204" pitchFamily="50" charset="-128"/>
              <a:ea typeface="メイリオ" panose="020B0604030504040204" pitchFamily="50" charset="-128"/>
            </a:endParaRPr>
          </a:p>
          <a:p>
            <a:pPr marL="180975" indent="-180975"/>
            <a:r>
              <a:rPr lang="ja-JP" altLang="en-US" sz="1100" dirty="0">
                <a:latin typeface="メイリオ" panose="020B0604030504040204" pitchFamily="50" charset="-128"/>
                <a:ea typeface="メイリオ" panose="020B0604030504040204" pitchFamily="50" charset="-128"/>
              </a:rPr>
              <a:t>○ 収入状況の登録は、原則、</a:t>
            </a:r>
            <a:r>
              <a:rPr lang="ja-JP" altLang="en-US" sz="1100" u="sng" dirty="0">
                <a:latin typeface="メイリオ" panose="020B0604030504040204" pitchFamily="50" charset="-128"/>
                <a:ea typeface="メイリオ" panose="020B0604030504040204" pitchFamily="50" charset="-128"/>
              </a:rPr>
              <a:t>親権者全員分（例：親権者が両親ならば２名分）</a:t>
            </a:r>
            <a:r>
              <a:rPr lang="ja-JP" altLang="en-US" sz="1100" dirty="0">
                <a:latin typeface="メイリオ" panose="020B0604030504040204" pitchFamily="50" charset="-128"/>
                <a:ea typeface="メイリオ" panose="020B0604030504040204" pitchFamily="50" charset="-128"/>
              </a:rPr>
              <a:t>が必要です。詳細は、オンライン申請時に画面上で案内があります（イメージは下図のとおり）。</a:t>
            </a:r>
            <a:endParaRPr lang="en-US" altLang="ja-JP" sz="1100" dirty="0">
              <a:latin typeface="メイリオ" panose="020B0604030504040204" pitchFamily="50" charset="-128"/>
              <a:ea typeface="メイリオ" panose="020B0604030504040204" pitchFamily="50" charset="-128"/>
            </a:endParaRPr>
          </a:p>
        </p:txBody>
      </p:sp>
      <p:sp>
        <p:nvSpPr>
          <p:cNvPr id="183" name="テキスト ボックス 182"/>
          <p:cNvSpPr txBox="1"/>
          <p:nvPr/>
        </p:nvSpPr>
        <p:spPr>
          <a:xfrm>
            <a:off x="131686" y="87363"/>
            <a:ext cx="4972099" cy="282573"/>
          </a:xfrm>
          <a:prstGeom prst="rect">
            <a:avLst/>
          </a:prstGeom>
          <a:solidFill>
            <a:srgbClr val="00B050"/>
          </a:solidFill>
          <a:ln w="12700" cap="rnd" cmpd="sng">
            <a:noFill/>
          </a:ln>
        </p:spPr>
        <p:txBody>
          <a:bodyPr wrap="square" lIns="101824" tIns="36000" rIns="101824" bIns="0"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４．申請（収入状況の登録）</a:t>
            </a:r>
          </a:p>
        </p:txBody>
      </p:sp>
      <p:sp>
        <p:nvSpPr>
          <p:cNvPr id="175" name="テキスト ボックス 174"/>
          <p:cNvSpPr txBox="1"/>
          <p:nvPr/>
        </p:nvSpPr>
        <p:spPr>
          <a:xfrm>
            <a:off x="5279632" y="393260"/>
            <a:ext cx="5115438" cy="1192634"/>
          </a:xfrm>
          <a:prstGeom prst="rect">
            <a:avLst/>
          </a:prstGeom>
          <a:noFill/>
        </p:spPr>
        <p:txBody>
          <a:bodyPr wrap="square" lIns="108000" rtlCol="0">
            <a:spAutoFit/>
          </a:bodyPr>
          <a:lstStyle/>
          <a:p>
            <a:r>
              <a:rPr kumimoji="1" lang="ja-JP" altLang="en-US" sz="11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就学支援金は、学校設置者（都道府県、学校法人等）が生徒本人に代わって受け取り、授業料に充てます</a:t>
            </a:r>
            <a:r>
              <a:rPr lang="ja-JP" altLang="en-US" sz="1200" dirty="0">
                <a:latin typeface="メイリオ" panose="020B0604030504040204" pitchFamily="50" charset="-128"/>
                <a:ea typeface="メイリオ" panose="020B0604030504040204" pitchFamily="50" charset="-128"/>
              </a:rPr>
              <a:t>。</a:t>
            </a:r>
            <a:r>
              <a:rPr kumimoji="1" lang="ja-JP" altLang="en-US" sz="1200" b="1" u="sng" dirty="0">
                <a:latin typeface="メイリオ" panose="020B0604030504040204" pitchFamily="50" charset="-128"/>
                <a:ea typeface="メイリオ" panose="020B0604030504040204" pitchFamily="50" charset="-128"/>
              </a:rPr>
              <a:t>生徒や保護者が直接受け取るものではありません</a:t>
            </a:r>
            <a:r>
              <a:rPr kumimoji="1" lang="ja-JP" altLang="en-US" sz="1200" dirty="0">
                <a:latin typeface="メイリオ" panose="020B0604030504040204" pitchFamily="50" charset="-128"/>
                <a:ea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endParaRPr>
          </a:p>
          <a:p>
            <a:pPr marL="93663" indent="-93663"/>
            <a:endParaRPr lang="en-US" altLang="ja-JP" sz="400" dirty="0">
              <a:latin typeface="メイリオ" panose="020B0604030504040204" pitchFamily="50" charset="-128"/>
              <a:ea typeface="メイリオ" panose="020B0604030504040204" pitchFamily="50" charset="-128"/>
            </a:endParaRPr>
          </a:p>
          <a:p>
            <a:pPr marL="93663" indent="-93663"/>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学校により、就学支援金の支給決定までの間、授業料を徴収し、就学支援金相  </a:t>
            </a:r>
            <a:endParaRPr lang="en-US" altLang="ja-JP" sz="1050" dirty="0">
              <a:latin typeface="メイリオ" panose="020B0604030504040204" pitchFamily="50" charset="-128"/>
              <a:ea typeface="メイリオ" panose="020B0604030504040204" pitchFamily="50" charset="-128"/>
            </a:endParaRPr>
          </a:p>
          <a:p>
            <a:pPr marL="93663" indent="-93663"/>
            <a:r>
              <a:rPr lang="ja-JP" altLang="en-US" sz="1050" dirty="0">
                <a:latin typeface="メイリオ" panose="020B0604030504040204" pitchFamily="50" charset="-128"/>
                <a:ea typeface="メイリオ" panose="020B0604030504040204" pitchFamily="50" charset="-128"/>
              </a:rPr>
              <a:t>　当額を後日還付する場合があります。経済的に困難な家庭への猶予措置等を利</a:t>
            </a:r>
            <a:endParaRPr lang="en-US" altLang="ja-JP" sz="1050" dirty="0">
              <a:latin typeface="メイリオ" panose="020B0604030504040204" pitchFamily="50" charset="-128"/>
              <a:ea typeface="メイリオ" panose="020B0604030504040204" pitchFamily="50" charset="-128"/>
            </a:endParaRPr>
          </a:p>
          <a:p>
            <a:pPr marL="93663" indent="-93663"/>
            <a:r>
              <a:rPr lang="ja-JP" altLang="en-US" sz="1050" dirty="0">
                <a:latin typeface="メイリオ" panose="020B0604030504040204" pitchFamily="50" charset="-128"/>
                <a:ea typeface="メイリオ" panose="020B0604030504040204" pitchFamily="50" charset="-128"/>
              </a:rPr>
              <a:t>　用できる場合もあります。詳細は学校へお問い合わせください。</a:t>
            </a:r>
            <a:endParaRPr lang="en-US" altLang="ja-JP" sz="1050" dirty="0">
              <a:latin typeface="メイリオ" panose="020B0604030504040204" pitchFamily="50" charset="-128"/>
              <a:ea typeface="メイリオ" panose="020B0604030504040204" pitchFamily="50" charset="-128"/>
            </a:endParaRPr>
          </a:p>
        </p:txBody>
      </p:sp>
      <p:sp>
        <p:nvSpPr>
          <p:cNvPr id="55" name="テキスト ボックス 1"/>
          <p:cNvSpPr txBox="1">
            <a:spLocks noChangeArrowheads="1"/>
          </p:cNvSpPr>
          <p:nvPr/>
        </p:nvSpPr>
        <p:spPr bwMode="auto">
          <a:xfrm>
            <a:off x="6136770" y="6642472"/>
            <a:ext cx="4212382" cy="400110"/>
          </a:xfrm>
          <a:prstGeom prst="rect">
            <a:avLst/>
          </a:prstGeom>
          <a:noFill/>
          <a:ln w="31750">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lvl="0" defTabSz="1030288" eaLnBrk="1" hangingPunct="1">
              <a:spcBef>
                <a:spcPct val="0"/>
              </a:spcBef>
              <a:buNone/>
            </a:pPr>
            <a:r>
              <a:rPr lang="ja-JP" altLang="en-US" sz="900" dirty="0">
                <a:solidFill>
                  <a:prstClr val="black"/>
                </a:solidFill>
                <a:latin typeface="メイリオ" panose="020B0604030504040204" pitchFamily="50" charset="-128"/>
                <a:ea typeface="メイリオ" panose="020B0604030504040204" pitchFamily="50" charset="-128"/>
              </a:rPr>
              <a:t>文部科学省ホームページ</a:t>
            </a:r>
            <a:r>
              <a:rPr lang="ja-JP" altLang="en-US" sz="9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a:t>
            </a:r>
            <a:r>
              <a:rPr lang="en-US" altLang="ja-JP" sz="1000" u="sng" dirty="0">
                <a:latin typeface="メイリオ" panose="020B0604030504040204" pitchFamily="50" charset="-128"/>
                <a:ea typeface="メイリオ" panose="020B0604030504040204" pitchFamily="50" charset="-128"/>
                <a:hlinkClick r:id="rId6"/>
              </a:rPr>
              <a:t>https://www.mext.go.jp/a_menu/shotou/mushouka/index.htm</a:t>
            </a:r>
            <a:endParaRPr lang="en-US" altLang="ja-JP" sz="1000" u="sng"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268553" y="3500227"/>
            <a:ext cx="4677048" cy="372758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テキスト ボックス 173"/>
          <p:cNvSpPr txBox="1"/>
          <p:nvPr/>
        </p:nvSpPr>
        <p:spPr>
          <a:xfrm>
            <a:off x="1159547" y="3381243"/>
            <a:ext cx="2891401" cy="318262"/>
          </a:xfrm>
          <a:prstGeom prst="rect">
            <a:avLst/>
          </a:prstGeom>
          <a:solidFill>
            <a:schemeClr val="bg1"/>
          </a:solidFill>
          <a:ln w="31750" cap="rnd">
            <a:noFill/>
            <a:prstDash val="solid"/>
            <a:bevel/>
          </a:ln>
        </p:spPr>
        <p:txBody>
          <a:bodyPr wrap="square" lIns="101824" tIns="50912" rIns="101824" bIns="50912" rtlCol="0">
            <a:spAutoFit/>
          </a:bodyPr>
          <a:lstStyle/>
          <a:p>
            <a:pPr algn="ctr"/>
            <a:r>
              <a:rPr lang="ja-JP" altLang="en-US" sz="1400" b="1" dirty="0">
                <a:latin typeface="メイリオ" panose="020B0604030504040204" pitchFamily="50" charset="-128"/>
                <a:ea typeface="メイリオ" panose="020B0604030504040204" pitchFamily="50" charset="-128"/>
              </a:rPr>
              <a:t>誰の収入状況の登録が必要か？</a:t>
            </a:r>
            <a:endParaRPr lang="en-US" altLang="ja-JP" sz="1400" b="1" dirty="0">
              <a:latin typeface="メイリオ" panose="020B0604030504040204" pitchFamily="50" charset="-128"/>
              <a:ea typeface="メイリオ" panose="020B0604030504040204" pitchFamily="50" charset="-128"/>
            </a:endParaRPr>
          </a:p>
        </p:txBody>
      </p:sp>
      <p:sp>
        <p:nvSpPr>
          <p:cNvPr id="59" name="Line 179">
            <a:extLst>
              <a:ext uri="{FF2B5EF4-FFF2-40B4-BE49-F238E27FC236}">
                <a16:creationId xmlns:a16="http://schemas.microsoft.com/office/drawing/2014/main" id="{070F496D-9189-4AD6-B5B9-F827E7C1ECC4}"/>
              </a:ext>
            </a:extLst>
          </p:cNvPr>
          <p:cNvSpPr>
            <a:spLocks noChangeShapeType="1"/>
          </p:cNvSpPr>
          <p:nvPr/>
        </p:nvSpPr>
        <p:spPr bwMode="auto">
          <a:xfrm flipH="1">
            <a:off x="5929356" y="1980688"/>
            <a:ext cx="745430" cy="0"/>
          </a:xfrm>
          <a:prstGeom prst="line">
            <a:avLst/>
          </a:prstGeom>
          <a:noFill/>
          <a:ln w="44450">
            <a:solidFill>
              <a:srgbClr val="FF33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ja-JP" altLang="en-US">
              <a:latin typeface="メイリオ" panose="020B0604030504040204" pitchFamily="50" charset="-128"/>
              <a:ea typeface="メイリオ" panose="020B0604030504040204" pitchFamily="50" charset="-128"/>
            </a:endParaRPr>
          </a:p>
        </p:txBody>
      </p:sp>
      <p:sp>
        <p:nvSpPr>
          <p:cNvPr id="60" name="正方形/長方形 59">
            <a:extLst>
              <a:ext uri="{FF2B5EF4-FFF2-40B4-BE49-F238E27FC236}">
                <a16:creationId xmlns:a16="http://schemas.microsoft.com/office/drawing/2014/main" id="{01148848-A50F-4B01-8D3E-EF4A6C5D39A8}"/>
              </a:ext>
            </a:extLst>
          </p:cNvPr>
          <p:cNvSpPr/>
          <p:nvPr/>
        </p:nvSpPr>
        <p:spPr>
          <a:xfrm>
            <a:off x="5328032" y="74288"/>
            <a:ext cx="5028955" cy="2454745"/>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9C4B1021-66C1-4035-A3D8-CF090345BF8A}"/>
              </a:ext>
            </a:extLst>
          </p:cNvPr>
          <p:cNvSpPr/>
          <p:nvPr/>
        </p:nvSpPr>
        <p:spPr>
          <a:xfrm>
            <a:off x="5328399" y="4280951"/>
            <a:ext cx="5023602" cy="2287894"/>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DCF2FC10-314C-41F3-9011-FFBB43A085B8}"/>
              </a:ext>
            </a:extLst>
          </p:cNvPr>
          <p:cNvSpPr/>
          <p:nvPr/>
        </p:nvSpPr>
        <p:spPr>
          <a:xfrm>
            <a:off x="120767" y="74288"/>
            <a:ext cx="4970865" cy="7220011"/>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角丸四角形 86">
            <a:extLst>
              <a:ext uri="{FF2B5EF4-FFF2-40B4-BE49-F238E27FC236}">
                <a16:creationId xmlns:a16="http://schemas.microsoft.com/office/drawing/2014/main" id="{AA95D943-E7DA-44F2-A399-B8B6BC0BDDE7}"/>
              </a:ext>
            </a:extLst>
          </p:cNvPr>
          <p:cNvSpPr/>
          <p:nvPr/>
        </p:nvSpPr>
        <p:spPr>
          <a:xfrm>
            <a:off x="7970632" y="1599071"/>
            <a:ext cx="380251" cy="185366"/>
          </a:xfrm>
          <a:prstGeom prst="roundRect">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r>
              <a:rPr lang="ja-JP" altLang="en-US" sz="1000" dirty="0">
                <a:solidFill>
                  <a:prstClr val="black"/>
                </a:solidFill>
                <a:latin typeface="メイリオ" panose="020B0604030504040204" pitchFamily="50" charset="-128"/>
                <a:ea typeface="メイリオ" panose="020B0604030504040204" pitchFamily="50" charset="-128"/>
              </a:rPr>
              <a:t>申請</a:t>
            </a:r>
          </a:p>
        </p:txBody>
      </p:sp>
      <p:sp>
        <p:nvSpPr>
          <p:cNvPr id="66" name="テキスト ボックス 1">
            <a:extLst>
              <a:ext uri="{FF2B5EF4-FFF2-40B4-BE49-F238E27FC236}">
                <a16:creationId xmlns:a16="http://schemas.microsoft.com/office/drawing/2014/main" id="{F2226A11-C5E9-4CEF-9DDF-6929661B63A4}"/>
              </a:ext>
            </a:extLst>
          </p:cNvPr>
          <p:cNvSpPr txBox="1">
            <a:spLocks noChangeArrowheads="1"/>
          </p:cNvSpPr>
          <p:nvPr/>
        </p:nvSpPr>
        <p:spPr bwMode="auto">
          <a:xfrm>
            <a:off x="5446104" y="6173058"/>
            <a:ext cx="4547717" cy="369332"/>
          </a:xfrm>
          <a:prstGeom prst="rect">
            <a:avLst/>
          </a:prstGeom>
          <a:noFill/>
          <a:ln w="31750">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900" dirty="0">
                <a:ea typeface="メイリオ" panose="020B0604030504040204" pitchFamily="50" charset="-128"/>
              </a:rPr>
              <a:t>高校生等奨学給付金のお問合せ先一覧：</a:t>
            </a:r>
            <a:endParaRPr lang="en-US" altLang="ja-JP" sz="900" dirty="0">
              <a:ea typeface="メイリオ" panose="020B0604030504040204" pitchFamily="50" charset="-128"/>
            </a:endParaRPr>
          </a:p>
          <a:p>
            <a:pPr eaLnBrk="1" hangingPunct="1">
              <a:spcBef>
                <a:spcPct val="0"/>
              </a:spcBef>
              <a:buNone/>
            </a:pPr>
            <a:r>
              <a:rPr lang="en-US" altLang="ja-JP" sz="900" u="sng" dirty="0">
                <a:latin typeface="メイリオ" panose="020B0604030504040204" pitchFamily="50" charset="-128"/>
                <a:ea typeface="メイリオ" panose="020B0604030504040204" pitchFamily="50" charset="-128"/>
                <a:hlinkClick r:id="rId7"/>
              </a:rPr>
              <a:t>https://www.mext.go.jp/a_menu/shotou/mushouka/detail/1353842.htm</a:t>
            </a:r>
            <a:endParaRPr lang="en-US" altLang="ja-JP" sz="900" u="sng" dirty="0">
              <a:latin typeface="メイリオ" panose="020B0604030504040204" pitchFamily="50" charset="-128"/>
              <a:ea typeface="メイリオ" panose="020B0604030504040204" pitchFamily="50" charset="-128"/>
            </a:endParaRPr>
          </a:p>
        </p:txBody>
      </p:sp>
      <p:pic>
        <p:nvPicPr>
          <p:cNvPr id="6" name="図 5" descr="QR コード&#10;&#10;自動的に生成された説明">
            <a:extLst>
              <a:ext uri="{FF2B5EF4-FFF2-40B4-BE49-F238E27FC236}">
                <a16:creationId xmlns:a16="http://schemas.microsoft.com/office/drawing/2014/main" id="{C2ACD8CD-0751-4081-B9CE-8B2DC4AD02C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678405" y="5942920"/>
            <a:ext cx="608429" cy="608429"/>
          </a:xfrm>
          <a:prstGeom prst="rect">
            <a:avLst/>
          </a:prstGeom>
        </p:spPr>
      </p:pic>
      <p:pic>
        <p:nvPicPr>
          <p:cNvPr id="8" name="図 7" descr="QR コード&#10;&#10;自動的に生成された説明">
            <a:extLst>
              <a:ext uri="{FF2B5EF4-FFF2-40B4-BE49-F238E27FC236}">
                <a16:creationId xmlns:a16="http://schemas.microsoft.com/office/drawing/2014/main" id="{FD8188C0-DC62-4C92-86B0-3A718316E46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41519" y="6671523"/>
            <a:ext cx="637010" cy="637010"/>
          </a:xfrm>
          <a:prstGeom prst="rect">
            <a:avLst/>
          </a:prstGeom>
        </p:spPr>
      </p:pic>
      <p:pic>
        <p:nvPicPr>
          <p:cNvPr id="9" name="図 8">
            <a:extLst>
              <a:ext uri="{FF2B5EF4-FFF2-40B4-BE49-F238E27FC236}">
                <a16:creationId xmlns:a16="http://schemas.microsoft.com/office/drawing/2014/main" id="{D5565AF3-95DB-42EB-B892-10833CCBD87D}"/>
              </a:ext>
            </a:extLst>
          </p:cNvPr>
          <p:cNvPicPr>
            <a:picLocks noChangeAspect="1"/>
          </p:cNvPicPr>
          <p:nvPr/>
        </p:nvPicPr>
        <p:blipFill>
          <a:blip r:embed="rId10"/>
          <a:stretch>
            <a:fillRect/>
          </a:stretch>
        </p:blipFill>
        <p:spPr>
          <a:xfrm>
            <a:off x="6244696" y="7014724"/>
            <a:ext cx="1761959" cy="275820"/>
          </a:xfrm>
          <a:prstGeom prst="rect">
            <a:avLst/>
          </a:prstGeom>
        </p:spPr>
      </p:pic>
      <p:sp>
        <p:nvSpPr>
          <p:cNvPr id="10" name="正方形/長方形 9">
            <a:extLst>
              <a:ext uri="{FF2B5EF4-FFF2-40B4-BE49-F238E27FC236}">
                <a16:creationId xmlns:a16="http://schemas.microsoft.com/office/drawing/2014/main" id="{CB858E35-2EB5-F10A-925C-DA855943B1E4}"/>
              </a:ext>
            </a:extLst>
          </p:cNvPr>
          <p:cNvSpPr/>
          <p:nvPr/>
        </p:nvSpPr>
        <p:spPr>
          <a:xfrm>
            <a:off x="5325550" y="2603582"/>
            <a:ext cx="5023602" cy="161434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47F1B550-B263-AAD8-5455-96A2A7684786}"/>
              </a:ext>
            </a:extLst>
          </p:cNvPr>
          <p:cNvSpPr txBox="1"/>
          <p:nvPr/>
        </p:nvSpPr>
        <p:spPr>
          <a:xfrm>
            <a:off x="5343355" y="2898056"/>
            <a:ext cx="4986692" cy="954107"/>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　保護者等の負傷・疾病による療養のため勤務できないこと、その他自己の責めに帰することのできない理由による離職など、従前得ていた収入を得ることができない場合に授業料を支援する制度です。</a:t>
            </a:r>
            <a:endParaRPr lang="en-US" altLang="ja-JP" sz="1200" dirty="0">
              <a:latin typeface="メイリオ" panose="020B0604030504040204" pitchFamily="50" charset="-128"/>
              <a:ea typeface="メイリオ" panose="020B0604030504040204" pitchFamily="50" charset="-128"/>
            </a:endParaRPr>
          </a:p>
          <a:p>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対象となる要件等詳細については、</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　通われる学校へお問い合わせください。</a:t>
            </a:r>
            <a:endParaRPr lang="en-US" altLang="ja-JP" sz="100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5F91E535-C128-0B60-B556-11A1382F36AA}"/>
              </a:ext>
            </a:extLst>
          </p:cNvPr>
          <p:cNvSpPr txBox="1"/>
          <p:nvPr/>
        </p:nvSpPr>
        <p:spPr>
          <a:xfrm>
            <a:off x="5333386" y="2610024"/>
            <a:ext cx="5023602" cy="282573"/>
          </a:xfrm>
          <a:prstGeom prst="rect">
            <a:avLst/>
          </a:prstGeom>
          <a:solidFill>
            <a:srgbClr val="00B050"/>
          </a:solidFill>
          <a:ln w="12700" cap="rnd" cmpd="sng">
            <a:noFill/>
          </a:ln>
        </p:spPr>
        <p:txBody>
          <a:bodyPr wrap="square" lIns="101824" tIns="36000" rIns="101824" bIns="0" rtlCol="0" anchor="ctr" anchorCtr="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６．家計急変支援制度</a:t>
            </a:r>
          </a:p>
        </p:txBody>
      </p:sp>
      <p:sp>
        <p:nvSpPr>
          <p:cNvPr id="15" name="テキスト ボックス 1">
            <a:extLst>
              <a:ext uri="{FF2B5EF4-FFF2-40B4-BE49-F238E27FC236}">
                <a16:creationId xmlns:a16="http://schemas.microsoft.com/office/drawing/2014/main" id="{4769A19D-19D0-6434-5472-25BAA2EE737E}"/>
              </a:ext>
            </a:extLst>
          </p:cNvPr>
          <p:cNvSpPr txBox="1">
            <a:spLocks noChangeArrowheads="1"/>
          </p:cNvSpPr>
          <p:nvPr/>
        </p:nvSpPr>
        <p:spPr bwMode="auto">
          <a:xfrm>
            <a:off x="5490983" y="3834160"/>
            <a:ext cx="4457958" cy="369332"/>
          </a:xfrm>
          <a:prstGeom prst="rect">
            <a:avLst/>
          </a:prstGeom>
          <a:noFill/>
          <a:ln w="31750">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900" dirty="0">
                <a:ea typeface="メイリオ" panose="020B0604030504040204" pitchFamily="50" charset="-128"/>
              </a:rPr>
              <a:t>文部科学省家計急変支援制度サイト：</a:t>
            </a:r>
            <a:endParaRPr lang="en-US" altLang="ja-JP" sz="900" dirty="0">
              <a:ea typeface="メイリオ" panose="020B0604030504040204" pitchFamily="50" charset="-128"/>
            </a:endParaRPr>
          </a:p>
          <a:p>
            <a:pPr eaLnBrk="1" hangingPunct="1">
              <a:spcBef>
                <a:spcPct val="0"/>
              </a:spcBef>
              <a:buNone/>
            </a:pPr>
            <a:r>
              <a:rPr lang="en-US" altLang="ja-JP" sz="900" u="sng" dirty="0">
                <a:latin typeface="メイリオ" panose="020B0604030504040204" pitchFamily="50" charset="-128"/>
                <a:ea typeface="メイリオ" panose="020B0604030504040204" pitchFamily="50" charset="-128"/>
                <a:hlinkClick r:id="rId11"/>
              </a:rPr>
              <a:t>https://www.mext.go.jp/a_menu/shotou/mushouka/01754.html</a:t>
            </a:r>
            <a:endParaRPr lang="en-US" altLang="ja-JP" sz="900" u="sng" dirty="0">
              <a:latin typeface="メイリオ" panose="020B0604030504040204" pitchFamily="50" charset="-128"/>
              <a:ea typeface="メイリオ" panose="020B0604030504040204" pitchFamily="50" charset="-128"/>
            </a:endParaRPr>
          </a:p>
        </p:txBody>
      </p:sp>
      <p:pic>
        <p:nvPicPr>
          <p:cNvPr id="18" name="図 17">
            <a:extLst>
              <a:ext uri="{FF2B5EF4-FFF2-40B4-BE49-F238E27FC236}">
                <a16:creationId xmlns:a16="http://schemas.microsoft.com/office/drawing/2014/main" id="{2144EF24-8392-2FB0-5CA5-835184EC42EE}"/>
              </a:ext>
            </a:extLst>
          </p:cNvPr>
          <p:cNvPicPr>
            <a:picLocks noChangeAspect="1"/>
          </p:cNvPicPr>
          <p:nvPr/>
        </p:nvPicPr>
        <p:blipFill>
          <a:blip r:embed="rId12"/>
          <a:stretch>
            <a:fillRect/>
          </a:stretch>
        </p:blipFill>
        <p:spPr>
          <a:xfrm>
            <a:off x="9286282" y="3587743"/>
            <a:ext cx="615749" cy="615749"/>
          </a:xfrm>
          <a:prstGeom prst="rect">
            <a:avLst/>
          </a:prstGeom>
        </p:spPr>
      </p:pic>
    </p:spTree>
    <p:extLst>
      <p:ext uri="{BB962C8B-B14F-4D97-AF65-F5344CB8AC3E}">
        <p14:creationId xmlns:p14="http://schemas.microsoft.com/office/powerpoint/2010/main" val="1622296083"/>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28656</TotalTime>
  <Words>1422</Words>
  <Application>Microsoft Office PowerPoint</Application>
  <PresentationFormat>ユーザー設定</PresentationFormat>
  <Paragraphs>129</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メイリオ</vt:lpstr>
      <vt:lpstr>Arial</vt:lpstr>
      <vt:lpstr>Calibri</vt:lpstr>
      <vt:lpstr>blank</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修学支援室</dc:creator>
  <cp:lastModifiedBy>関　紀代子</cp:lastModifiedBy>
  <cp:revision>592</cp:revision>
  <cp:lastPrinted>2022-02-17T07:32:05Z</cp:lastPrinted>
  <dcterms:created xsi:type="dcterms:W3CDTF">2014-05-20T09:03:07Z</dcterms:created>
  <dcterms:modified xsi:type="dcterms:W3CDTF">2024-01-19T02:03:51Z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2022-02-08T10:56:21Z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bb6aac67-1eec-48bc-8ea0-4be8932927d9</vt:lpwstr>
  </property>
  <property fmtid="{D5CDD505-2E9C-101B-9397-08002B2CF9AE}" pid="8" name="MSIP_Label_d899a617-f30e-4fb8-b81c-fb6d0b94ac5b_ContentBits">
    <vt:lpwstr>0</vt:lpwstr>
  </property>
</Properties>
</file>