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1" r:id="rId4"/>
    <p:sldMasterId id="2147483723" r:id="rId5"/>
    <p:sldMasterId id="2147483733" r:id="rId6"/>
    <p:sldMasterId id="2147483743" r:id="rId7"/>
  </p:sldMasterIdLst>
  <p:notesMasterIdLst>
    <p:notesMasterId r:id="rId19"/>
  </p:notesMasterIdLst>
  <p:handoutMasterIdLst>
    <p:handoutMasterId r:id="rId20"/>
  </p:handoutMasterIdLst>
  <p:sldIdLst>
    <p:sldId id="610" r:id="rId8"/>
    <p:sldId id="609" r:id="rId9"/>
    <p:sldId id="291" r:id="rId10"/>
    <p:sldId id="292" r:id="rId11"/>
    <p:sldId id="611" r:id="rId12"/>
    <p:sldId id="293" r:id="rId13"/>
    <p:sldId id="582" r:id="rId14"/>
    <p:sldId id="604" r:id="rId15"/>
    <p:sldId id="605" r:id="rId16"/>
    <p:sldId id="607" r:id="rId17"/>
    <p:sldId id="608" r:id="rId18"/>
  </p:sldIdLst>
  <p:sldSz cx="6858000" cy="9906000" type="A4"/>
  <p:notesSz cx="7104063" cy="10234613"/>
  <p:defaultTex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p:defaultTextStyle>
  <p:extLst>
    <p:ext uri="{521415D9-36F7-43E2-AB2F-B90AF26B5E84}">
      <p14:sectionLst xmlns:p14="http://schemas.microsoft.com/office/powerpoint/2010/main">
        <p14:section name="操作説明" id="{B940029A-0819-4E2F-82AA-DC5EE6D94629}">
          <p14:sldIdLst>
            <p14:sldId id="610"/>
            <p14:sldId id="609"/>
            <p14:sldId id="291"/>
            <p14:sldId id="292"/>
            <p14:sldId id="611"/>
            <p14:sldId id="293"/>
            <p14:sldId id="582"/>
            <p14:sldId id="604"/>
            <p14:sldId id="605"/>
            <p14:sldId id="607"/>
            <p14:sldId id="608"/>
          </p14:sldIdLst>
        </p14:section>
      </p14:sectionLst>
    </p:ext>
    <p:ext uri="{EFAFB233-063F-42B5-8137-9DF3F51BA10A}">
      <p15:sldGuideLst xmlns:p15="http://schemas.microsoft.com/office/powerpoint/2012/main">
        <p15:guide id="1" orient="horz" pos="1351" userDrawn="1">
          <p15:clr>
            <a:srgbClr val="A4A3A4"/>
          </p15:clr>
        </p15:guide>
        <p15:guide id="2" pos="3135" userDrawn="1">
          <p15:clr>
            <a:srgbClr val="A4A3A4"/>
          </p15:clr>
        </p15:guide>
        <p15:guide id="3" orient="horz" pos="1124"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4" name="作成者"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CCFF"/>
    <a:srgbClr val="000000"/>
    <a:srgbClr val="0000FF"/>
    <a:srgbClr val="E2EAF2"/>
    <a:srgbClr val="EEF1F8"/>
    <a:srgbClr val="F76F09"/>
    <a:srgbClr val="404040"/>
    <a:srgbClr val="EBEBFF"/>
    <a:srgbClr val="CC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6015" autoAdjust="0"/>
  </p:normalViewPr>
  <p:slideViewPr>
    <p:cSldViewPr snapToGrid="0">
      <p:cViewPr>
        <p:scale>
          <a:sx n="160" d="100"/>
          <a:sy n="160" d="100"/>
        </p:scale>
        <p:origin x="-56" y="76"/>
      </p:cViewPr>
      <p:guideLst>
        <p:guide orient="horz" pos="1351"/>
        <p:guide pos="3135"/>
        <p:guide orient="horz" pos="1124"/>
        <p:guide pos="2160"/>
      </p:guideLst>
    </p:cSldViewPr>
  </p:slideViewPr>
  <p:outlineViewPr>
    <p:cViewPr>
      <p:scale>
        <a:sx n="33" d="100"/>
        <a:sy n="33" d="100"/>
      </p:scale>
      <p:origin x="0" y="435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0" d="100"/>
          <a:sy n="90" d="100"/>
        </p:scale>
        <p:origin x="3696" y="72"/>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28" cy="513508"/>
          </a:xfrm>
          <a:prstGeom prst="rect">
            <a:avLst/>
          </a:prstGeom>
        </p:spPr>
        <p:txBody>
          <a:bodyPr vert="horz" lIns="94668" tIns="47334" rIns="94668" bIns="47334"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721107"/>
            <a:ext cx="3078428"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992" y="9721107"/>
            <a:ext cx="3078428" cy="513507"/>
          </a:xfrm>
          <a:prstGeom prst="rect">
            <a:avLst/>
          </a:prstGeom>
        </p:spPr>
        <p:txBody>
          <a:bodyPr vert="horz" lIns="94668" tIns="47334" rIns="94668" bIns="47334" rtlCol="0" anchor="b"/>
          <a:lstStyle>
            <a:lvl1pPr algn="r">
              <a:defRPr sz="1200"/>
            </a:lvl1pPr>
          </a:lstStyle>
          <a:p>
            <a:fld id="{3DDF4258-8B54-E846-A716-B40C4AB7CB0A}" type="slidenum">
              <a:rPr kumimoji="1" lang="ja-JP" altLang="en-US" smtClean="0"/>
              <a:t>‹#›</a:t>
            </a:fld>
            <a:endParaRPr kumimoji="1" lang="ja-JP" altLang="en-US"/>
          </a:p>
        </p:txBody>
      </p:sp>
    </p:spTree>
    <p:extLst>
      <p:ext uri="{BB962C8B-B14F-4D97-AF65-F5344CB8AC3E}">
        <p14:creationId xmlns:p14="http://schemas.microsoft.com/office/powerpoint/2010/main" val="206037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28"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4668" tIns="47334" rIns="94668" bIns="47334" rtlCol="0"/>
          <a:lstStyle>
            <a:lvl1pPr algn="r">
              <a:defRPr sz="1200"/>
            </a:lvl1pPr>
          </a:lstStyle>
          <a:p>
            <a:fld id="{187B8588-1665-0A4A-AD47-68FFFFC620D1}" type="datetimeFigureOut">
              <a:rPr kumimoji="1" lang="ja-JP" altLang="en-US" smtClean="0"/>
              <a:t>2025/6/26</a:t>
            </a:fld>
            <a:endParaRPr kumimoji="1" lang="ja-JP" altLang="en-US"/>
          </a:p>
        </p:txBody>
      </p:sp>
      <p:sp>
        <p:nvSpPr>
          <p:cNvPr id="4" name="スライド イメージ プレースホルダー 3"/>
          <p:cNvSpPr>
            <a:spLocks noGrp="1" noRot="1" noChangeAspect="1"/>
          </p:cNvSpPr>
          <p:nvPr>
            <p:ph type="sldImg" idx="2"/>
          </p:nvPr>
        </p:nvSpPr>
        <p:spPr>
          <a:xfrm>
            <a:off x="2355850" y="1279525"/>
            <a:ext cx="2392363"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4668" tIns="47334" rIns="94668" bIns="47334" rtlCol="0" anchor="b"/>
          <a:lstStyle>
            <a:lvl1pPr algn="r">
              <a:defRPr sz="1200"/>
            </a:lvl1pPr>
          </a:lstStyle>
          <a:p>
            <a:fld id="{AF9AAED7-EB68-B44B-A29A-E9CFE7A1147D}" type="slidenum">
              <a:rPr kumimoji="1" lang="ja-JP" altLang="en-US" smtClean="0"/>
              <a:t>‹#›</a:t>
            </a:fld>
            <a:endParaRPr kumimoji="1"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25880" rtl="0" eaLnBrk="1" latinLnBrk="0" hangingPunct="1">
      <a:defRPr kumimoji="1" sz="1215" kern="1200">
        <a:solidFill>
          <a:schemeClr val="tx1"/>
        </a:solidFill>
        <a:latin typeface="+mn-lt"/>
        <a:ea typeface="+mn-ea"/>
        <a:cs typeface="+mn-cs"/>
      </a:defRPr>
    </a:lvl1pPr>
    <a:lvl2pPr marL="462940" algn="l" defTabSz="925880" rtl="0" eaLnBrk="1" latinLnBrk="0" hangingPunct="1">
      <a:defRPr kumimoji="1" sz="1215" kern="1200">
        <a:solidFill>
          <a:schemeClr val="tx1"/>
        </a:solidFill>
        <a:latin typeface="+mn-lt"/>
        <a:ea typeface="+mn-ea"/>
        <a:cs typeface="+mn-cs"/>
      </a:defRPr>
    </a:lvl2pPr>
    <a:lvl3pPr marL="925880" algn="l" defTabSz="925880" rtl="0" eaLnBrk="1" latinLnBrk="0" hangingPunct="1">
      <a:defRPr kumimoji="1" sz="1215" kern="1200">
        <a:solidFill>
          <a:schemeClr val="tx1"/>
        </a:solidFill>
        <a:latin typeface="+mn-lt"/>
        <a:ea typeface="+mn-ea"/>
        <a:cs typeface="+mn-cs"/>
      </a:defRPr>
    </a:lvl3pPr>
    <a:lvl4pPr marL="1388820" algn="l" defTabSz="925880" rtl="0" eaLnBrk="1" latinLnBrk="0" hangingPunct="1">
      <a:defRPr kumimoji="1" sz="1215" kern="1200">
        <a:solidFill>
          <a:schemeClr val="tx1"/>
        </a:solidFill>
        <a:latin typeface="+mn-lt"/>
        <a:ea typeface="+mn-ea"/>
        <a:cs typeface="+mn-cs"/>
      </a:defRPr>
    </a:lvl4pPr>
    <a:lvl5pPr marL="1851759" algn="l" defTabSz="925880" rtl="0" eaLnBrk="1" latinLnBrk="0" hangingPunct="1">
      <a:defRPr kumimoji="1" sz="1215" kern="1200">
        <a:solidFill>
          <a:schemeClr val="tx1"/>
        </a:solidFill>
        <a:latin typeface="+mn-lt"/>
        <a:ea typeface="+mn-ea"/>
        <a:cs typeface="+mn-cs"/>
      </a:defRPr>
    </a:lvl5pPr>
    <a:lvl6pPr marL="2314699" algn="l" defTabSz="925880" rtl="0" eaLnBrk="1" latinLnBrk="0" hangingPunct="1">
      <a:defRPr kumimoji="1" sz="1215" kern="1200">
        <a:solidFill>
          <a:schemeClr val="tx1"/>
        </a:solidFill>
        <a:latin typeface="+mn-lt"/>
        <a:ea typeface="+mn-ea"/>
        <a:cs typeface="+mn-cs"/>
      </a:defRPr>
    </a:lvl6pPr>
    <a:lvl7pPr marL="2777640" algn="l" defTabSz="925880" rtl="0" eaLnBrk="1" latinLnBrk="0" hangingPunct="1">
      <a:defRPr kumimoji="1" sz="1215" kern="1200">
        <a:solidFill>
          <a:schemeClr val="tx1"/>
        </a:solidFill>
        <a:latin typeface="+mn-lt"/>
        <a:ea typeface="+mn-ea"/>
        <a:cs typeface="+mn-cs"/>
      </a:defRPr>
    </a:lvl7pPr>
    <a:lvl8pPr marL="3240579" algn="l" defTabSz="925880" rtl="0" eaLnBrk="1" latinLnBrk="0" hangingPunct="1">
      <a:defRPr kumimoji="1" sz="1215" kern="1200">
        <a:solidFill>
          <a:schemeClr val="tx1"/>
        </a:solidFill>
        <a:latin typeface="+mn-lt"/>
        <a:ea typeface="+mn-ea"/>
        <a:cs typeface="+mn-cs"/>
      </a:defRPr>
    </a:lvl8pPr>
    <a:lvl9pPr marL="3703519" algn="l" defTabSz="925880" rtl="0" eaLnBrk="1" latinLnBrk="0" hangingPunct="1">
      <a:defRPr kumimoji="1" sz="12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5171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3704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5850" y="1279525"/>
            <a:ext cx="2392363"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7</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2025/6/26</a:t>
            </a:fld>
            <a:endParaRPr lang="en-US"/>
          </a:p>
        </p:txBody>
      </p:sp>
    </p:spTree>
    <p:extLst>
      <p:ext uri="{BB962C8B-B14F-4D97-AF65-F5344CB8AC3E}">
        <p14:creationId xmlns:p14="http://schemas.microsoft.com/office/powerpoint/2010/main" val="141708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5850" y="1279525"/>
            <a:ext cx="2392363"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8</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2025/6/26</a:t>
            </a:fld>
            <a:endParaRPr lang="en-US"/>
          </a:p>
        </p:txBody>
      </p:sp>
    </p:spTree>
    <p:extLst>
      <p:ext uri="{BB962C8B-B14F-4D97-AF65-F5344CB8AC3E}">
        <p14:creationId xmlns:p14="http://schemas.microsoft.com/office/powerpoint/2010/main" val="355010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5850" y="1279525"/>
            <a:ext cx="2392363"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9</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2025/6/26</a:t>
            </a:fld>
            <a:endParaRPr lang="en-US"/>
          </a:p>
        </p:txBody>
      </p:sp>
    </p:spTree>
    <p:extLst>
      <p:ext uri="{BB962C8B-B14F-4D97-AF65-F5344CB8AC3E}">
        <p14:creationId xmlns:p14="http://schemas.microsoft.com/office/powerpoint/2010/main" val="95422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5850" y="1279525"/>
            <a:ext cx="2392363"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10</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2025/6/26</a:t>
            </a:fld>
            <a:endParaRPr lang="en-US"/>
          </a:p>
        </p:txBody>
      </p:sp>
    </p:spTree>
    <p:extLst>
      <p:ext uri="{BB962C8B-B14F-4D97-AF65-F5344CB8AC3E}">
        <p14:creationId xmlns:p14="http://schemas.microsoft.com/office/powerpoint/2010/main" val="409754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5850" y="1279525"/>
            <a:ext cx="2392363"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11</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2025/6/26</a:t>
            </a:fld>
            <a:endParaRPr lang="en-US"/>
          </a:p>
        </p:txBody>
      </p:sp>
    </p:spTree>
    <p:extLst>
      <p:ext uri="{BB962C8B-B14F-4D97-AF65-F5344CB8AC3E}">
        <p14:creationId xmlns:p14="http://schemas.microsoft.com/office/powerpoint/2010/main" val="4100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1157357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668962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098605-7BC1-4F60-8EF5-631ADF701265}" type="datetimeFigureOut">
              <a:rPr kumimoji="1" lang="ja-JP" altLang="en-US" smtClean="0"/>
              <a:t>2025/6/26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6EE955-6D03-4EFA-996D-39315C953204}" type="slidenum">
              <a:rPr kumimoji="1" lang="ja-JP" altLang="en-US" smtClean="0"/>
              <a:t>‹#›</a:t>
            </a:fld>
            <a:endParaRPr kumimoji="1" lang="ja-JP" altLang="en-US"/>
          </a:p>
        </p:txBody>
      </p:sp>
    </p:spTree>
    <p:extLst>
      <p:ext uri="{BB962C8B-B14F-4D97-AF65-F5344CB8AC3E}">
        <p14:creationId xmlns:p14="http://schemas.microsoft.com/office/powerpoint/2010/main" val="372412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102046076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4047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77057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42597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028075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59806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156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とコンテンツC">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14934314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155812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7044136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21991443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34723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4262166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375549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813212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4013181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223312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とコンテンツC">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891757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144556154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2191901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239359462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20918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3732671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4107747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849037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134713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0" y="4192"/>
            <a:ext cx="6857999" cy="720000"/>
          </a:xfrm>
          <a:prstGeom prst="rect">
            <a:avLst/>
          </a:prstGeom>
          <a:solidFill>
            <a:srgbClr val="FFC000"/>
          </a:solidFill>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87563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978475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タイトルとコンテンツC">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424176411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34364748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42870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9524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215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0" y="4192"/>
            <a:ext cx="6857999" cy="720000"/>
          </a:xfrm>
          <a:prstGeom prst="rect">
            <a:avLst/>
          </a:prstGeom>
          <a:solidFill>
            <a:srgbClr val="FFC000"/>
          </a:solidFill>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6962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80001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C">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3507471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697792214"/>
      </p:ext>
    </p:extLst>
  </p:cSld>
  <p:clrMap bg1="lt1" tx1="dk1" bg2="lt2" tx2="dk2" accent1="accent1" accent2="accent2" accent3="accent3" accent4="accent4" accent5="accent5" accent6="accent6" hlink="hlink" folHlink="folHlink"/>
  <p:sldLayoutIdLst>
    <p:sldLayoutId id="2147483712" r:id="rId1"/>
    <p:sldLayoutId id="2147483722" r:id="rId2"/>
    <p:sldLayoutId id="2147483713" r:id="rId3"/>
    <p:sldLayoutId id="2147483714" r:id="rId4"/>
    <p:sldLayoutId id="2147483715" r:id="rId5"/>
    <p:sldLayoutId id="2147483716" r:id="rId6"/>
    <p:sldLayoutId id="2147483717" r:id="rId7"/>
    <p:sldLayoutId id="2147483721" r:id="rId8"/>
    <p:sldLayoutId id="2147483718" r:id="rId9"/>
    <p:sldLayoutId id="2147483719" r:id="rId10"/>
    <p:sldLayoutId id="2147483754" r:id="rId11"/>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343234129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10713136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20411978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svg"/><Relationship Id="rId7" Type="http://schemas.openxmlformats.org/officeDocument/2006/relationships/hyperlink" Target="https://www.youtube.com/watch?v=mjP54vzAS3s" TargetMode="External"/><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18" Type="http://schemas.openxmlformats.org/officeDocument/2006/relationships/image" Target="../media/image29.png"/><Relationship Id="rId3" Type="http://schemas.openxmlformats.org/officeDocument/2006/relationships/image" Target="../media/image17.png"/><Relationship Id="rId21" Type="http://schemas.openxmlformats.org/officeDocument/2006/relationships/image" Target="../media/image32.png"/><Relationship Id="rId7" Type="http://schemas.openxmlformats.org/officeDocument/2006/relationships/image" Target="../media/image9.sv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hyperlink" Target="https://www.mext.go.jp/a_menu/shotou/mushouka/01753.html" TargetMode="External"/><Relationship Id="rId20"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23.png"/><Relationship Id="rId5" Type="http://schemas.openxmlformats.org/officeDocument/2006/relationships/image" Target="../media/image19.jpe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svg"/><Relationship Id="rId7" Type="http://schemas.openxmlformats.org/officeDocument/2006/relationships/hyperlink" Target="https://www.youtube.com/watch?v=IJFdyJfQsB0" TargetMode="External"/><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7.png"/><Relationship Id="rId18" Type="http://schemas.openxmlformats.org/officeDocument/2006/relationships/image" Target="../media/image28.png"/><Relationship Id="rId3" Type="http://schemas.openxmlformats.org/officeDocument/2006/relationships/image" Target="../media/image37.png"/><Relationship Id="rId21" Type="http://schemas.openxmlformats.org/officeDocument/2006/relationships/image" Target="../media/image31.png"/><Relationship Id="rId7" Type="http://schemas.openxmlformats.org/officeDocument/2006/relationships/image" Target="../media/image23.png"/><Relationship Id="rId12" Type="http://schemas.openxmlformats.org/officeDocument/2006/relationships/hyperlink" Target="https://www.mext.go.jp/a_menu/shotou/mushouka/01753.html" TargetMode="External"/><Relationship Id="rId17" Type="http://schemas.openxmlformats.org/officeDocument/2006/relationships/image" Target="../media/image22.sv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9.svg"/><Relationship Id="rId11"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20.jpeg"/><Relationship Id="rId23" Type="http://schemas.openxmlformats.org/officeDocument/2006/relationships/image" Target="../media/image33.png"/><Relationship Id="rId10" Type="http://schemas.openxmlformats.org/officeDocument/2006/relationships/image" Target="../media/image26.png"/><Relationship Id="rId19" Type="http://schemas.openxmlformats.org/officeDocument/2006/relationships/image" Target="../media/image30.png"/><Relationship Id="rId4" Type="http://schemas.openxmlformats.org/officeDocument/2006/relationships/image" Target="../media/image38.png"/><Relationship Id="rId9" Type="http://schemas.openxmlformats.org/officeDocument/2006/relationships/image" Target="../media/image25.png"/><Relationship Id="rId14" Type="http://schemas.openxmlformats.org/officeDocument/2006/relationships/image" Target="../media/image19.jpeg"/><Relationship Id="rId22"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5FD1443-5EF5-1DCA-E10B-D6F43F1569A6}"/>
              </a:ext>
            </a:extLst>
          </p:cNvPr>
          <p:cNvPicPr>
            <a:picLocks noChangeAspect="1"/>
          </p:cNvPicPr>
          <p:nvPr/>
        </p:nvPicPr>
        <p:blipFill>
          <a:blip r:embed="rId2"/>
          <a:stretch>
            <a:fillRect/>
          </a:stretch>
        </p:blipFill>
        <p:spPr>
          <a:xfrm>
            <a:off x="842986" y="2635472"/>
            <a:ext cx="5062514" cy="7025180"/>
          </a:xfrm>
          <a:prstGeom prst="rect">
            <a:avLst/>
          </a:prstGeom>
        </p:spPr>
      </p:pic>
      <p:sp>
        <p:nvSpPr>
          <p:cNvPr id="5" name="タイトル 1">
            <a:extLst>
              <a:ext uri="{FF2B5EF4-FFF2-40B4-BE49-F238E27FC236}">
                <a16:creationId xmlns:a16="http://schemas.microsoft.com/office/drawing/2014/main" id="{FC1BE196-9DA1-E971-AB9A-72A53A1A1850}"/>
              </a:ext>
            </a:extLst>
          </p:cNvPr>
          <p:cNvSpPr txBox="1">
            <a:spLocks/>
          </p:cNvSpPr>
          <p:nvPr/>
        </p:nvSpPr>
        <p:spPr>
          <a:xfrm>
            <a:off x="0" y="0"/>
            <a:ext cx="6858000" cy="1918115"/>
          </a:xfrm>
          <a:prstGeom prst="rect">
            <a:avLst/>
          </a:prstGeom>
          <a:solidFill>
            <a:schemeClr val="accent2">
              <a:lumMod val="20000"/>
              <a:lumOff val="80000"/>
            </a:schemeClr>
          </a:solidFill>
        </p:spPr>
        <p:txBody>
          <a:bodyPr lIns="72000" tIns="72000" rIns="72000" bIns="72000" anchor="ctr" anchorCtr="0">
            <a:noAutofit/>
          </a:bodyPr>
          <a:lst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a:lstStyle>
          <a:p>
            <a:pPr marL="85725"/>
            <a:r>
              <a:rPr lang="ja-JP" altLang="en-US" sz="4400">
                <a:effectLst>
                  <a:outerShdw blurRad="50800" dist="38100" dir="2700000" algn="tl" rotWithShape="0">
                    <a:prstClr val="black">
                      <a:alpha val="40000"/>
                    </a:prstClr>
                  </a:outerShdw>
                </a:effectLst>
              </a:rPr>
              <a:t>　</a:t>
            </a:r>
            <a:endParaRPr lang="ja-JP" altLang="en-US" sz="4400" dirty="0">
              <a:effectLst>
                <a:outerShdw blurRad="50800" dist="38100" dir="2700000" algn="tl" rotWithShape="0">
                  <a:prstClr val="black">
                    <a:alpha val="40000"/>
                  </a:prstClr>
                </a:outerShdw>
              </a:effectLst>
            </a:endParaRPr>
          </a:p>
        </p:txBody>
      </p:sp>
      <p:sp>
        <p:nvSpPr>
          <p:cNvPr id="6" name="テキスト ボックス 5">
            <a:extLst>
              <a:ext uri="{FF2B5EF4-FFF2-40B4-BE49-F238E27FC236}">
                <a16:creationId xmlns:a16="http://schemas.microsoft.com/office/drawing/2014/main" id="{23FF1395-8309-366D-D602-FF8C2DC64A3A}"/>
              </a:ext>
            </a:extLst>
          </p:cNvPr>
          <p:cNvSpPr txBox="1"/>
          <p:nvPr/>
        </p:nvSpPr>
        <p:spPr>
          <a:xfrm>
            <a:off x="162493" y="172827"/>
            <a:ext cx="6532437" cy="1384995"/>
          </a:xfrm>
          <a:prstGeom prst="rect">
            <a:avLst/>
          </a:prstGeom>
          <a:noFill/>
        </p:spPr>
        <p:txBody>
          <a:bodyPr vert="horz" wrap="square" rtlCol="0">
            <a:spAutoFit/>
          </a:bodyPr>
          <a:lstStyle/>
          <a:p>
            <a:pPr algn="ctr" defTabSz="493456">
              <a:defRPr/>
            </a:pPr>
            <a:r>
              <a:rPr kumimoji="1" lang="ja-JP" altLang="en-US" sz="24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高等学校等就学支援金・</a:t>
            </a:r>
            <a:endParaRPr kumimoji="1" lang="en-US" altLang="ja-JP" sz="24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defTabSz="493456">
              <a:defRPr/>
            </a:pPr>
            <a:r>
              <a:rPr kumimoji="1" lang="ja-JP" altLang="en-US" sz="24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高校生等臨時支援金</a:t>
            </a:r>
            <a:endParaRPr kumimoji="1" lang="en-US" altLang="ja-JP" sz="24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defTabSz="493456">
              <a:defRPr/>
            </a:pPr>
            <a:r>
              <a:rPr lang="ja-JP" altLang="en-US" sz="3600" b="1" dirty="0">
                <a:solidFill>
                  <a:schemeClr val="accent2">
                    <a:lumMod val="75000"/>
                  </a:schemeClr>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オンライン登録方法</a:t>
            </a:r>
            <a:endParaRPr kumimoji="1" lang="en-US" altLang="ja-JP" sz="2000" b="1" dirty="0">
              <a:solidFill>
                <a:sysClr val="windowText" lastClr="00000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6863CC7B-A54B-57FE-B62D-D2CBB0DB0A86}"/>
              </a:ext>
            </a:extLst>
          </p:cNvPr>
          <p:cNvSpPr/>
          <p:nvPr/>
        </p:nvSpPr>
        <p:spPr>
          <a:xfrm>
            <a:off x="5538877" y="73151"/>
            <a:ext cx="1251019" cy="2987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編集　栃木県</a:t>
            </a:r>
          </a:p>
        </p:txBody>
      </p:sp>
      <p:grpSp>
        <p:nvGrpSpPr>
          <p:cNvPr id="8" name="グループ化 7">
            <a:extLst>
              <a:ext uri="{FF2B5EF4-FFF2-40B4-BE49-F238E27FC236}">
                <a16:creationId xmlns:a16="http://schemas.microsoft.com/office/drawing/2014/main" id="{749FC4F8-3807-2A12-B526-4D19CFB81C57}"/>
              </a:ext>
            </a:extLst>
          </p:cNvPr>
          <p:cNvGrpSpPr/>
          <p:nvPr/>
        </p:nvGrpSpPr>
        <p:grpSpPr>
          <a:xfrm>
            <a:off x="162493" y="2162449"/>
            <a:ext cx="4025476" cy="441687"/>
            <a:chOff x="97537" y="4089017"/>
            <a:chExt cx="3779720" cy="441687"/>
          </a:xfrm>
        </p:grpSpPr>
        <p:sp>
          <p:nvSpPr>
            <p:cNvPr id="9" name="四角形: 角を丸くする 8">
              <a:extLst>
                <a:ext uri="{FF2B5EF4-FFF2-40B4-BE49-F238E27FC236}">
                  <a16:creationId xmlns:a16="http://schemas.microsoft.com/office/drawing/2014/main" id="{297AC48A-2A15-BD26-7CA9-CBC3D9044EC0}"/>
                </a:ext>
              </a:extLst>
            </p:cNvPr>
            <p:cNvSpPr/>
            <p:nvPr/>
          </p:nvSpPr>
          <p:spPr>
            <a:xfrm>
              <a:off x="97537" y="4124628"/>
              <a:ext cx="3779720" cy="40607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bg1"/>
                  </a:solidFill>
                  <a:latin typeface="Meiryo UI" panose="020B0604030504040204" pitchFamily="50" charset="-128"/>
                  <a:ea typeface="Meiryo UI" panose="020B0604030504040204" pitchFamily="50" charset="-128"/>
                </a:rPr>
                <a:t>　　　申請手順（７／３から登録開始）</a:t>
              </a:r>
            </a:p>
          </p:txBody>
        </p:sp>
        <p:grpSp>
          <p:nvGrpSpPr>
            <p:cNvPr id="10" name="グループ化 9">
              <a:extLst>
                <a:ext uri="{FF2B5EF4-FFF2-40B4-BE49-F238E27FC236}">
                  <a16:creationId xmlns:a16="http://schemas.microsoft.com/office/drawing/2014/main" id="{AAC4C5B1-C1E8-11B9-857B-BF32E0C02B0F}"/>
                </a:ext>
              </a:extLst>
            </p:cNvPr>
            <p:cNvGrpSpPr/>
            <p:nvPr/>
          </p:nvGrpSpPr>
          <p:grpSpPr>
            <a:xfrm>
              <a:off x="142577" y="4089017"/>
              <a:ext cx="356951" cy="356951"/>
              <a:chOff x="133052" y="4125113"/>
              <a:chExt cx="356951" cy="356951"/>
            </a:xfrm>
          </p:grpSpPr>
          <p:sp>
            <p:nvSpPr>
              <p:cNvPr id="11" name="楕円 10">
                <a:extLst>
                  <a:ext uri="{FF2B5EF4-FFF2-40B4-BE49-F238E27FC236}">
                    <a16:creationId xmlns:a16="http://schemas.microsoft.com/office/drawing/2014/main" id="{BD208EA6-608A-1C1A-E413-745DDE2361C8}"/>
                  </a:ext>
                </a:extLst>
              </p:cNvPr>
              <p:cNvSpPr/>
              <p:nvPr/>
            </p:nvSpPr>
            <p:spPr>
              <a:xfrm>
                <a:off x="133052" y="4125113"/>
                <a:ext cx="356951" cy="356951"/>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Meiryo UI" panose="020B0604030504040204" pitchFamily="50" charset="-128"/>
                  <a:ea typeface="Meiryo UI" panose="020B0604030504040204" pitchFamily="50" charset="-128"/>
                </a:endParaRPr>
              </a:p>
            </p:txBody>
          </p:sp>
          <p:pic>
            <p:nvPicPr>
              <p:cNvPr id="12" name="グラフィックス 11" descr="スマート フォン">
                <a:extLst>
                  <a:ext uri="{FF2B5EF4-FFF2-40B4-BE49-F238E27FC236}">
                    <a16:creationId xmlns:a16="http://schemas.microsoft.com/office/drawing/2014/main" id="{B9913DA9-7201-38E9-7701-D28E07CB4B4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7527" y="4159588"/>
                <a:ext cx="288000" cy="288000"/>
              </a:xfrm>
              <a:prstGeom prst="rect">
                <a:avLst/>
              </a:prstGeom>
            </p:spPr>
          </p:pic>
        </p:grpSp>
      </p:grpSp>
      <p:sp>
        <p:nvSpPr>
          <p:cNvPr id="13" name="テキスト ボックス 12">
            <a:extLst>
              <a:ext uri="{FF2B5EF4-FFF2-40B4-BE49-F238E27FC236}">
                <a16:creationId xmlns:a16="http://schemas.microsoft.com/office/drawing/2014/main" id="{04915AE5-46D8-8882-0942-40B1C2C56818}"/>
              </a:ext>
            </a:extLst>
          </p:cNvPr>
          <p:cNvSpPr txBox="1"/>
          <p:nvPr/>
        </p:nvSpPr>
        <p:spPr>
          <a:xfrm>
            <a:off x="3562638" y="1918115"/>
            <a:ext cx="3542723" cy="307777"/>
          </a:xfrm>
          <a:prstGeom prst="rect">
            <a:avLst/>
          </a:prstGeom>
          <a:no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登録期間７月３日～７月</a:t>
            </a:r>
            <a:r>
              <a:rPr lang="en-US" altLang="ja-JP" sz="1400" b="1" u="sng" dirty="0">
                <a:latin typeface="Meiryo UI" panose="020B0604030504040204" pitchFamily="50" charset="-128"/>
                <a:ea typeface="Meiryo UI" panose="020B0604030504040204" pitchFamily="50" charset="-128"/>
              </a:rPr>
              <a:t>10</a:t>
            </a:r>
            <a:r>
              <a:rPr lang="ja-JP" altLang="en-US" sz="1400" b="1" u="sng" dirty="0">
                <a:latin typeface="Meiryo UI" panose="020B0604030504040204" pitchFamily="50" charset="-128"/>
                <a:ea typeface="Meiryo UI" panose="020B0604030504040204" pitchFamily="50" charset="-128"/>
              </a:rPr>
              <a:t>日（厳守）</a:t>
            </a:r>
            <a:endParaRPr kumimoji="1" lang="en-US" altLang="ja-JP" sz="1100" b="1" u="sng"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02EFF54F-F021-67C0-415D-0C2CDA24081D}"/>
              </a:ext>
            </a:extLst>
          </p:cNvPr>
          <p:cNvSpPr/>
          <p:nvPr/>
        </p:nvSpPr>
        <p:spPr>
          <a:xfrm>
            <a:off x="842986" y="2663294"/>
            <a:ext cx="1163062" cy="2704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1">
                    <a:lumMod val="50000"/>
                  </a:schemeClr>
                </a:solidFill>
                <a:latin typeface="Meiryo UI" panose="020B0604030504040204" pitchFamily="50" charset="-128"/>
                <a:ea typeface="Meiryo UI" panose="020B0604030504040204" pitchFamily="50" charset="-128"/>
              </a:rPr>
              <a:t>ログイン</a:t>
            </a:r>
          </a:p>
        </p:txBody>
      </p:sp>
      <p:sp>
        <p:nvSpPr>
          <p:cNvPr id="16" name="正方形/長方形 15">
            <a:extLst>
              <a:ext uri="{FF2B5EF4-FFF2-40B4-BE49-F238E27FC236}">
                <a16:creationId xmlns:a16="http://schemas.microsoft.com/office/drawing/2014/main" id="{E3213CAA-E0A5-067B-0C41-5ADC8C6EA2F7}"/>
              </a:ext>
            </a:extLst>
          </p:cNvPr>
          <p:cNvSpPr/>
          <p:nvPr/>
        </p:nvSpPr>
        <p:spPr>
          <a:xfrm>
            <a:off x="554986" y="2646722"/>
            <a:ext cx="288000" cy="2869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1</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7" name="正方形/長方形 16">
            <a:extLst>
              <a:ext uri="{FF2B5EF4-FFF2-40B4-BE49-F238E27FC236}">
                <a16:creationId xmlns:a16="http://schemas.microsoft.com/office/drawing/2014/main" id="{0C83BC7D-8756-6A3B-6400-BC96F7421F4A}"/>
              </a:ext>
            </a:extLst>
          </p:cNvPr>
          <p:cNvSpPr/>
          <p:nvPr/>
        </p:nvSpPr>
        <p:spPr>
          <a:xfrm>
            <a:off x="5168900" y="5511800"/>
            <a:ext cx="533400"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正方形/長方形 1">
            <a:extLst>
              <a:ext uri="{FF2B5EF4-FFF2-40B4-BE49-F238E27FC236}">
                <a16:creationId xmlns:a16="http://schemas.microsoft.com/office/drawing/2014/main" id="{286C41D9-F589-006A-A48E-CD902C833457}"/>
              </a:ext>
            </a:extLst>
          </p:cNvPr>
          <p:cNvSpPr/>
          <p:nvPr/>
        </p:nvSpPr>
        <p:spPr>
          <a:xfrm>
            <a:off x="0" y="1578372"/>
            <a:ext cx="6858000" cy="33974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問合せ先</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栃木高等学校事務室（</a:t>
            </a:r>
            <a:r>
              <a:rPr kumimoji="1" lang="en-US" altLang="ja-JP" sz="1600" b="1" dirty="0">
                <a:solidFill>
                  <a:schemeClr val="bg1"/>
                </a:solidFill>
                <a:latin typeface="Meiryo UI" panose="020B0604030504040204" pitchFamily="50" charset="-128"/>
                <a:ea typeface="Meiryo UI" panose="020B0604030504040204" pitchFamily="50" charset="-128"/>
              </a:rPr>
              <a:t>TEL</a:t>
            </a:r>
            <a:r>
              <a:rPr kumimoji="1" lang="ja-JP" altLang="en-US" sz="1600" b="1" dirty="0">
                <a:solidFill>
                  <a:schemeClr val="bg1"/>
                </a:solidFill>
                <a:latin typeface="Meiryo UI" panose="020B0604030504040204" pitchFamily="50" charset="-128"/>
                <a:ea typeface="Meiryo UI" panose="020B0604030504040204" pitchFamily="50" charset="-128"/>
              </a:rPr>
              <a:t>：</a:t>
            </a:r>
            <a:r>
              <a:rPr kumimoji="1" lang="en-US" altLang="ja-JP" sz="1600" b="1" dirty="0">
                <a:solidFill>
                  <a:schemeClr val="bg1"/>
                </a:solidFill>
                <a:latin typeface="Meiryo UI" panose="020B0604030504040204" pitchFamily="50" charset="-128"/>
                <a:ea typeface="Meiryo UI" panose="020B0604030504040204" pitchFamily="50" charset="-128"/>
              </a:rPr>
              <a:t>0282-22-2595</a:t>
            </a:r>
            <a:r>
              <a:rPr kumimoji="1" lang="ja-JP" altLang="en-US" sz="1600" b="1" dirty="0">
                <a:solidFill>
                  <a:schemeClr val="bg1"/>
                </a:solidFill>
                <a:latin typeface="Meiryo UI" panose="020B0604030504040204" pitchFamily="50" charset="-128"/>
                <a:ea typeface="Meiryo UI" panose="020B0604030504040204" pitchFamily="50" charset="-128"/>
              </a:rPr>
              <a:t>）</a:t>
            </a:r>
          </a:p>
        </p:txBody>
      </p:sp>
      <p:pic>
        <p:nvPicPr>
          <p:cNvPr id="14" name="図 13">
            <a:extLst>
              <a:ext uri="{FF2B5EF4-FFF2-40B4-BE49-F238E27FC236}">
                <a16:creationId xmlns:a16="http://schemas.microsoft.com/office/drawing/2014/main" id="{D33B539D-E31C-0B20-BCD8-6C0E07098AAE}"/>
              </a:ext>
            </a:extLst>
          </p:cNvPr>
          <p:cNvPicPr>
            <a:picLocks noChangeAspect="1"/>
          </p:cNvPicPr>
          <p:nvPr/>
        </p:nvPicPr>
        <p:blipFill>
          <a:blip r:embed="rId5"/>
          <a:stretch>
            <a:fillRect/>
          </a:stretch>
        </p:blipFill>
        <p:spPr>
          <a:xfrm>
            <a:off x="5132566" y="5498362"/>
            <a:ext cx="682591" cy="191976"/>
          </a:xfrm>
          <a:prstGeom prst="rect">
            <a:avLst/>
          </a:prstGeom>
        </p:spPr>
      </p:pic>
    </p:spTree>
    <p:extLst>
      <p:ext uri="{BB962C8B-B14F-4D97-AF65-F5344CB8AC3E}">
        <p14:creationId xmlns:p14="http://schemas.microsoft.com/office/powerpoint/2010/main" val="52498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00000000-0008-0000-0000-0000020000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0975" y="1463044"/>
            <a:ext cx="4217687" cy="1987954"/>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3.</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3-1.</a:t>
            </a:r>
            <a:r>
              <a:rPr lang="ja-JP" altLang="en-US" dirty="0">
                <a:solidFill>
                  <a:srgbClr val="000000"/>
                </a:solidFill>
              </a:rPr>
              <a:t>臨時支援金申請を登録する</a:t>
            </a:r>
          </a:p>
        </p:txBody>
      </p:sp>
      <p:sp>
        <p:nvSpPr>
          <p:cNvPr id="40" name="正方形/長方形 39"/>
          <p:cNvSpPr/>
          <p:nvPr/>
        </p:nvSpPr>
        <p:spPr>
          <a:xfrm>
            <a:off x="236219" y="791373"/>
            <a:ext cx="6551929" cy="379600"/>
          </a:xfrm>
          <a:prstGeom prst="rect">
            <a:avLst/>
          </a:prstGeom>
          <a:solidFill>
            <a:srgbClr val="FFC000"/>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臨時支援金登録内容確認画面</a:t>
            </a:r>
          </a:p>
        </p:txBody>
      </p:sp>
      <p:sp>
        <p:nvSpPr>
          <p:cNvPr id="41" name="正方形/長方形 40"/>
          <p:cNvSpPr/>
          <p:nvPr/>
        </p:nvSpPr>
        <p:spPr>
          <a:xfrm>
            <a:off x="4664073" y="1376498"/>
            <a:ext cx="2124075" cy="129175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77800" indent="-177800"/>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47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登録内容が正しいことを確認し「本内容で登録する」ボタンをクリックします。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47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ページへ</a:t>
            </a:r>
          </a:p>
        </p:txBody>
      </p:sp>
      <p:sp>
        <p:nvSpPr>
          <p:cNvPr id="43" name="正方形/長方形 42"/>
          <p:cNvSpPr/>
          <p:nvPr/>
        </p:nvSpPr>
        <p:spPr>
          <a:xfrm>
            <a:off x="1940014" y="3143960"/>
            <a:ext cx="832658" cy="22198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正方形/長方形 43"/>
          <p:cNvSpPr/>
          <p:nvPr/>
        </p:nvSpPr>
        <p:spPr>
          <a:xfrm>
            <a:off x="396400" y="3151432"/>
            <a:ext cx="895190" cy="21451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正方形/長方形 44"/>
          <p:cNvSpPr/>
          <p:nvPr/>
        </p:nvSpPr>
        <p:spPr>
          <a:xfrm>
            <a:off x="4664148" y="2826524"/>
            <a:ext cx="2124000" cy="341806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臨時支援金意向登録画面で選択した内容が表示されます。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・「申請します」を選択した場合</a:t>
            </a:r>
          </a:p>
          <a:p>
            <a:pPr marL="182563" indent="-18256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高校生等臨時支援金の支給を受けたいので，臨時支援金を申請します。</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・「申請しません」を選択した場合</a:t>
            </a:r>
          </a:p>
          <a:p>
            <a:pPr marL="182563" indent="-18256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高校生等臨時支援金の支給を受ける意思がないので，臨時支援金は申請しません。</a:t>
            </a:r>
            <a:r>
              <a:rPr lang="en-US" altLang="ja-JP" sz="11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前の画面の選択内容を修正する場合、「臨時支援金意向登録に戻る」ボタンをクリックします。</a:t>
            </a:r>
          </a:p>
          <a:p>
            <a:pPr marL="182563" indent="-182563"/>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4664148" y="6663756"/>
            <a:ext cx="2124000" cy="261259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p>
          <a:p>
            <a:pPr marL="88900" indent="-88900">
              <a:buFont typeface="Arial" panose="020B0604020202020204" pitchFamily="34" charset="0"/>
              <a:buChar char="•"/>
            </a:pP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「本内容で登録する」ボタンをクリックし、エラーが出力された場合、本画面を閉じていただき、学校へお問い合わせください。</a:t>
            </a:r>
            <a:endPar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buFont typeface="Arial" panose="020B0604020202020204" pitchFamily="34" charset="0"/>
              <a:buChar char="•"/>
            </a:pPr>
            <a:endParaRPr lang="en-US" altLang="ja-JP" sz="18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本エラーについては既に学校側で手続きを開始しており、更新不可の状態となっている場合に発生します。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820504" y="125601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820504" y="2746024"/>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820504" y="6535910"/>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7" name="グループ化 66"/>
          <p:cNvGrpSpPr/>
          <p:nvPr/>
        </p:nvGrpSpPr>
        <p:grpSpPr>
          <a:xfrm>
            <a:off x="4700873" y="3035565"/>
            <a:ext cx="198178" cy="281733"/>
            <a:chOff x="4704480" y="2843662"/>
            <a:chExt cx="198178" cy="281733"/>
          </a:xfrm>
        </p:grpSpPr>
        <p:sp>
          <p:nvSpPr>
            <p:cNvPr id="68" name="円/楕円 67"/>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8" name="グループ化 37"/>
          <p:cNvGrpSpPr/>
          <p:nvPr/>
        </p:nvGrpSpPr>
        <p:grpSpPr>
          <a:xfrm>
            <a:off x="4694798" y="1592157"/>
            <a:ext cx="198178" cy="281733"/>
            <a:chOff x="4707498" y="1706457"/>
            <a:chExt cx="198178" cy="281733"/>
          </a:xfrm>
        </p:grpSpPr>
        <p:sp>
          <p:nvSpPr>
            <p:cNvPr id="42" name="円/楕円 41"/>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61" name="グループ化 60"/>
          <p:cNvGrpSpPr/>
          <p:nvPr/>
        </p:nvGrpSpPr>
        <p:grpSpPr>
          <a:xfrm>
            <a:off x="195385" y="2628382"/>
            <a:ext cx="198178" cy="281733"/>
            <a:chOff x="4704480" y="2843662"/>
            <a:chExt cx="198178" cy="281733"/>
          </a:xfrm>
        </p:grpSpPr>
        <p:sp>
          <p:nvSpPr>
            <p:cNvPr id="62" name="円/楕円 8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4" name="グループ化 63"/>
          <p:cNvGrpSpPr/>
          <p:nvPr/>
        </p:nvGrpSpPr>
        <p:grpSpPr>
          <a:xfrm>
            <a:off x="1699564" y="2938154"/>
            <a:ext cx="198178" cy="281733"/>
            <a:chOff x="4707498" y="1706457"/>
            <a:chExt cx="198178" cy="281733"/>
          </a:xfrm>
        </p:grpSpPr>
        <p:sp>
          <p:nvSpPr>
            <p:cNvPr id="65" name="円/楕円 4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9" name="正方形/長方形 48"/>
          <p:cNvSpPr/>
          <p:nvPr/>
        </p:nvSpPr>
        <p:spPr>
          <a:xfrm>
            <a:off x="236219" y="6270772"/>
            <a:ext cx="4267201" cy="380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indent="-171450">
              <a:spcBef>
                <a:spcPts val="600"/>
              </a:spcBef>
              <a:buFont typeface="Wingdings" panose="05000000000000000000" pitchFamily="2" charset="2"/>
              <a:buChar char="Ø"/>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エラーが出力された場合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199195" y="2997952"/>
            <a:ext cx="198178" cy="281733"/>
            <a:chOff x="4704480" y="2843662"/>
            <a:chExt cx="198178" cy="281733"/>
          </a:xfrm>
        </p:grpSpPr>
        <p:sp>
          <p:nvSpPr>
            <p:cNvPr id="28" name="円/楕円 8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9"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30" name="正方形/長方形 29"/>
          <p:cNvSpPr/>
          <p:nvPr/>
        </p:nvSpPr>
        <p:spPr>
          <a:xfrm>
            <a:off x="409774" y="2830898"/>
            <a:ext cx="3922195" cy="143199"/>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2" name="グループ化 31"/>
          <p:cNvGrpSpPr/>
          <p:nvPr/>
        </p:nvGrpSpPr>
        <p:grpSpPr>
          <a:xfrm>
            <a:off x="4708145" y="5177807"/>
            <a:ext cx="198178" cy="281733"/>
            <a:chOff x="4704480" y="2843662"/>
            <a:chExt cx="198178" cy="281733"/>
          </a:xfrm>
        </p:grpSpPr>
        <p:sp>
          <p:nvSpPr>
            <p:cNvPr id="33" name="円/楕円 67"/>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4"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51" name="図 50"/>
          <p:cNvPicPr>
            <a:picLocks noChangeAspect="1"/>
          </p:cNvPicPr>
          <p:nvPr/>
        </p:nvPicPr>
        <p:blipFill rotWithShape="1">
          <a:blip r:embed="rId4"/>
          <a:srcRect l="22147" t="13682" r="25224" b="27030"/>
          <a:stretch/>
        </p:blipFill>
        <p:spPr>
          <a:xfrm>
            <a:off x="305860" y="6535910"/>
            <a:ext cx="4212651" cy="2386104"/>
          </a:xfrm>
          <a:prstGeom prst="rect">
            <a:avLst/>
          </a:prstGeom>
        </p:spPr>
      </p:pic>
    </p:spTree>
    <p:extLst>
      <p:ext uri="{BB962C8B-B14F-4D97-AF65-F5344CB8AC3E}">
        <p14:creationId xmlns:p14="http://schemas.microsoft.com/office/powerpoint/2010/main" val="212450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3.</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3-1.</a:t>
            </a:r>
            <a:r>
              <a:rPr lang="ja-JP" altLang="en-US" dirty="0">
                <a:solidFill>
                  <a:srgbClr val="000000"/>
                </a:solidFill>
              </a:rPr>
              <a:t>臨時支援金申請を登録する</a:t>
            </a:r>
          </a:p>
        </p:txBody>
      </p:sp>
      <p:sp>
        <p:nvSpPr>
          <p:cNvPr id="23" name="正方形/長方形 22"/>
          <p:cNvSpPr/>
          <p:nvPr/>
        </p:nvSpPr>
        <p:spPr>
          <a:xfrm>
            <a:off x="236220" y="826860"/>
            <a:ext cx="6551928" cy="379600"/>
          </a:xfrm>
          <a:prstGeom prst="rect">
            <a:avLst/>
          </a:prstGeom>
          <a:solidFill>
            <a:srgbClr val="FFC000"/>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４</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臨時支援金登録結果</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25" name="正方形/長方形 24"/>
          <p:cNvSpPr/>
          <p:nvPr/>
        </p:nvSpPr>
        <p:spPr>
          <a:xfrm>
            <a:off x="4664073" y="1650258"/>
            <a:ext cx="2124075" cy="147613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0975" indent="-1809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臨時支援金申請の登録結果が表示されます。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400" dirty="0">
                <a:solidFill>
                  <a:srgbClr val="000000"/>
                </a:solidFill>
                <a:latin typeface="Meiryo UI"/>
                <a:ea typeface="Meiryo UI"/>
                <a:cs typeface="Meiryo UI" panose="020B0604030504040204" pitchFamily="50" charset="-128"/>
              </a:rPr>
              <a:t>　  </a:t>
            </a:r>
            <a:r>
              <a:rPr lang="ja-JP" sz="1400" dirty="0">
                <a:solidFill>
                  <a:srgbClr val="000000"/>
                </a:solidFill>
                <a:latin typeface="Meiryo UI"/>
                <a:ea typeface="Meiryo UI"/>
                <a:cs typeface="Meiryo UI" panose="020B0604030504040204" pitchFamily="50" charset="-128"/>
              </a:rPr>
              <a:t>この画面が表示されれば、正常に申請は完了しています。</a:t>
            </a:r>
            <a:endParaRPr lang="en-US" altLang="ja-JP" sz="1400" strike="sngStrike" dirty="0">
              <a:solidFill>
                <a:srgbClr val="000000"/>
              </a:solidFill>
              <a:latin typeface="Meiryo UI"/>
              <a:ea typeface="Meiryo UI"/>
              <a:cs typeface="Meiryo UI" panose="020B0604030504040204" pitchFamily="50" charset="-128"/>
            </a:endParaRPr>
          </a:p>
        </p:txBody>
      </p:sp>
      <p:sp>
        <p:nvSpPr>
          <p:cNvPr id="26" name="正方形/長方形 25"/>
          <p:cNvSpPr/>
          <p:nvPr/>
        </p:nvSpPr>
        <p:spPr>
          <a:xfrm>
            <a:off x="4664148" y="3611946"/>
            <a:ext cx="2124000" cy="167395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p>
          <a:p>
            <a:pPr marL="88900" indent="-88900">
              <a:buFont typeface="Arial" panose="020B0604020202020204" pitchFamily="34" charset="0"/>
              <a:buChar char="•"/>
            </a:pP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誤って申請内容を登録した場合、自身で修正することはできません。</a:t>
            </a:r>
          </a:p>
          <a:p>
            <a:pPr marL="889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学校にお問い合わせください。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820504" y="3484100"/>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4820504" y="1539817"/>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右矢印 84"/>
          <p:cNvSpPr/>
          <p:nvPr/>
        </p:nvSpPr>
        <p:spPr>
          <a:xfrm>
            <a:off x="5021276" y="2372098"/>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1" name="グループ化 50"/>
          <p:cNvGrpSpPr/>
          <p:nvPr/>
        </p:nvGrpSpPr>
        <p:grpSpPr>
          <a:xfrm>
            <a:off x="4694798" y="1871482"/>
            <a:ext cx="198178" cy="281733"/>
            <a:chOff x="4707498" y="1706457"/>
            <a:chExt cx="198178" cy="281733"/>
          </a:xfrm>
        </p:grpSpPr>
        <p:sp>
          <p:nvSpPr>
            <p:cNvPr id="52" name="円/楕円 51"/>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48" name="図 47"/>
          <p:cNvPicPr>
            <a:picLocks noChangeAspect="1"/>
          </p:cNvPicPr>
          <p:nvPr/>
        </p:nvPicPr>
        <p:blipFill rotWithShape="1">
          <a:blip r:embed="rId3"/>
          <a:srcRect l="21533" t="13125" r="25148" b="39155"/>
          <a:stretch/>
        </p:blipFill>
        <p:spPr>
          <a:xfrm>
            <a:off x="236220" y="1524348"/>
            <a:ext cx="4086225" cy="1838813"/>
          </a:xfrm>
          <a:prstGeom prst="rect">
            <a:avLst/>
          </a:prstGeom>
        </p:spPr>
      </p:pic>
    </p:spTree>
    <p:extLst>
      <p:ext uri="{BB962C8B-B14F-4D97-AF65-F5344CB8AC3E}">
        <p14:creationId xmlns:p14="http://schemas.microsoft.com/office/powerpoint/2010/main" val="294782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EB9076F-DD70-CEA9-EBE1-377F59B9E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26" y="6772582"/>
            <a:ext cx="5484383" cy="2079317"/>
          </a:xfrm>
          <a:prstGeom prst="rect">
            <a:avLst/>
          </a:prstGeom>
        </p:spPr>
      </p:pic>
      <p:sp>
        <p:nvSpPr>
          <p:cNvPr id="9" name="正方形/長方形 8">
            <a:extLst>
              <a:ext uri="{FF2B5EF4-FFF2-40B4-BE49-F238E27FC236}">
                <a16:creationId xmlns:a16="http://schemas.microsoft.com/office/drawing/2014/main" id="{8C07EF04-BFCD-4A89-E6DB-804980FB3E84}"/>
              </a:ext>
            </a:extLst>
          </p:cNvPr>
          <p:cNvSpPr/>
          <p:nvPr/>
        </p:nvSpPr>
        <p:spPr>
          <a:xfrm>
            <a:off x="4635500" y="7058631"/>
            <a:ext cx="1846623" cy="2079316"/>
          </a:xfrm>
          <a:prstGeom prst="rect">
            <a:avLst/>
          </a:prstGeom>
          <a:solidFill>
            <a:schemeClr val="bg1"/>
          </a:solid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spcBef>
                <a:spcPts val="600"/>
              </a:spcBef>
            </a:pP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継続届出</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主に次の①の場合に表示されます。</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①申請した結果、現在認定されている</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➡５ページを確認して登録してください。</a:t>
            </a:r>
            <a:endPar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a:extLst>
              <a:ext uri="{FF2B5EF4-FFF2-40B4-BE49-F238E27FC236}">
                <a16:creationId xmlns:a16="http://schemas.microsoft.com/office/drawing/2014/main" id="{C33EBBC9-51F3-D070-AA98-A4B0C64D050A}"/>
              </a:ext>
            </a:extLst>
          </p:cNvPr>
          <p:cNvPicPr>
            <a:picLocks noChangeAspect="1"/>
          </p:cNvPicPr>
          <p:nvPr/>
        </p:nvPicPr>
        <p:blipFill>
          <a:blip r:embed="rId3"/>
          <a:stretch>
            <a:fillRect/>
          </a:stretch>
        </p:blipFill>
        <p:spPr>
          <a:xfrm>
            <a:off x="375877" y="3455870"/>
            <a:ext cx="5759440" cy="2043230"/>
          </a:xfrm>
          <a:prstGeom prst="rect">
            <a:avLst/>
          </a:prstGeom>
        </p:spPr>
      </p:pic>
      <p:sp>
        <p:nvSpPr>
          <p:cNvPr id="7" name="正方形/長方形 6">
            <a:extLst>
              <a:ext uri="{FF2B5EF4-FFF2-40B4-BE49-F238E27FC236}">
                <a16:creationId xmlns:a16="http://schemas.microsoft.com/office/drawing/2014/main" id="{727C4F63-CB0C-FA2C-98B9-BAF9DCCE2048}"/>
              </a:ext>
            </a:extLst>
          </p:cNvPr>
          <p:cNvSpPr/>
          <p:nvPr/>
        </p:nvSpPr>
        <p:spPr>
          <a:xfrm>
            <a:off x="4521200" y="3312794"/>
            <a:ext cx="1960923" cy="2186306"/>
          </a:xfrm>
          <a:prstGeom prst="rect">
            <a:avLst/>
          </a:prstGeom>
          <a:solidFill>
            <a:schemeClr val="bg1"/>
          </a:solid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spcBef>
                <a:spcPts val="600"/>
              </a:spcBef>
            </a:pP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新規申請</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主に次の①②の場合に表示されます。</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①これまで申請していない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②申請した結果認定されていない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➡３ページを確認して登録してください。</a:t>
            </a:r>
            <a:endPar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964FB42B-9763-D14A-F555-535337E971EF}"/>
              </a:ext>
            </a:extLst>
          </p:cNvPr>
          <p:cNvSpPr/>
          <p:nvPr/>
        </p:nvSpPr>
        <p:spPr>
          <a:xfrm>
            <a:off x="724386" y="983646"/>
            <a:ext cx="5410931" cy="1212483"/>
          </a:xfrm>
          <a:prstGeom prst="rect">
            <a:avLst/>
          </a:prstGeom>
          <a:solidFill>
            <a:schemeClr val="bg1"/>
          </a:solidFill>
          <a:ln w="44450">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spcBef>
                <a:spcPts val="600"/>
              </a:spcBef>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ログイン後、次の①②のいずれかの画面が表示されます。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表示された画面を確認して登録を進めてください。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（これまでの申請や審査結果に応じて表示される画面が異なります。）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a:extLst>
              <a:ext uri="{FF2B5EF4-FFF2-40B4-BE49-F238E27FC236}">
                <a16:creationId xmlns:a16="http://schemas.microsoft.com/office/drawing/2014/main" id="{82F4A515-CAD3-7BEE-5FB4-44BEDE5CF56D}"/>
              </a:ext>
            </a:extLst>
          </p:cNvPr>
          <p:cNvSpPr/>
          <p:nvPr/>
        </p:nvSpPr>
        <p:spPr>
          <a:xfrm>
            <a:off x="868386" y="656694"/>
            <a:ext cx="1163062" cy="2704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1">
                    <a:lumMod val="50000"/>
                  </a:schemeClr>
                </a:solidFill>
                <a:latin typeface="Meiryo UI" panose="020B0604030504040204" pitchFamily="50" charset="-128"/>
                <a:ea typeface="Meiryo UI" panose="020B0604030504040204" pitchFamily="50" charset="-128"/>
              </a:rPr>
              <a:t>意向登録</a:t>
            </a:r>
          </a:p>
        </p:txBody>
      </p:sp>
      <p:sp>
        <p:nvSpPr>
          <p:cNvPr id="34" name="正方形/長方形 33">
            <a:extLst>
              <a:ext uri="{FF2B5EF4-FFF2-40B4-BE49-F238E27FC236}">
                <a16:creationId xmlns:a16="http://schemas.microsoft.com/office/drawing/2014/main" id="{4C4DFC31-7EAF-B05E-FB75-E766B4C3AC1C}"/>
              </a:ext>
            </a:extLst>
          </p:cNvPr>
          <p:cNvSpPr/>
          <p:nvPr/>
        </p:nvSpPr>
        <p:spPr>
          <a:xfrm>
            <a:off x="580386" y="640122"/>
            <a:ext cx="288000" cy="2869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rPr>
              <a:t>２</a:t>
            </a:r>
          </a:p>
        </p:txBody>
      </p:sp>
      <p:sp>
        <p:nvSpPr>
          <p:cNvPr id="35" name="正方形/長方形 34">
            <a:extLst>
              <a:ext uri="{FF2B5EF4-FFF2-40B4-BE49-F238E27FC236}">
                <a16:creationId xmlns:a16="http://schemas.microsoft.com/office/drawing/2014/main" id="{08913FAA-B354-8939-FE79-B932E787760C}"/>
              </a:ext>
            </a:extLst>
          </p:cNvPr>
          <p:cNvSpPr/>
          <p:nvPr/>
        </p:nvSpPr>
        <p:spPr>
          <a:xfrm>
            <a:off x="153035" y="2616292"/>
            <a:ext cx="6551929" cy="379600"/>
          </a:xfrm>
          <a:prstGeom prst="rect">
            <a:avLst/>
          </a:prstGeom>
          <a:solidFill>
            <a:schemeClr val="accent2">
              <a:lumMod val="40000"/>
              <a:lumOff val="6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新規申請の画面</a:t>
            </a:r>
          </a:p>
        </p:txBody>
      </p:sp>
      <p:sp>
        <p:nvSpPr>
          <p:cNvPr id="36" name="正方形/長方形 35">
            <a:extLst>
              <a:ext uri="{FF2B5EF4-FFF2-40B4-BE49-F238E27FC236}">
                <a16:creationId xmlns:a16="http://schemas.microsoft.com/office/drawing/2014/main" id="{0A403520-D38C-4C8D-5CD8-22E8A9E12993}"/>
              </a:ext>
            </a:extLst>
          </p:cNvPr>
          <p:cNvSpPr/>
          <p:nvPr/>
        </p:nvSpPr>
        <p:spPr>
          <a:xfrm>
            <a:off x="153035" y="6017528"/>
            <a:ext cx="6551929" cy="379600"/>
          </a:xfrm>
          <a:prstGeom prst="rect">
            <a:avLst/>
          </a:prstGeom>
          <a:solidFill>
            <a:schemeClr val="accent2">
              <a:lumMod val="40000"/>
              <a:lumOff val="6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継続届出の画面 </a:t>
            </a:r>
          </a:p>
        </p:txBody>
      </p:sp>
    </p:spTree>
    <p:extLst>
      <p:ext uri="{BB962C8B-B14F-4D97-AF65-F5344CB8AC3E}">
        <p14:creationId xmlns:p14="http://schemas.microsoft.com/office/powerpoint/2010/main" val="219316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タイトル 1">
            <a:extLst>
              <a:ext uri="{FF2B5EF4-FFF2-40B4-BE49-F238E27FC236}">
                <a16:creationId xmlns:a16="http://schemas.microsoft.com/office/drawing/2014/main" id="{9A4EFF1A-FAD2-49FE-BAD2-9736B563172E}"/>
              </a:ext>
            </a:extLst>
          </p:cNvPr>
          <p:cNvSpPr>
            <a:spLocks noGrp="1"/>
          </p:cNvSpPr>
          <p:nvPr>
            <p:ph type="ctrTitle"/>
          </p:nvPr>
        </p:nvSpPr>
        <p:spPr>
          <a:xfrm>
            <a:off x="0" y="-3176"/>
            <a:ext cx="6858000" cy="2147335"/>
          </a:xfrm>
          <a:solidFill>
            <a:schemeClr val="accent1">
              <a:lumMod val="20000"/>
              <a:lumOff val="80000"/>
            </a:schemeClr>
          </a:solidFill>
        </p:spPr>
        <p:txBody>
          <a:bodyPr vert="horz" lIns="72000" tIns="72000" rIns="72000" bIns="72000" rtlCol="0" anchor="ctr" anchorCtr="0">
            <a:noAutofit/>
          </a:bodyPr>
          <a:lstStyle/>
          <a:p>
            <a:pPr marL="85725" algn="l">
              <a:lnSpc>
                <a:spcPct val="100000"/>
              </a:lnSpc>
            </a:pPr>
            <a:r>
              <a:rPr lang="ja-JP" altLang="en-US" sz="4400" dirty="0">
                <a:effectLst>
                  <a:outerShdw blurRad="50800" dist="38100" dir="2700000" algn="tl" rotWithShape="0">
                    <a:prstClr val="black">
                      <a:alpha val="40000"/>
                    </a:prstClr>
                  </a:outerShdw>
                </a:effectLst>
              </a:rPr>
              <a:t>　</a:t>
            </a:r>
          </a:p>
        </p:txBody>
      </p:sp>
      <p:grpSp>
        <p:nvGrpSpPr>
          <p:cNvPr id="4" name="グループ化 3">
            <a:extLst>
              <a:ext uri="{FF2B5EF4-FFF2-40B4-BE49-F238E27FC236}">
                <a16:creationId xmlns:a16="http://schemas.microsoft.com/office/drawing/2014/main" id="{7F6924F4-69E2-40B3-B156-A582CDE89C9A}"/>
              </a:ext>
            </a:extLst>
          </p:cNvPr>
          <p:cNvGrpSpPr/>
          <p:nvPr/>
        </p:nvGrpSpPr>
        <p:grpSpPr>
          <a:xfrm>
            <a:off x="317204" y="631292"/>
            <a:ext cx="4025476" cy="441687"/>
            <a:chOff x="97537" y="4089017"/>
            <a:chExt cx="3779720" cy="441687"/>
          </a:xfrm>
        </p:grpSpPr>
        <p:sp>
          <p:nvSpPr>
            <p:cNvPr id="91" name="四角形: 角を丸くする 90">
              <a:extLst>
                <a:ext uri="{FF2B5EF4-FFF2-40B4-BE49-F238E27FC236}">
                  <a16:creationId xmlns:a16="http://schemas.microsoft.com/office/drawing/2014/main" id="{368EA973-8D07-4EF9-9EF3-E2A9725ED082}"/>
                </a:ext>
              </a:extLst>
            </p:cNvPr>
            <p:cNvSpPr/>
            <p:nvPr/>
          </p:nvSpPr>
          <p:spPr>
            <a:xfrm>
              <a:off x="97537" y="4124628"/>
              <a:ext cx="3779720" cy="40607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bg1"/>
                  </a:solidFill>
                  <a:latin typeface="Meiryo UI" panose="020B0604030504040204" pitchFamily="50" charset="-128"/>
                  <a:ea typeface="Meiryo UI" panose="020B0604030504040204" pitchFamily="50" charset="-128"/>
                </a:rPr>
                <a:t>　　　新規申請登録手順</a:t>
              </a:r>
            </a:p>
          </p:txBody>
        </p:sp>
        <p:grpSp>
          <p:nvGrpSpPr>
            <p:cNvPr id="14" name="グループ化 13">
              <a:extLst>
                <a:ext uri="{FF2B5EF4-FFF2-40B4-BE49-F238E27FC236}">
                  <a16:creationId xmlns:a16="http://schemas.microsoft.com/office/drawing/2014/main" id="{2FD1F8B5-F560-47EB-AD43-9B9D47E01C93}"/>
                </a:ext>
              </a:extLst>
            </p:cNvPr>
            <p:cNvGrpSpPr/>
            <p:nvPr/>
          </p:nvGrpSpPr>
          <p:grpSpPr>
            <a:xfrm>
              <a:off x="142577" y="4089017"/>
              <a:ext cx="356951" cy="356951"/>
              <a:chOff x="133052" y="4125113"/>
              <a:chExt cx="356951" cy="356951"/>
            </a:xfrm>
          </p:grpSpPr>
          <p:sp>
            <p:nvSpPr>
              <p:cNvPr id="93" name="楕円 92">
                <a:extLst>
                  <a:ext uri="{FF2B5EF4-FFF2-40B4-BE49-F238E27FC236}">
                    <a16:creationId xmlns:a16="http://schemas.microsoft.com/office/drawing/2014/main" id="{08A74BFF-1FCA-4998-A74B-67D3C02C6414}"/>
                  </a:ext>
                </a:extLst>
              </p:cNvPr>
              <p:cNvSpPr/>
              <p:nvPr/>
            </p:nvSpPr>
            <p:spPr>
              <a:xfrm>
                <a:off x="133052" y="4125113"/>
                <a:ext cx="356951" cy="356951"/>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Meiryo UI" panose="020B0604030504040204" pitchFamily="50" charset="-128"/>
                  <a:ea typeface="Meiryo UI" panose="020B0604030504040204" pitchFamily="50" charset="-128"/>
                </a:endParaRPr>
              </a:p>
            </p:txBody>
          </p:sp>
          <p:pic>
            <p:nvPicPr>
              <p:cNvPr id="96" name="グラフィックス 95" descr="スマート フォン">
                <a:extLst>
                  <a:ext uri="{FF2B5EF4-FFF2-40B4-BE49-F238E27FC236}">
                    <a16:creationId xmlns:a16="http://schemas.microsoft.com/office/drawing/2014/main" id="{4975FD4F-06D2-4FBD-A27E-7AA32276403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527" y="4159588"/>
                <a:ext cx="288000" cy="288000"/>
              </a:xfrm>
              <a:prstGeom prst="rect">
                <a:avLst/>
              </a:prstGeom>
            </p:spPr>
          </p:pic>
        </p:grpSp>
      </p:grpSp>
      <p:grpSp>
        <p:nvGrpSpPr>
          <p:cNvPr id="111" name="グループ化 110">
            <a:extLst>
              <a:ext uri="{FF2B5EF4-FFF2-40B4-BE49-F238E27FC236}">
                <a16:creationId xmlns:a16="http://schemas.microsoft.com/office/drawing/2014/main" id="{F9D24FC3-7FD9-49C1-918F-7AACAB44494D}"/>
              </a:ext>
            </a:extLst>
          </p:cNvPr>
          <p:cNvGrpSpPr/>
          <p:nvPr/>
        </p:nvGrpSpPr>
        <p:grpSpPr>
          <a:xfrm>
            <a:off x="220948" y="1827601"/>
            <a:ext cx="562670" cy="7699511"/>
            <a:chOff x="46615" y="826774"/>
            <a:chExt cx="617588" cy="3093243"/>
          </a:xfrm>
          <a:solidFill>
            <a:schemeClr val="bg1">
              <a:lumMod val="75000"/>
            </a:schemeClr>
          </a:solidFill>
        </p:grpSpPr>
        <p:sp>
          <p:nvSpPr>
            <p:cNvPr id="122" name="正方形/長方形 121">
              <a:extLst>
                <a:ext uri="{FF2B5EF4-FFF2-40B4-BE49-F238E27FC236}">
                  <a16:creationId xmlns:a16="http://schemas.microsoft.com/office/drawing/2014/main" id="{04180401-F781-492B-8F4F-02212350A0EC}"/>
                </a:ext>
              </a:extLst>
            </p:cNvPr>
            <p:cNvSpPr/>
            <p:nvPr/>
          </p:nvSpPr>
          <p:spPr>
            <a:xfrm>
              <a:off x="232203" y="826774"/>
              <a:ext cx="432000" cy="27180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23" name="直角三角形 122">
              <a:extLst>
                <a:ext uri="{FF2B5EF4-FFF2-40B4-BE49-F238E27FC236}">
                  <a16:creationId xmlns:a16="http://schemas.microsoft.com/office/drawing/2014/main" id="{2680C61C-BDFA-486B-9D78-2A8D24913B0D}"/>
                </a:ext>
              </a:extLst>
            </p:cNvPr>
            <p:cNvSpPr/>
            <p:nvPr/>
          </p:nvSpPr>
          <p:spPr>
            <a:xfrm rot="10800000">
              <a:off x="46615" y="3544818"/>
              <a:ext cx="300600" cy="3751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sz="1400" dirty="0">
                <a:solidFill>
                  <a:schemeClr val="tx1"/>
                </a:solidFill>
              </a:endParaRPr>
            </a:p>
          </p:txBody>
        </p:sp>
      </p:grpSp>
      <p:sp>
        <p:nvSpPr>
          <p:cNvPr id="115" name="正方形/長方形 114">
            <a:extLst>
              <a:ext uri="{FF2B5EF4-FFF2-40B4-BE49-F238E27FC236}">
                <a16:creationId xmlns:a16="http://schemas.microsoft.com/office/drawing/2014/main" id="{B8524A23-665D-427B-BFFF-1928AE0D84EF}"/>
              </a:ext>
            </a:extLst>
          </p:cNvPr>
          <p:cNvSpPr/>
          <p:nvPr/>
        </p:nvSpPr>
        <p:spPr>
          <a:xfrm>
            <a:off x="1810510" y="1640857"/>
            <a:ext cx="3385894"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支給を希望するかしないかを選択します。</a:t>
            </a:r>
          </a:p>
        </p:txBody>
      </p:sp>
      <p:sp>
        <p:nvSpPr>
          <p:cNvPr id="116" name="正方形/長方形 115">
            <a:extLst>
              <a:ext uri="{FF2B5EF4-FFF2-40B4-BE49-F238E27FC236}">
                <a16:creationId xmlns:a16="http://schemas.microsoft.com/office/drawing/2014/main" id="{A02FCCCE-140E-4969-AA72-7851536CD9B9}"/>
              </a:ext>
            </a:extLst>
          </p:cNvPr>
          <p:cNvSpPr/>
          <p:nvPr/>
        </p:nvSpPr>
        <p:spPr>
          <a:xfrm>
            <a:off x="870652" y="1832203"/>
            <a:ext cx="900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1">
                    <a:lumMod val="50000"/>
                  </a:schemeClr>
                </a:solidFill>
                <a:latin typeface="Meiryo UI" panose="020B0604030504040204" pitchFamily="50" charset="-128"/>
                <a:ea typeface="Meiryo UI" panose="020B0604030504040204" pitchFamily="50" charset="-128"/>
              </a:rPr>
              <a:t>意向登録</a:t>
            </a:r>
          </a:p>
        </p:txBody>
      </p:sp>
      <p:sp>
        <p:nvSpPr>
          <p:cNvPr id="117" name="正方形/長方形 116">
            <a:extLst>
              <a:ext uri="{FF2B5EF4-FFF2-40B4-BE49-F238E27FC236}">
                <a16:creationId xmlns:a16="http://schemas.microsoft.com/office/drawing/2014/main" id="{7EC9995C-EC7A-48AA-BBA8-EC0E0C08ED35}"/>
              </a:ext>
            </a:extLst>
          </p:cNvPr>
          <p:cNvSpPr/>
          <p:nvPr/>
        </p:nvSpPr>
        <p:spPr>
          <a:xfrm>
            <a:off x="610147" y="1829902"/>
            <a:ext cx="288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3</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19" name="正方形/長方形 118">
            <a:extLst>
              <a:ext uri="{FF2B5EF4-FFF2-40B4-BE49-F238E27FC236}">
                <a16:creationId xmlns:a16="http://schemas.microsoft.com/office/drawing/2014/main" id="{D676B2E5-3977-4A1A-B69D-3B21CEBE0492}"/>
              </a:ext>
            </a:extLst>
          </p:cNvPr>
          <p:cNvSpPr/>
          <p:nvPr/>
        </p:nvSpPr>
        <p:spPr>
          <a:xfrm>
            <a:off x="1810509" y="2530312"/>
            <a:ext cx="338589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学校で登録された情報から変更がないか確認します。</a:t>
            </a:r>
          </a:p>
        </p:txBody>
      </p:sp>
      <p:sp>
        <p:nvSpPr>
          <p:cNvPr id="120" name="正方形/長方形 119">
            <a:extLst>
              <a:ext uri="{FF2B5EF4-FFF2-40B4-BE49-F238E27FC236}">
                <a16:creationId xmlns:a16="http://schemas.microsoft.com/office/drawing/2014/main" id="{B26C983D-C394-404B-8C94-3481739C8F30}"/>
              </a:ext>
            </a:extLst>
          </p:cNvPr>
          <p:cNvSpPr/>
          <p:nvPr/>
        </p:nvSpPr>
        <p:spPr>
          <a:xfrm>
            <a:off x="920807" y="2565152"/>
            <a:ext cx="900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1">
                    <a:lumMod val="50000"/>
                  </a:schemeClr>
                </a:solidFill>
                <a:latin typeface="Meiryo UI" panose="020B0604030504040204" pitchFamily="50" charset="-128"/>
                <a:ea typeface="Meiryo UI" panose="020B0604030504040204" pitchFamily="50" charset="-128"/>
              </a:rPr>
              <a:t>生徒情報</a:t>
            </a:r>
            <a:br>
              <a:rPr lang="en-US" altLang="ja-JP" sz="1200" b="1" dirty="0">
                <a:solidFill>
                  <a:schemeClr val="accent1">
                    <a:lumMod val="50000"/>
                  </a:schemeClr>
                </a:solidFill>
                <a:latin typeface="Meiryo UI" panose="020B0604030504040204" pitchFamily="50" charset="-128"/>
                <a:ea typeface="Meiryo UI" panose="020B0604030504040204" pitchFamily="50" charset="-128"/>
              </a:rPr>
            </a:br>
            <a:r>
              <a:rPr lang="ja-JP" altLang="en-US" sz="1200" b="1" dirty="0">
                <a:solidFill>
                  <a:schemeClr val="accent1">
                    <a:lumMod val="50000"/>
                  </a:schemeClr>
                </a:solidFill>
                <a:latin typeface="Meiryo UI" panose="020B0604030504040204" pitchFamily="50" charset="-128"/>
                <a:ea typeface="Meiryo UI" panose="020B0604030504040204" pitchFamily="50" charset="-128"/>
              </a:rPr>
              <a:t>の確認</a:t>
            </a:r>
          </a:p>
        </p:txBody>
      </p:sp>
      <p:sp>
        <p:nvSpPr>
          <p:cNvPr id="121" name="正方形/長方形 120">
            <a:extLst>
              <a:ext uri="{FF2B5EF4-FFF2-40B4-BE49-F238E27FC236}">
                <a16:creationId xmlns:a16="http://schemas.microsoft.com/office/drawing/2014/main" id="{DF043F24-658E-43AF-BCF9-CA69C3EFF6E5}"/>
              </a:ext>
            </a:extLst>
          </p:cNvPr>
          <p:cNvSpPr/>
          <p:nvPr/>
        </p:nvSpPr>
        <p:spPr>
          <a:xfrm>
            <a:off x="611793" y="2557579"/>
            <a:ext cx="288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4</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24" name="正方形/長方形 123">
            <a:extLst>
              <a:ext uri="{FF2B5EF4-FFF2-40B4-BE49-F238E27FC236}">
                <a16:creationId xmlns:a16="http://schemas.microsoft.com/office/drawing/2014/main" id="{7DE1953B-0EBE-46B3-89A9-8A84A716D2A9}"/>
              </a:ext>
            </a:extLst>
          </p:cNvPr>
          <p:cNvSpPr/>
          <p:nvPr/>
        </p:nvSpPr>
        <p:spPr>
          <a:xfrm>
            <a:off x="1799793" y="4574713"/>
            <a:ext cx="4037600"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審査対象の保護者を確認し、氏名や生年月日等を入力します。</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125" name="正方形/長方形 124">
            <a:extLst>
              <a:ext uri="{FF2B5EF4-FFF2-40B4-BE49-F238E27FC236}">
                <a16:creationId xmlns:a16="http://schemas.microsoft.com/office/drawing/2014/main" id="{BD116A4A-99AB-4686-AD79-41057274351C}"/>
              </a:ext>
            </a:extLst>
          </p:cNvPr>
          <p:cNvSpPr/>
          <p:nvPr/>
        </p:nvSpPr>
        <p:spPr>
          <a:xfrm>
            <a:off x="899793" y="4731083"/>
            <a:ext cx="900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1">
                    <a:lumMod val="50000"/>
                  </a:schemeClr>
                </a:solidFill>
                <a:latin typeface="Meiryo UI" panose="020B0604030504040204" pitchFamily="50" charset="-128"/>
                <a:ea typeface="Meiryo UI" panose="020B0604030504040204" pitchFamily="50" charset="-128"/>
              </a:rPr>
              <a:t>保護者情報</a:t>
            </a:r>
            <a:br>
              <a:rPr lang="en-US" altLang="ja-JP" sz="1200" b="1" dirty="0">
                <a:solidFill>
                  <a:schemeClr val="accent1">
                    <a:lumMod val="50000"/>
                  </a:schemeClr>
                </a:solidFill>
                <a:latin typeface="Meiryo UI" panose="020B0604030504040204" pitchFamily="50" charset="-128"/>
                <a:ea typeface="Meiryo UI" panose="020B0604030504040204" pitchFamily="50" charset="-128"/>
              </a:rPr>
            </a:br>
            <a:r>
              <a:rPr lang="ja-JP" altLang="en-US" sz="1200" b="1" dirty="0">
                <a:solidFill>
                  <a:schemeClr val="accent1">
                    <a:lumMod val="50000"/>
                  </a:schemeClr>
                </a:solidFill>
                <a:latin typeface="Meiryo UI" panose="020B0604030504040204" pitchFamily="50" charset="-128"/>
                <a:ea typeface="Meiryo UI" panose="020B0604030504040204" pitchFamily="50" charset="-128"/>
              </a:rPr>
              <a:t>の入力</a:t>
            </a:r>
          </a:p>
        </p:txBody>
      </p:sp>
      <p:sp>
        <p:nvSpPr>
          <p:cNvPr id="126" name="正方形/長方形 125">
            <a:extLst>
              <a:ext uri="{FF2B5EF4-FFF2-40B4-BE49-F238E27FC236}">
                <a16:creationId xmlns:a16="http://schemas.microsoft.com/office/drawing/2014/main" id="{2880E7BA-0755-4466-884E-E4A2CF5BECA1}"/>
              </a:ext>
            </a:extLst>
          </p:cNvPr>
          <p:cNvSpPr/>
          <p:nvPr/>
        </p:nvSpPr>
        <p:spPr>
          <a:xfrm>
            <a:off x="586399" y="4731083"/>
            <a:ext cx="288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5</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30" name="正方形/長方形 129">
            <a:extLst>
              <a:ext uri="{FF2B5EF4-FFF2-40B4-BE49-F238E27FC236}">
                <a16:creationId xmlns:a16="http://schemas.microsoft.com/office/drawing/2014/main" id="{4F801D38-EADE-4201-8540-0CF9D988C968}"/>
              </a:ext>
            </a:extLst>
          </p:cNvPr>
          <p:cNvSpPr/>
          <p:nvPr/>
        </p:nvSpPr>
        <p:spPr>
          <a:xfrm>
            <a:off x="1912676" y="7349233"/>
            <a:ext cx="3566453"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審査に必要な課税情報やマイナンバー情報を登録します。</a:t>
            </a:r>
            <a:br>
              <a:rPr lang="en-US" altLang="ja-JP" sz="1100" dirty="0">
                <a:solidFill>
                  <a:srgbClr val="000000"/>
                </a:solidFill>
                <a:latin typeface="Meiryo UI" panose="020B0604030504040204" pitchFamily="50" charset="-128"/>
                <a:ea typeface="Meiryo UI" panose="020B0604030504040204" pitchFamily="50" charset="-128"/>
              </a:rPr>
            </a:br>
            <a:r>
              <a:rPr lang="ja-JP" altLang="en-US" sz="1100" b="1" u="sng" dirty="0">
                <a:solidFill>
                  <a:schemeClr val="tx1"/>
                </a:solidFill>
                <a:latin typeface="Meiryo UI" panose="020B0604030504040204" pitchFamily="50" charset="-128"/>
                <a:ea typeface="Meiryo UI" panose="020B0604030504040204" pitchFamily="50" charset="-128"/>
              </a:rPr>
              <a:t>登録方法</a:t>
            </a:r>
            <a:r>
              <a:rPr lang="ja-JP" altLang="en-US" sz="1100" b="1" u="sng" dirty="0">
                <a:solidFill>
                  <a:srgbClr val="000000"/>
                </a:solidFill>
                <a:latin typeface="Meiryo UI" panose="020B0604030504040204" pitchFamily="50" charset="-128"/>
                <a:ea typeface="Meiryo UI" panose="020B0604030504040204" pitchFamily="50" charset="-128"/>
              </a:rPr>
              <a:t>は、４ページをご覧ください。</a:t>
            </a:r>
            <a:endParaRPr lang="en-US" altLang="ja-JP" sz="1100" b="1" u="sng" dirty="0">
              <a:solidFill>
                <a:srgbClr val="000000"/>
              </a:solidFill>
              <a:latin typeface="Meiryo UI" panose="020B0604030504040204" pitchFamily="50" charset="-128"/>
              <a:ea typeface="Meiryo UI" panose="020B0604030504040204" pitchFamily="50" charset="-128"/>
            </a:endParaRPr>
          </a:p>
        </p:txBody>
      </p:sp>
      <p:sp>
        <p:nvSpPr>
          <p:cNvPr id="131" name="正方形/長方形 130">
            <a:extLst>
              <a:ext uri="{FF2B5EF4-FFF2-40B4-BE49-F238E27FC236}">
                <a16:creationId xmlns:a16="http://schemas.microsoft.com/office/drawing/2014/main" id="{E264CEBC-E1AB-4E36-9279-B1CC78CA22BD}"/>
              </a:ext>
            </a:extLst>
          </p:cNvPr>
          <p:cNvSpPr/>
          <p:nvPr/>
        </p:nvSpPr>
        <p:spPr>
          <a:xfrm>
            <a:off x="898147" y="7349733"/>
            <a:ext cx="900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1">
                    <a:lumMod val="50000"/>
                  </a:schemeClr>
                </a:solidFill>
                <a:latin typeface="Meiryo UI" panose="020B0604030504040204" pitchFamily="50" charset="-128"/>
                <a:ea typeface="Meiryo UI" panose="020B0604030504040204" pitchFamily="50" charset="-128"/>
              </a:rPr>
              <a:t>収入状況</a:t>
            </a:r>
            <a:br>
              <a:rPr lang="en-US" altLang="ja-JP" sz="1200" b="1" dirty="0">
                <a:solidFill>
                  <a:schemeClr val="accent1">
                    <a:lumMod val="50000"/>
                  </a:schemeClr>
                </a:solidFill>
                <a:latin typeface="Meiryo UI" panose="020B0604030504040204" pitchFamily="50" charset="-128"/>
                <a:ea typeface="Meiryo UI" panose="020B0604030504040204" pitchFamily="50" charset="-128"/>
              </a:rPr>
            </a:br>
            <a:r>
              <a:rPr lang="ja-JP" altLang="en-US" sz="1200" b="1" dirty="0">
                <a:solidFill>
                  <a:schemeClr val="accent1">
                    <a:lumMod val="50000"/>
                  </a:schemeClr>
                </a:solidFill>
                <a:latin typeface="Meiryo UI" panose="020B0604030504040204" pitchFamily="50" charset="-128"/>
                <a:ea typeface="Meiryo UI" panose="020B0604030504040204" pitchFamily="50" charset="-128"/>
              </a:rPr>
              <a:t>の登録</a:t>
            </a:r>
          </a:p>
        </p:txBody>
      </p:sp>
      <p:sp>
        <p:nvSpPr>
          <p:cNvPr id="132" name="正方形/長方形 131">
            <a:extLst>
              <a:ext uri="{FF2B5EF4-FFF2-40B4-BE49-F238E27FC236}">
                <a16:creationId xmlns:a16="http://schemas.microsoft.com/office/drawing/2014/main" id="{C8D8E408-4C0C-4A91-8E64-B035823BD7CB}"/>
              </a:ext>
            </a:extLst>
          </p:cNvPr>
          <p:cNvSpPr/>
          <p:nvPr/>
        </p:nvSpPr>
        <p:spPr>
          <a:xfrm>
            <a:off x="610147" y="7364046"/>
            <a:ext cx="288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6</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35" name="正方形/長方形 134">
            <a:extLst>
              <a:ext uri="{FF2B5EF4-FFF2-40B4-BE49-F238E27FC236}">
                <a16:creationId xmlns:a16="http://schemas.microsoft.com/office/drawing/2014/main" id="{46313F31-9558-4484-9BCB-90D3BA5580C0}"/>
              </a:ext>
            </a:extLst>
          </p:cNvPr>
          <p:cNvSpPr/>
          <p:nvPr/>
        </p:nvSpPr>
        <p:spPr>
          <a:xfrm>
            <a:off x="1912676" y="8184072"/>
            <a:ext cx="504541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確認事項をチェックし、「本内容で申請する」ボタンを押すと、申請完了です。</a:t>
            </a:r>
            <a:br>
              <a:rPr lang="ja-JP" altLang="en-US" sz="1100" dirty="0">
                <a:solidFill>
                  <a:srgbClr val="000000"/>
                </a:solidFill>
                <a:latin typeface="Meiryo UI" panose="020B0604030504040204" pitchFamily="50" charset="-128"/>
                <a:ea typeface="Meiryo UI" panose="020B0604030504040204" pitchFamily="50" charset="-128"/>
              </a:rPr>
            </a:br>
            <a:r>
              <a:rPr lang="ja-JP" altLang="en-US" sz="1100" dirty="0">
                <a:solidFill>
                  <a:srgbClr val="000000"/>
                </a:solidFill>
                <a:latin typeface="Meiryo UI" panose="020B0604030504040204" pitchFamily="50" charset="-128"/>
                <a:ea typeface="Meiryo UI" panose="020B0604030504040204" pitchFamily="50" charset="-128"/>
              </a:rPr>
              <a:t>審査完了後は、学校から支給可否を示す通知書が届きます。</a:t>
            </a:r>
            <a:br>
              <a:rPr lang="en-US" altLang="ja-JP" sz="1100" dirty="0">
                <a:solidFill>
                  <a:srgbClr val="000000"/>
                </a:solidFill>
                <a:latin typeface="Meiryo UI" panose="020B0604030504040204" pitchFamily="50" charset="-128"/>
                <a:ea typeface="Meiryo UI" panose="020B0604030504040204" pitchFamily="50" charset="-128"/>
              </a:rPr>
            </a:br>
            <a:r>
              <a:rPr lang="en-US" altLang="ja-JP" sz="900" dirty="0">
                <a:solidFill>
                  <a:srgbClr val="000000"/>
                </a:solidFill>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メールアドレスを登録した場合は、お知らせのメールも送信されます。</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136" name="正方形/長方形 135">
            <a:extLst>
              <a:ext uri="{FF2B5EF4-FFF2-40B4-BE49-F238E27FC236}">
                <a16:creationId xmlns:a16="http://schemas.microsoft.com/office/drawing/2014/main" id="{09F1760D-595E-4A9A-853F-CC538F6B4C35}"/>
              </a:ext>
            </a:extLst>
          </p:cNvPr>
          <p:cNvSpPr/>
          <p:nvPr/>
        </p:nvSpPr>
        <p:spPr>
          <a:xfrm>
            <a:off x="898147" y="8167957"/>
            <a:ext cx="900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1">
                    <a:lumMod val="50000"/>
                  </a:schemeClr>
                </a:solidFill>
                <a:latin typeface="Meiryo UI" panose="020B0604030504040204" pitchFamily="50" charset="-128"/>
                <a:ea typeface="Meiryo UI" panose="020B0604030504040204" pitchFamily="50" charset="-128"/>
              </a:rPr>
              <a:t>提出</a:t>
            </a:r>
          </a:p>
        </p:txBody>
      </p:sp>
      <p:sp>
        <p:nvSpPr>
          <p:cNvPr id="137" name="正方形/長方形 136">
            <a:extLst>
              <a:ext uri="{FF2B5EF4-FFF2-40B4-BE49-F238E27FC236}">
                <a16:creationId xmlns:a16="http://schemas.microsoft.com/office/drawing/2014/main" id="{74F3A4C4-6DE4-4547-892F-9766B59D4397}"/>
              </a:ext>
            </a:extLst>
          </p:cNvPr>
          <p:cNvSpPr/>
          <p:nvPr/>
        </p:nvSpPr>
        <p:spPr>
          <a:xfrm>
            <a:off x="610147" y="8169963"/>
            <a:ext cx="288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7</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139" name="図 138">
            <a:extLst>
              <a:ext uri="{FF2B5EF4-FFF2-40B4-BE49-F238E27FC236}">
                <a16:creationId xmlns:a16="http://schemas.microsoft.com/office/drawing/2014/main" id="{A24298BD-534C-4268-900B-9145AE33C8D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36687" y="3027251"/>
            <a:ext cx="2717060" cy="1540342"/>
          </a:xfrm>
          <a:prstGeom prst="rect">
            <a:avLst/>
          </a:prstGeom>
          <a:ln w="3175">
            <a:solidFill>
              <a:srgbClr val="000000"/>
            </a:solidFill>
          </a:ln>
        </p:spPr>
      </p:pic>
      <p:pic>
        <p:nvPicPr>
          <p:cNvPr id="140" name="図 139">
            <a:extLst>
              <a:ext uri="{FF2B5EF4-FFF2-40B4-BE49-F238E27FC236}">
                <a16:creationId xmlns:a16="http://schemas.microsoft.com/office/drawing/2014/main" id="{FA6D5ABF-664C-49F4-A390-D9F9B01CB72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992710" y="5500866"/>
            <a:ext cx="2699565" cy="1612406"/>
          </a:xfrm>
          <a:prstGeom prst="rect">
            <a:avLst/>
          </a:prstGeom>
          <a:ln w="3175">
            <a:solidFill>
              <a:srgbClr val="000000"/>
            </a:solidFill>
          </a:ln>
        </p:spPr>
      </p:pic>
      <p:pic>
        <p:nvPicPr>
          <p:cNvPr id="9" name="図 8" descr="QR コード&#10;&#10;自動的に生成された説明">
            <a:extLst>
              <a:ext uri="{FF2B5EF4-FFF2-40B4-BE49-F238E27FC236}">
                <a16:creationId xmlns:a16="http://schemas.microsoft.com/office/drawing/2014/main" id="{2527DDF4-FC6F-0DE1-D7D5-23CBE8E31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4799" y="731083"/>
            <a:ext cx="842594" cy="842594"/>
          </a:xfrm>
          <a:prstGeom prst="rect">
            <a:avLst/>
          </a:prstGeom>
        </p:spPr>
      </p:pic>
      <p:sp>
        <p:nvSpPr>
          <p:cNvPr id="10" name="正方形/長方形 9">
            <a:extLst>
              <a:ext uri="{FF2B5EF4-FFF2-40B4-BE49-F238E27FC236}">
                <a16:creationId xmlns:a16="http://schemas.microsoft.com/office/drawing/2014/main" id="{9353CC58-7CBC-423D-02BD-FE55E12D2D14}"/>
              </a:ext>
            </a:extLst>
          </p:cNvPr>
          <p:cNvSpPr/>
          <p:nvPr/>
        </p:nvSpPr>
        <p:spPr>
          <a:xfrm>
            <a:off x="4955025" y="1568510"/>
            <a:ext cx="922142" cy="363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lnSpc>
                <a:spcPts val="1200"/>
              </a:lnSpc>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申請手順動画は</a:t>
            </a:r>
            <a:endParaRPr lang="en-US" altLang="ja-JP" sz="1100" dirty="0">
              <a:solidFill>
                <a:srgbClr val="000000"/>
              </a:solidFill>
              <a:latin typeface="Meiryo UI" panose="020B0604030504040204" pitchFamily="50" charset="-128"/>
              <a:ea typeface="Meiryo UI" panose="020B0604030504040204" pitchFamily="50" charset="-128"/>
            </a:endParaRPr>
          </a:p>
          <a:p>
            <a:pPr algn="ctr" defTabSz="456690" fontAlgn="base">
              <a:lnSpc>
                <a:spcPts val="500"/>
              </a:lnSpc>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hlinkClick r:id="rId7"/>
              </a:rPr>
              <a:t>こちら</a:t>
            </a:r>
            <a:endParaRPr lang="ja-JP" altLang="en-US" sz="1100" dirty="0">
              <a:solidFill>
                <a:srgbClr val="000000"/>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3CE7B93-65A3-7953-315E-7C9D3CAB5B70}"/>
              </a:ext>
            </a:extLst>
          </p:cNvPr>
          <p:cNvSpPr txBox="1"/>
          <p:nvPr/>
        </p:nvSpPr>
        <p:spPr>
          <a:xfrm>
            <a:off x="3537488" y="235642"/>
            <a:ext cx="3265953" cy="307777"/>
          </a:xfrm>
          <a:prstGeom prst="rect">
            <a:avLst/>
          </a:prstGeom>
          <a:noFill/>
        </p:spPr>
        <p:txBody>
          <a:bodyPr wrap="square" rtlCol="0">
            <a:spAutoFit/>
          </a:bodyPr>
          <a:lstStyle/>
          <a:p>
            <a:r>
              <a:rPr lang="ja-JP" altLang="en-US" sz="1400" u="sng" dirty="0">
                <a:latin typeface="Meiryo UI" panose="020B0604030504040204" pitchFamily="50" charset="-128"/>
                <a:ea typeface="Meiryo UI" panose="020B0604030504040204" pitchFamily="50" charset="-128"/>
              </a:rPr>
              <a:t>登録期間７月３日～７月</a:t>
            </a:r>
            <a:r>
              <a:rPr lang="en-US" altLang="ja-JP" sz="1400" u="sng" dirty="0">
                <a:latin typeface="Meiryo UI" panose="020B0604030504040204" pitchFamily="50" charset="-128"/>
                <a:ea typeface="Meiryo UI" panose="020B0604030504040204" pitchFamily="50" charset="-128"/>
              </a:rPr>
              <a:t>10</a:t>
            </a:r>
            <a:r>
              <a:rPr lang="ja-JP" altLang="en-US" sz="1400" u="sng" dirty="0">
                <a:latin typeface="Meiryo UI" panose="020B0604030504040204" pitchFamily="50" charset="-128"/>
                <a:ea typeface="Meiryo UI" panose="020B0604030504040204" pitchFamily="50" charset="-128"/>
              </a:rPr>
              <a:t>日（厳守）</a:t>
            </a:r>
            <a:endParaRPr kumimoji="1" lang="en-US" altLang="ja-JP" sz="1100" u="sng"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1CBDAB3-8CC7-A565-E0E1-80C87A67594A}"/>
              </a:ext>
            </a:extLst>
          </p:cNvPr>
          <p:cNvSpPr/>
          <p:nvPr/>
        </p:nvSpPr>
        <p:spPr>
          <a:xfrm>
            <a:off x="1852543" y="4970112"/>
            <a:ext cx="4288505" cy="53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収入の有無にかかわらず、親権者が２名の場合は２名とも入力</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F9943AD5-8330-144E-088F-10F8D7E343C0}"/>
              </a:ext>
            </a:extLst>
          </p:cNvPr>
          <p:cNvSpPr/>
          <p:nvPr/>
        </p:nvSpPr>
        <p:spPr>
          <a:xfrm>
            <a:off x="870652" y="8969097"/>
            <a:ext cx="2151948"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1">
                    <a:lumMod val="50000"/>
                  </a:schemeClr>
                </a:solidFill>
                <a:latin typeface="Meiryo UI" panose="020B0604030504040204" pitchFamily="50" charset="-128"/>
                <a:ea typeface="Meiryo UI" panose="020B0604030504040204" pitchFamily="50" charset="-128"/>
              </a:rPr>
              <a:t>　　臨時支援金の申請登録</a:t>
            </a:r>
          </a:p>
        </p:txBody>
      </p:sp>
      <p:sp>
        <p:nvSpPr>
          <p:cNvPr id="20" name="正方形/長方形 19">
            <a:extLst>
              <a:ext uri="{FF2B5EF4-FFF2-40B4-BE49-F238E27FC236}">
                <a16:creationId xmlns:a16="http://schemas.microsoft.com/office/drawing/2014/main" id="{F954A8C7-9C29-49DE-D800-8B88C3A7E304}"/>
              </a:ext>
            </a:extLst>
          </p:cNvPr>
          <p:cNvSpPr/>
          <p:nvPr/>
        </p:nvSpPr>
        <p:spPr>
          <a:xfrm>
            <a:off x="610147" y="8983237"/>
            <a:ext cx="288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8</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21" name="図 20">
            <a:extLst>
              <a:ext uri="{FF2B5EF4-FFF2-40B4-BE49-F238E27FC236}">
                <a16:creationId xmlns:a16="http://schemas.microsoft.com/office/drawing/2014/main" id="{582D96CA-97B1-B312-9791-4E62746C8A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4056" y="8920395"/>
            <a:ext cx="456596" cy="540000"/>
          </a:xfrm>
          <a:prstGeom prst="rect">
            <a:avLst/>
          </a:prstGeom>
          <a:ln>
            <a:noFill/>
          </a:ln>
        </p:spPr>
      </p:pic>
      <p:sp>
        <p:nvSpPr>
          <p:cNvPr id="23" name="正方形/長方形 22">
            <a:extLst>
              <a:ext uri="{FF2B5EF4-FFF2-40B4-BE49-F238E27FC236}">
                <a16:creationId xmlns:a16="http://schemas.microsoft.com/office/drawing/2014/main" id="{EAC584FC-AF79-DDE0-0FA2-7D8DC02BADD2}"/>
              </a:ext>
            </a:extLst>
          </p:cNvPr>
          <p:cNvSpPr/>
          <p:nvPr/>
        </p:nvSpPr>
        <p:spPr>
          <a:xfrm>
            <a:off x="3119312" y="8969097"/>
            <a:ext cx="3566453"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臨時支援金の申請を登録します。</a:t>
            </a:r>
            <a:br>
              <a:rPr lang="en-US" altLang="ja-JP" sz="1100" dirty="0">
                <a:solidFill>
                  <a:srgbClr val="000000"/>
                </a:solidFill>
                <a:latin typeface="Meiryo UI" panose="020B0604030504040204" pitchFamily="50" charset="-128"/>
                <a:ea typeface="Meiryo UI" panose="020B0604030504040204" pitchFamily="50" charset="-128"/>
              </a:rPr>
            </a:br>
            <a:r>
              <a:rPr lang="ja-JP" altLang="en-US" sz="1100" b="1" u="sng" dirty="0">
                <a:solidFill>
                  <a:schemeClr val="tx1"/>
                </a:solidFill>
                <a:latin typeface="Meiryo UI" panose="020B0604030504040204" pitchFamily="50" charset="-128"/>
                <a:ea typeface="Meiryo UI" panose="020B0604030504040204" pitchFamily="50" charset="-128"/>
              </a:rPr>
              <a:t>登録方法</a:t>
            </a:r>
            <a:r>
              <a:rPr lang="ja-JP" altLang="en-US" sz="1100" b="1" u="sng" dirty="0">
                <a:solidFill>
                  <a:srgbClr val="000000"/>
                </a:solidFill>
                <a:latin typeface="Meiryo UI" panose="020B0604030504040204" pitchFamily="50" charset="-128"/>
                <a:ea typeface="Meiryo UI" panose="020B0604030504040204" pitchFamily="50" charset="-128"/>
              </a:rPr>
              <a:t>は、７ページをご覧ください。</a:t>
            </a:r>
            <a:endParaRPr lang="en-US" altLang="ja-JP" sz="1100" b="1" u="sng" dirty="0">
              <a:solidFill>
                <a:srgbClr val="00000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3D2F6EB1-6BC7-F821-A6CE-34F687A5F55B}"/>
              </a:ext>
            </a:extLst>
          </p:cNvPr>
          <p:cNvSpPr/>
          <p:nvPr/>
        </p:nvSpPr>
        <p:spPr>
          <a:xfrm>
            <a:off x="1836247" y="1976961"/>
            <a:ext cx="418920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u="sng" dirty="0">
                <a:solidFill>
                  <a:srgbClr val="000000"/>
                </a:solidFill>
                <a:latin typeface="Meiryo UI" panose="020B0604030504040204" pitchFamily="50" charset="-128"/>
                <a:ea typeface="Meiryo UI" panose="020B0604030504040204" pitchFamily="50" charset="-128"/>
              </a:rPr>
              <a:t>特段の事情がない限り、申請してください。</a:t>
            </a:r>
            <a:br>
              <a:rPr lang="en-US" altLang="ja-JP" sz="1100" u="sng" dirty="0">
                <a:solidFill>
                  <a:srgbClr val="000000"/>
                </a:solidFill>
                <a:latin typeface="Meiryo UI" panose="020B0604030504040204" pitchFamily="50" charset="-128"/>
                <a:ea typeface="Meiryo UI" panose="020B0604030504040204" pitchFamily="50" charset="-128"/>
              </a:rPr>
            </a:br>
            <a:r>
              <a:rPr lang="ja-JP" altLang="en-US" sz="1100" u="sng" dirty="0">
                <a:solidFill>
                  <a:srgbClr val="000000"/>
                </a:solidFill>
                <a:latin typeface="Meiryo UI" panose="020B0604030504040204" pitchFamily="50" charset="-128"/>
                <a:ea typeface="Meiryo UI" panose="020B0604030504040204" pitchFamily="50" charset="-128"/>
              </a:rPr>
              <a:t>申請をしないと就学支援金又は臨時支援金の支給を受けられません。</a:t>
            </a:r>
            <a:endParaRPr lang="en-US" altLang="ja-JP" sz="1100" b="1" u="sng"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362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図 86">
            <a:extLst>
              <a:ext uri="{FF2B5EF4-FFF2-40B4-BE49-F238E27FC236}">
                <a16:creationId xmlns:a16="http://schemas.microsoft.com/office/drawing/2014/main" id="{13A1D328-E32B-4BCD-B565-FC3BEB1CEE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
          <a:stretch/>
        </p:blipFill>
        <p:spPr>
          <a:xfrm>
            <a:off x="218568" y="4829095"/>
            <a:ext cx="1326378" cy="1701923"/>
          </a:xfrm>
          <a:prstGeom prst="rect">
            <a:avLst/>
          </a:prstGeom>
          <a:ln>
            <a:solidFill>
              <a:schemeClr val="bg1">
                <a:lumMod val="50000"/>
              </a:schemeClr>
            </a:solidFill>
          </a:ln>
        </p:spPr>
      </p:pic>
      <p:pic>
        <p:nvPicPr>
          <p:cNvPr id="91" name="図 90">
            <a:extLst>
              <a:ext uri="{FF2B5EF4-FFF2-40B4-BE49-F238E27FC236}">
                <a16:creationId xmlns:a16="http://schemas.microsoft.com/office/drawing/2014/main" id="{9AAD352B-76DB-4C50-B2DA-A0BD99DC967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04381" y="2292611"/>
            <a:ext cx="2043557" cy="1256720"/>
          </a:xfrm>
          <a:prstGeom prst="rect">
            <a:avLst/>
          </a:prstGeom>
          <a:ln>
            <a:solidFill>
              <a:schemeClr val="bg1">
                <a:lumMod val="50000"/>
              </a:schemeClr>
            </a:solidFill>
          </a:ln>
        </p:spPr>
      </p:pic>
      <p:pic>
        <p:nvPicPr>
          <p:cNvPr id="22" name="図 21" descr="アイコン が含まれている画像&#10;&#10;自動的に生成された説明">
            <a:extLst>
              <a:ext uri="{FF2B5EF4-FFF2-40B4-BE49-F238E27FC236}">
                <a16:creationId xmlns:a16="http://schemas.microsoft.com/office/drawing/2014/main" id="{24B5E427-0F36-4741-9226-4E361DB450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41543" y="5212585"/>
            <a:ext cx="162104" cy="289743"/>
          </a:xfrm>
          <a:prstGeom prst="rect">
            <a:avLst/>
          </a:prstGeom>
        </p:spPr>
      </p:pic>
      <p:pic>
        <p:nvPicPr>
          <p:cNvPr id="109" name="グラフィックス 108" descr="スマート フォン">
            <a:extLst>
              <a:ext uri="{FF2B5EF4-FFF2-40B4-BE49-F238E27FC236}">
                <a16:creationId xmlns:a16="http://schemas.microsoft.com/office/drawing/2014/main" id="{2FD233F3-F911-4640-8F63-F56646B32F0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03234" y="5111510"/>
            <a:ext cx="387948" cy="387948"/>
          </a:xfrm>
          <a:prstGeom prst="rect">
            <a:avLst/>
          </a:prstGeom>
        </p:spPr>
      </p:pic>
      <p:sp>
        <p:nvSpPr>
          <p:cNvPr id="113" name="四角形: 角を丸くする 112">
            <a:extLst>
              <a:ext uri="{FF2B5EF4-FFF2-40B4-BE49-F238E27FC236}">
                <a16:creationId xmlns:a16="http://schemas.microsoft.com/office/drawing/2014/main" id="{CC7A1D52-4854-4AB5-93CF-72558A931036}"/>
              </a:ext>
            </a:extLst>
          </p:cNvPr>
          <p:cNvSpPr/>
          <p:nvPr/>
        </p:nvSpPr>
        <p:spPr>
          <a:xfrm>
            <a:off x="1949265" y="4856272"/>
            <a:ext cx="2886963" cy="1721107"/>
          </a:xfrm>
          <a:prstGeom prst="roundRect">
            <a:avLst>
              <a:gd name="adj" fmla="val 8854"/>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 name="テキスト ボックス 113">
            <a:extLst>
              <a:ext uri="{FF2B5EF4-FFF2-40B4-BE49-F238E27FC236}">
                <a16:creationId xmlns:a16="http://schemas.microsoft.com/office/drawing/2014/main" id="{6533ACCF-3D0A-48D8-9912-323DB00D4657}"/>
              </a:ext>
            </a:extLst>
          </p:cNvPr>
          <p:cNvSpPr txBox="1"/>
          <p:nvPr/>
        </p:nvSpPr>
        <p:spPr>
          <a:xfrm>
            <a:off x="3518045" y="6019620"/>
            <a:ext cx="1253869" cy="553998"/>
          </a:xfrm>
          <a:prstGeom prst="rect">
            <a:avLst/>
          </a:prstGeom>
          <a:noFill/>
        </p:spPr>
        <p:txBody>
          <a:bodyPr wrap="none" rtlCol="0">
            <a:spAutoFit/>
          </a:bodyPr>
          <a:lstStyle/>
          <a:p>
            <a:pPr algn="ctr"/>
            <a:r>
              <a:rPr lang="ja-JP" altLang="en-US" sz="1000" dirty="0">
                <a:latin typeface="Meiryo UI" panose="020B0604030504040204" pitchFamily="50" charset="-128"/>
                <a:ea typeface="Meiryo UI" panose="020B0604030504040204" pitchFamily="50" charset="-128"/>
              </a:rPr>
              <a:t>スマートフォン又は</a:t>
            </a:r>
            <a:endParaRPr lang="en-US" altLang="ja-JP" sz="1000" dirty="0">
              <a:latin typeface="Meiryo UI" panose="020B0604030504040204" pitchFamily="50" charset="-128"/>
              <a:ea typeface="Meiryo UI" panose="020B0604030504040204" pitchFamily="50" charset="-128"/>
            </a:endParaRPr>
          </a:p>
          <a:p>
            <a:pPr algn="ctr"/>
            <a:r>
              <a:rPr lang="en-US" altLang="ja-JP" sz="1000" dirty="0">
                <a:latin typeface="Meiryo UI" panose="020B0604030504040204" pitchFamily="50" charset="-128"/>
                <a:ea typeface="Meiryo UI" panose="020B0604030504040204" pitchFamily="50" charset="-128"/>
              </a:rPr>
              <a:t>IC</a:t>
            </a:r>
            <a:r>
              <a:rPr lang="ja-JP" altLang="en-US" sz="1000" dirty="0">
                <a:latin typeface="Meiryo UI" panose="020B0604030504040204" pitchFamily="50" charset="-128"/>
                <a:ea typeface="Meiryo UI" panose="020B0604030504040204" pitchFamily="50" charset="-128"/>
              </a:rPr>
              <a:t>カードリードライタで</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読み取ります</a:t>
            </a:r>
          </a:p>
        </p:txBody>
      </p:sp>
      <p:sp>
        <p:nvSpPr>
          <p:cNvPr id="116" name="テキスト ボックス 115">
            <a:extLst>
              <a:ext uri="{FF2B5EF4-FFF2-40B4-BE49-F238E27FC236}">
                <a16:creationId xmlns:a16="http://schemas.microsoft.com/office/drawing/2014/main" id="{DE8F85B4-20B7-4E2D-BB8C-344FADF9E198}"/>
              </a:ext>
            </a:extLst>
          </p:cNvPr>
          <p:cNvSpPr txBox="1"/>
          <p:nvPr/>
        </p:nvSpPr>
        <p:spPr>
          <a:xfrm>
            <a:off x="2934787" y="4740699"/>
            <a:ext cx="877163" cy="246221"/>
          </a:xfrm>
          <a:prstGeom prst="rect">
            <a:avLst/>
          </a:prstGeom>
          <a:solidFill>
            <a:schemeClr val="bg1"/>
          </a:solidFill>
          <a:ln>
            <a:noFill/>
            <a:prstDash val="dash"/>
          </a:ln>
        </p:spPr>
        <p:txBody>
          <a:bodyPr wrap="none" rtlCol="0" anchor="ctr">
            <a:spAutoFit/>
          </a:bodyPr>
          <a:lstStyle/>
          <a:p>
            <a:r>
              <a:rPr lang="ja-JP" altLang="en-US" sz="1000" dirty="0">
                <a:latin typeface="Meiryo UI" panose="020B0604030504040204" pitchFamily="50" charset="-128"/>
                <a:ea typeface="Meiryo UI" panose="020B0604030504040204" pitchFamily="50" charset="-128"/>
              </a:rPr>
              <a:t>マイナポータル</a:t>
            </a:r>
          </a:p>
        </p:txBody>
      </p:sp>
      <p:sp>
        <p:nvSpPr>
          <p:cNvPr id="117" name="四角形: 角を丸くする 116">
            <a:extLst>
              <a:ext uri="{FF2B5EF4-FFF2-40B4-BE49-F238E27FC236}">
                <a16:creationId xmlns:a16="http://schemas.microsoft.com/office/drawing/2014/main" id="{472DE100-1211-4957-A7E2-9FB1E2A9E42C}"/>
              </a:ext>
            </a:extLst>
          </p:cNvPr>
          <p:cNvSpPr/>
          <p:nvPr/>
        </p:nvSpPr>
        <p:spPr>
          <a:xfrm>
            <a:off x="254152" y="6321278"/>
            <a:ext cx="606172" cy="220515"/>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四角形: 角を丸くする 117">
            <a:extLst>
              <a:ext uri="{FF2B5EF4-FFF2-40B4-BE49-F238E27FC236}">
                <a16:creationId xmlns:a16="http://schemas.microsoft.com/office/drawing/2014/main" id="{5F2D744A-114F-45B2-8990-DC2FCF32F554}"/>
              </a:ext>
            </a:extLst>
          </p:cNvPr>
          <p:cNvSpPr/>
          <p:nvPr/>
        </p:nvSpPr>
        <p:spPr>
          <a:xfrm>
            <a:off x="933459" y="6321278"/>
            <a:ext cx="634957" cy="220515"/>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9" name="テキスト ボックス 118">
            <a:extLst>
              <a:ext uri="{FF2B5EF4-FFF2-40B4-BE49-F238E27FC236}">
                <a16:creationId xmlns:a16="http://schemas.microsoft.com/office/drawing/2014/main" id="{B3C7BDEE-B27B-4EF4-909F-C17A4E52101E}"/>
              </a:ext>
            </a:extLst>
          </p:cNvPr>
          <p:cNvSpPr txBox="1"/>
          <p:nvPr/>
        </p:nvSpPr>
        <p:spPr>
          <a:xfrm>
            <a:off x="310126" y="6538969"/>
            <a:ext cx="1143262" cy="246221"/>
          </a:xfrm>
          <a:prstGeom prst="rect">
            <a:avLst/>
          </a:prstGeom>
          <a:noFill/>
          <a:ln>
            <a:noFill/>
            <a:prstDash val="solid"/>
          </a:ln>
        </p:spPr>
        <p:txBody>
          <a:bodyPr wrap="none" rtlCol="0" anchor="ctr">
            <a:spAutoFit/>
          </a:bodyPr>
          <a:lstStyle/>
          <a:p>
            <a:r>
              <a:rPr lang="ja-JP" altLang="en-US" sz="1000" dirty="0">
                <a:latin typeface="Meiryo UI" panose="020B0604030504040204" pitchFamily="50" charset="-128"/>
                <a:ea typeface="Meiryo UI" panose="020B0604030504040204" pitchFamily="50" charset="-128"/>
              </a:rPr>
              <a:t>ボタンを押下します</a:t>
            </a:r>
          </a:p>
        </p:txBody>
      </p:sp>
      <p:sp>
        <p:nvSpPr>
          <p:cNvPr id="120" name="テキスト ボックス 119">
            <a:extLst>
              <a:ext uri="{FF2B5EF4-FFF2-40B4-BE49-F238E27FC236}">
                <a16:creationId xmlns:a16="http://schemas.microsoft.com/office/drawing/2014/main" id="{FBC25543-F20E-414C-8A2C-EF52F5B89D44}"/>
              </a:ext>
            </a:extLst>
          </p:cNvPr>
          <p:cNvSpPr txBox="1"/>
          <p:nvPr/>
        </p:nvSpPr>
        <p:spPr>
          <a:xfrm>
            <a:off x="5071074" y="4417468"/>
            <a:ext cx="1802144" cy="400110"/>
          </a:xfrm>
          <a:prstGeom prst="rect">
            <a:avLst/>
          </a:prstGeom>
          <a:noFill/>
          <a:ln>
            <a:noFill/>
            <a:prstDash val="solid"/>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rPr>
              <a:t>課税情報等が自動で転記され、</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そのまま申請できます。</a:t>
            </a:r>
          </a:p>
        </p:txBody>
      </p:sp>
      <p:cxnSp>
        <p:nvCxnSpPr>
          <p:cNvPr id="31" name="直線矢印コネクタ 30">
            <a:extLst>
              <a:ext uri="{FF2B5EF4-FFF2-40B4-BE49-F238E27FC236}">
                <a16:creationId xmlns:a16="http://schemas.microsoft.com/office/drawing/2014/main" id="{A4020AC2-E4FF-44C3-B832-587F84ED3F55}"/>
              </a:ext>
            </a:extLst>
          </p:cNvPr>
          <p:cNvCxnSpPr>
            <a:cxnSpLocks/>
          </p:cNvCxnSpPr>
          <p:nvPr/>
        </p:nvCxnSpPr>
        <p:spPr>
          <a:xfrm flipH="1" flipV="1">
            <a:off x="3911919" y="5529886"/>
            <a:ext cx="272326" cy="155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5" name="図 124">
            <a:extLst>
              <a:ext uri="{FF2B5EF4-FFF2-40B4-BE49-F238E27FC236}">
                <a16:creationId xmlns:a16="http://schemas.microsoft.com/office/drawing/2014/main" id="{C2B66C2B-BE13-49EE-9FC1-67AB87C12F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87233" y="5689420"/>
            <a:ext cx="525443" cy="338738"/>
          </a:xfrm>
          <a:prstGeom prst="rect">
            <a:avLst/>
          </a:prstGeom>
        </p:spPr>
      </p:pic>
      <p:pic>
        <p:nvPicPr>
          <p:cNvPr id="8" name="グラフィックス 7" descr="ノート PC">
            <a:extLst>
              <a:ext uri="{FF2B5EF4-FFF2-40B4-BE49-F238E27FC236}">
                <a16:creationId xmlns:a16="http://schemas.microsoft.com/office/drawing/2014/main" id="{5CDE2E93-F7D5-4A75-9752-06B9A8EE64F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33798" y="5083007"/>
            <a:ext cx="516155" cy="516155"/>
          </a:xfrm>
          <a:prstGeom prst="rect">
            <a:avLst/>
          </a:prstGeom>
        </p:spPr>
      </p:pic>
      <p:cxnSp>
        <p:nvCxnSpPr>
          <p:cNvPr id="10" name="直線コネクタ 9">
            <a:extLst>
              <a:ext uri="{FF2B5EF4-FFF2-40B4-BE49-F238E27FC236}">
                <a16:creationId xmlns:a16="http://schemas.microsoft.com/office/drawing/2014/main" id="{2507800D-E9AE-4906-894B-F83F7E76B3B5}"/>
              </a:ext>
            </a:extLst>
          </p:cNvPr>
          <p:cNvCxnSpPr>
            <a:cxnSpLocks/>
          </p:cNvCxnSpPr>
          <p:nvPr/>
        </p:nvCxnSpPr>
        <p:spPr>
          <a:xfrm>
            <a:off x="3968006" y="5220546"/>
            <a:ext cx="1189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D3C6E9EA-1073-4FAB-9BAD-CFEC2DAED070}"/>
              </a:ext>
            </a:extLst>
          </p:cNvPr>
          <p:cNvCxnSpPr>
            <a:cxnSpLocks/>
          </p:cNvCxnSpPr>
          <p:nvPr/>
        </p:nvCxnSpPr>
        <p:spPr>
          <a:xfrm flipV="1">
            <a:off x="4179202" y="5526971"/>
            <a:ext cx="272326" cy="155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8AADA1B2-C8A3-4FE2-BD5D-848178EB33E7}"/>
              </a:ext>
            </a:extLst>
          </p:cNvPr>
          <p:cNvSpPr/>
          <p:nvPr/>
        </p:nvSpPr>
        <p:spPr>
          <a:xfrm>
            <a:off x="180344" y="8342495"/>
            <a:ext cx="6533013" cy="109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buClr>
                <a:schemeClr val="tx1"/>
              </a:buClr>
              <a:buFont typeface="Wingdings" panose="05000000000000000000" pitchFamily="2" charset="2"/>
              <a:buChar char="ü"/>
            </a:pPr>
            <a:r>
              <a:rPr lang="ja-JP" altLang="en-US" sz="1200" dirty="0">
                <a:solidFill>
                  <a:schemeClr val="tx1"/>
                </a:solidFill>
                <a:latin typeface="Meiryo UI" panose="020B0604030504040204" pitchFamily="50" charset="-128"/>
                <a:ea typeface="Meiryo UI" panose="020B0604030504040204" pitchFamily="50" charset="-128"/>
              </a:rPr>
              <a:t>申請手順の詳細については、文部科学省</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に以下の資料を掲載しています。</a:t>
            </a:r>
            <a:endParaRPr lang="en-US" altLang="ja-JP" sz="1200" dirty="0">
              <a:solidFill>
                <a:schemeClr val="tx1"/>
              </a:solidFill>
              <a:latin typeface="Meiryo UI" panose="020B0604030504040204" pitchFamily="50" charset="-128"/>
              <a:ea typeface="Meiryo UI" panose="020B0604030504040204" pitchFamily="50" charset="-128"/>
            </a:endParaRPr>
          </a:p>
          <a:p>
            <a:pPr marL="358775" lvl="1" indent="-173038">
              <a:buClr>
                <a:prstClr val="black"/>
              </a:buClr>
              <a:buFont typeface="Arial" panose="020B0604020202020204" pitchFamily="34" charset="0"/>
              <a:buChar char="•"/>
              <a:defRPr/>
            </a:pPr>
            <a:r>
              <a:rPr lang="ja-JP" altLang="en-US" sz="1100" dirty="0">
                <a:solidFill>
                  <a:schemeClr val="tx1"/>
                </a:solidFill>
                <a:latin typeface="Meiryo UI" panose="020B0604030504040204" pitchFamily="50" charset="-128"/>
                <a:ea typeface="Meiryo UI" panose="020B0604030504040204" pitchFamily="50" charset="-128"/>
              </a:rPr>
              <a:t>申請者向け利用マニュアル</a:t>
            </a:r>
            <a:endParaRPr lang="en-US" altLang="ja-JP" sz="1100" dirty="0">
              <a:solidFill>
                <a:schemeClr val="tx1"/>
              </a:solidFill>
              <a:latin typeface="Meiryo UI" panose="020B0604030504040204" pitchFamily="50" charset="-128"/>
              <a:ea typeface="Meiryo UI" panose="020B0604030504040204" pitchFamily="50" charset="-128"/>
            </a:endParaRPr>
          </a:p>
          <a:p>
            <a:pPr marL="358775" lvl="1" indent="-173038">
              <a:buClr>
                <a:schemeClr val="tx1"/>
              </a:buClr>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よくある</a:t>
            </a:r>
            <a:r>
              <a:rPr lang="en-US" altLang="ja-JP" sz="1100" dirty="0">
                <a:solidFill>
                  <a:schemeClr val="tx1"/>
                </a:solidFill>
                <a:latin typeface="Meiryo UI" panose="020B0604030504040204" pitchFamily="50" charset="-128"/>
                <a:ea typeface="Meiryo UI" panose="020B0604030504040204" pitchFamily="50" charset="-128"/>
              </a:rPr>
              <a:t>FAQ</a:t>
            </a:r>
            <a:endParaRPr lang="en-US" altLang="ja-JP" sz="800" dirty="0">
              <a:solidFill>
                <a:schemeClr val="tx1"/>
              </a:solidFill>
              <a:latin typeface="Meiryo UI" panose="020B0604030504040204" pitchFamily="50" charset="-128"/>
              <a:ea typeface="Meiryo UI" panose="020B0604030504040204" pitchFamily="50" charset="-128"/>
            </a:endParaRPr>
          </a:p>
          <a:p>
            <a:pPr marL="358775" lvl="1" indent="-173038">
              <a:buClr>
                <a:schemeClr val="tx1"/>
              </a:buClr>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オンライン申請の説明動画</a:t>
            </a:r>
            <a:endParaRPr lang="en-US" altLang="ja-JP" sz="800" dirty="0">
              <a:solidFill>
                <a:schemeClr val="tx1"/>
              </a:solidFill>
              <a:latin typeface="Meiryo UI" panose="020B0604030504040204" pitchFamily="50" charset="-128"/>
              <a:ea typeface="Meiryo UI" panose="020B0604030504040204" pitchFamily="50" charset="-128"/>
            </a:endParaRPr>
          </a:p>
          <a:p>
            <a:pPr marL="177800" indent="-177800">
              <a:buClr>
                <a:schemeClr val="tx1"/>
              </a:buClr>
              <a:buFont typeface="Wingdings" panose="05000000000000000000" pitchFamily="2" charset="2"/>
              <a:buChar char="ü"/>
            </a:pPr>
            <a:endParaRPr lang="en-US" altLang="ja-JP" sz="600" dirty="0">
              <a:solidFill>
                <a:schemeClr val="tx1"/>
              </a:solidFill>
              <a:latin typeface="Meiryo UI" panose="020B0604030504040204" pitchFamily="50" charset="-128"/>
              <a:ea typeface="Meiryo UI" panose="020B0604030504040204" pitchFamily="50" charset="-128"/>
            </a:endParaRPr>
          </a:p>
          <a:p>
            <a:pPr marL="177800" indent="-177800">
              <a:buClr>
                <a:schemeClr val="tx1"/>
              </a:buClr>
              <a:buFont typeface="Wingdings" panose="05000000000000000000" pitchFamily="2" charset="2"/>
              <a:buChar char="ü"/>
            </a:pPr>
            <a:r>
              <a:rPr lang="ja-JP" altLang="en-US" sz="1200" dirty="0">
                <a:solidFill>
                  <a:schemeClr val="tx1"/>
                </a:solidFill>
                <a:latin typeface="Meiryo UI" panose="020B0604030504040204" pitchFamily="50" charset="-128"/>
                <a:ea typeface="Meiryo UI" panose="020B0604030504040204" pitchFamily="50" charset="-128"/>
              </a:rPr>
              <a:t>オンライン申請する環境がない場合は、学校へお問い合わせください。</a:t>
            </a:r>
            <a:endParaRPr lang="en-US" altLang="ja-JP" sz="1200" dirty="0">
              <a:solidFill>
                <a:schemeClr val="tx1"/>
              </a:solidFill>
              <a:latin typeface="Meiryo UI" panose="020B0604030504040204" pitchFamily="50" charset="-128"/>
              <a:ea typeface="Meiryo UI" panose="020B0604030504040204" pitchFamily="50" charset="-128"/>
            </a:endParaRPr>
          </a:p>
          <a:p>
            <a:pPr>
              <a:buClr>
                <a:schemeClr val="tx1"/>
              </a:buClr>
            </a:pPr>
            <a:endParaRPr lang="en-US" altLang="ja-JP" sz="1200" dirty="0">
              <a:solidFill>
                <a:schemeClr val="tx1"/>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3B81B0FC-4514-432C-BD67-99CBD64EDDFB}"/>
              </a:ext>
            </a:extLst>
          </p:cNvPr>
          <p:cNvGrpSpPr/>
          <p:nvPr/>
        </p:nvGrpSpPr>
        <p:grpSpPr>
          <a:xfrm>
            <a:off x="62774" y="212887"/>
            <a:ext cx="4204474" cy="406076"/>
            <a:chOff x="62774" y="93142"/>
            <a:chExt cx="4204474" cy="406076"/>
          </a:xfrm>
        </p:grpSpPr>
        <p:sp>
          <p:nvSpPr>
            <p:cNvPr id="76" name="四角形: 角を丸くする 75">
              <a:extLst>
                <a:ext uri="{FF2B5EF4-FFF2-40B4-BE49-F238E27FC236}">
                  <a16:creationId xmlns:a16="http://schemas.microsoft.com/office/drawing/2014/main" id="{95851A48-5A81-49F5-A993-AB9430216BD5}"/>
                </a:ext>
              </a:extLst>
            </p:cNvPr>
            <p:cNvSpPr/>
            <p:nvPr/>
          </p:nvSpPr>
          <p:spPr>
            <a:xfrm>
              <a:off x="62774" y="93142"/>
              <a:ext cx="4204474" cy="40607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bg1"/>
                  </a:solidFill>
                  <a:latin typeface="Meiryo UI" panose="020B0604030504040204" pitchFamily="50" charset="-128"/>
                  <a:ea typeface="Meiryo UI" panose="020B0604030504040204" pitchFamily="50" charset="-128"/>
                </a:rPr>
                <a:t>申請手順（６</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収入状況の登録）</a:t>
              </a:r>
            </a:p>
          </p:txBody>
        </p:sp>
        <p:grpSp>
          <p:nvGrpSpPr>
            <p:cNvPr id="80" name="グループ化 79">
              <a:extLst>
                <a:ext uri="{FF2B5EF4-FFF2-40B4-BE49-F238E27FC236}">
                  <a16:creationId xmlns:a16="http://schemas.microsoft.com/office/drawing/2014/main" id="{912D3321-DB11-489F-B552-27248C0CA8D2}"/>
                </a:ext>
              </a:extLst>
            </p:cNvPr>
            <p:cNvGrpSpPr/>
            <p:nvPr/>
          </p:nvGrpSpPr>
          <p:grpSpPr>
            <a:xfrm>
              <a:off x="89618" y="114681"/>
              <a:ext cx="356951" cy="356951"/>
              <a:chOff x="133052" y="4125113"/>
              <a:chExt cx="356951" cy="356951"/>
            </a:xfrm>
          </p:grpSpPr>
          <p:sp>
            <p:nvSpPr>
              <p:cNvPr id="81" name="楕円 80">
                <a:extLst>
                  <a:ext uri="{FF2B5EF4-FFF2-40B4-BE49-F238E27FC236}">
                    <a16:creationId xmlns:a16="http://schemas.microsoft.com/office/drawing/2014/main" id="{FA30AF6C-40DB-4699-8B63-72B6EC0C1173}"/>
                  </a:ext>
                </a:extLst>
              </p:cNvPr>
              <p:cNvSpPr/>
              <p:nvPr/>
            </p:nvSpPr>
            <p:spPr>
              <a:xfrm>
                <a:off x="133052" y="4125113"/>
                <a:ext cx="356951" cy="356951"/>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Meiryo UI" panose="020B0604030504040204" pitchFamily="50" charset="-128"/>
                  <a:ea typeface="Meiryo UI" panose="020B0604030504040204" pitchFamily="50" charset="-128"/>
                </a:endParaRPr>
              </a:p>
            </p:txBody>
          </p:sp>
          <p:pic>
            <p:nvPicPr>
              <p:cNvPr id="82" name="グラフィックス 81" descr="スマート フォン">
                <a:extLst>
                  <a:ext uri="{FF2B5EF4-FFF2-40B4-BE49-F238E27FC236}">
                    <a16:creationId xmlns:a16="http://schemas.microsoft.com/office/drawing/2014/main" id="{56F0A334-C956-4041-92E9-321CCDE718F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7527" y="4159588"/>
                <a:ext cx="288000" cy="288000"/>
              </a:xfrm>
              <a:prstGeom prst="rect">
                <a:avLst/>
              </a:prstGeom>
            </p:spPr>
          </p:pic>
        </p:grpSp>
      </p:grpSp>
      <p:sp>
        <p:nvSpPr>
          <p:cNvPr id="85" name="正方形/長方形 84">
            <a:extLst>
              <a:ext uri="{FF2B5EF4-FFF2-40B4-BE49-F238E27FC236}">
                <a16:creationId xmlns:a16="http://schemas.microsoft.com/office/drawing/2014/main" id="{E850A808-696A-4420-B6F9-EBCE2B835A66}"/>
              </a:ext>
            </a:extLst>
          </p:cNvPr>
          <p:cNvSpPr/>
          <p:nvPr/>
        </p:nvSpPr>
        <p:spPr>
          <a:xfrm>
            <a:off x="221312" y="706324"/>
            <a:ext cx="4168886" cy="32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200" dirty="0">
                <a:solidFill>
                  <a:schemeClr val="tx1"/>
                </a:solidFill>
                <a:latin typeface="Meiryo UI" panose="020B0604030504040204" pitchFamily="50" charset="-128"/>
                <a:ea typeface="Meiryo UI" panose="020B0604030504040204" pitchFamily="50" charset="-128"/>
              </a:rPr>
              <a:t>保護者等の収入状況は、次のいずれかの方法で登録します。</a:t>
            </a:r>
            <a:endParaRPr lang="en-US" altLang="ja-JP" sz="1200" b="1" u="sng" dirty="0">
              <a:solidFill>
                <a:schemeClr val="tx1"/>
              </a:solidFill>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0F840F24-0DD6-482D-9F10-601BB22FF97F}"/>
              </a:ext>
            </a:extLst>
          </p:cNvPr>
          <p:cNvGrpSpPr/>
          <p:nvPr/>
        </p:nvGrpSpPr>
        <p:grpSpPr>
          <a:xfrm>
            <a:off x="62775" y="7878165"/>
            <a:ext cx="3471963" cy="406076"/>
            <a:chOff x="56339" y="7002637"/>
            <a:chExt cx="3471963" cy="406076"/>
          </a:xfrm>
        </p:grpSpPr>
        <p:sp>
          <p:nvSpPr>
            <p:cNvPr id="92" name="四角形: 角を丸くする 91">
              <a:extLst>
                <a:ext uri="{FF2B5EF4-FFF2-40B4-BE49-F238E27FC236}">
                  <a16:creationId xmlns:a16="http://schemas.microsoft.com/office/drawing/2014/main" id="{7A027995-E37E-4238-9F54-1FF70D8A3F7A}"/>
                </a:ext>
              </a:extLst>
            </p:cNvPr>
            <p:cNvSpPr/>
            <p:nvPr/>
          </p:nvSpPr>
          <p:spPr>
            <a:xfrm>
              <a:off x="56339" y="7002637"/>
              <a:ext cx="3471963" cy="406076"/>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bg1"/>
                  </a:solidFill>
                  <a:latin typeface="Meiryo UI" panose="020B0604030504040204" pitchFamily="50" charset="-128"/>
                  <a:ea typeface="Meiryo UI" panose="020B0604030504040204" pitchFamily="50" charset="-128"/>
                </a:rPr>
                <a:t>お困りの際は</a:t>
              </a:r>
            </a:p>
          </p:txBody>
        </p:sp>
        <p:sp>
          <p:nvSpPr>
            <p:cNvPr id="95" name="楕円 94">
              <a:extLst>
                <a:ext uri="{FF2B5EF4-FFF2-40B4-BE49-F238E27FC236}">
                  <a16:creationId xmlns:a16="http://schemas.microsoft.com/office/drawing/2014/main" id="{681C6C90-D213-4544-9740-1A2A5D91E7A1}"/>
                </a:ext>
              </a:extLst>
            </p:cNvPr>
            <p:cNvSpPr/>
            <p:nvPr/>
          </p:nvSpPr>
          <p:spPr>
            <a:xfrm>
              <a:off x="86739" y="7027200"/>
              <a:ext cx="356951" cy="356951"/>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F595F42-C3D1-4220-B1E2-3DA4CB88BB5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6551" y="7087012"/>
              <a:ext cx="237327" cy="237327"/>
            </a:xfrm>
            <a:prstGeom prst="rect">
              <a:avLst/>
            </a:prstGeom>
          </p:spPr>
        </p:pic>
      </p:grpSp>
      <p:sp>
        <p:nvSpPr>
          <p:cNvPr id="131" name="Rectangle 42">
            <a:extLst>
              <a:ext uri="{FF2B5EF4-FFF2-40B4-BE49-F238E27FC236}">
                <a16:creationId xmlns:a16="http://schemas.microsoft.com/office/drawing/2014/main" id="{41824243-D934-4A3B-8637-035345F3B8BD}"/>
              </a:ext>
            </a:extLst>
          </p:cNvPr>
          <p:cNvSpPr>
            <a:spLocks noChangeArrowheads="1"/>
          </p:cNvSpPr>
          <p:nvPr/>
        </p:nvSpPr>
        <p:spPr bwMode="auto">
          <a:xfrm>
            <a:off x="295885" y="4164579"/>
            <a:ext cx="5573521" cy="485994"/>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200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Bef>
                <a:spcPts val="400"/>
              </a:spcBef>
              <a:buClr>
                <a:srgbClr val="024FA1"/>
              </a:buClr>
              <a:buSzPct val="80000"/>
              <a:defRPr/>
            </a:pPr>
            <a:r>
              <a:rPr kumimoji="0" lang="ja-JP" altLang="en-US" sz="1100" b="1" u="sng" kern="0" dirty="0">
                <a:latin typeface="Meiryo UI" panose="020B0604030504040204" pitchFamily="50" charset="-128"/>
                <a:ea typeface="Meiryo UI" panose="020B0604030504040204" pitchFamily="50" charset="-128"/>
              </a:rPr>
              <a:t>保護者等のマイナンバーカードを読み取り、マイナポータルから課税情報等を取得</a:t>
            </a:r>
            <a:r>
              <a:rPr kumimoji="0" lang="ja-JP" altLang="en-US" sz="1100" kern="0" dirty="0">
                <a:latin typeface="Meiryo UI" panose="020B0604030504040204" pitchFamily="50" charset="-128"/>
                <a:ea typeface="Meiryo UI" panose="020B0604030504040204" pitchFamily="50" charset="-128"/>
              </a:rPr>
              <a:t>します。</a:t>
            </a:r>
            <a:br>
              <a:rPr kumimoji="0" lang="en-US" altLang="ja-JP" sz="1100" kern="0" dirty="0">
                <a:latin typeface="Meiryo UI" panose="020B0604030504040204" pitchFamily="50" charset="-128"/>
                <a:ea typeface="Meiryo UI" panose="020B0604030504040204" pitchFamily="50" charset="-128"/>
              </a:rPr>
            </a:br>
            <a:r>
              <a:rPr kumimoji="0" lang="en-US" altLang="ja-JP" sz="1100" kern="0" dirty="0">
                <a:latin typeface="Meiryo UI" panose="020B0604030504040204" pitchFamily="50" charset="-128"/>
                <a:ea typeface="Meiryo UI" panose="020B0604030504040204" pitchFamily="50" charset="-128"/>
              </a:rPr>
              <a:t>※</a:t>
            </a:r>
            <a:r>
              <a:rPr kumimoji="0" lang="ja-JP" altLang="en-US" sz="1100" kern="0" dirty="0">
                <a:latin typeface="Meiryo UI" panose="020B0604030504040204" pitchFamily="50" charset="-128"/>
                <a:ea typeface="Meiryo UI" panose="020B0604030504040204" pitchFamily="50" charset="-128"/>
              </a:rPr>
              <a:t>マイナンバー情報を提出する必要がなく、税情報を自分で確認できます。</a:t>
            </a:r>
            <a:endParaRPr kumimoji="0" lang="en-US" altLang="ja-JP" sz="1100" kern="0" dirty="0">
              <a:latin typeface="Meiryo UI" panose="020B0604030504040204" pitchFamily="50" charset="-128"/>
              <a:ea typeface="Meiryo UI" panose="020B0604030504040204" pitchFamily="50" charset="-128"/>
            </a:endParaRPr>
          </a:p>
        </p:txBody>
      </p:sp>
      <p:grpSp>
        <p:nvGrpSpPr>
          <p:cNvPr id="132" name="グループ化 131">
            <a:extLst>
              <a:ext uri="{FF2B5EF4-FFF2-40B4-BE49-F238E27FC236}">
                <a16:creationId xmlns:a16="http://schemas.microsoft.com/office/drawing/2014/main" id="{45878E50-B343-439E-84F7-2D42F0E18A6A}"/>
              </a:ext>
            </a:extLst>
          </p:cNvPr>
          <p:cNvGrpSpPr/>
          <p:nvPr/>
        </p:nvGrpSpPr>
        <p:grpSpPr>
          <a:xfrm>
            <a:off x="307036" y="3915880"/>
            <a:ext cx="3473375" cy="251869"/>
            <a:chOff x="719237" y="4320636"/>
            <a:chExt cx="3023866" cy="251869"/>
          </a:xfrm>
        </p:grpSpPr>
        <p:sp>
          <p:nvSpPr>
            <p:cNvPr id="133" name="Rectangle 42">
              <a:extLst>
                <a:ext uri="{FF2B5EF4-FFF2-40B4-BE49-F238E27FC236}">
                  <a16:creationId xmlns:a16="http://schemas.microsoft.com/office/drawing/2014/main" id="{E4B0AFDC-E33F-42B2-9F58-99D6B221B829}"/>
                </a:ext>
              </a:extLst>
            </p:cNvPr>
            <p:cNvSpPr>
              <a:spLocks noChangeArrowheads="1"/>
            </p:cNvSpPr>
            <p:nvPr/>
          </p:nvSpPr>
          <p:spPr bwMode="auto">
            <a:xfrm>
              <a:off x="1142713" y="4320636"/>
              <a:ext cx="2600390" cy="251869"/>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Aft>
                  <a:spcPts val="300"/>
                </a:spcAft>
                <a:buClr>
                  <a:schemeClr val="tx2"/>
                </a:buClr>
                <a:buSzPct val="80000"/>
                <a:defRPr/>
              </a:pPr>
              <a:r>
                <a:rPr kumimoji="0" lang="ja-JP" altLang="en-US" sz="1400" b="1" kern="0" dirty="0">
                  <a:solidFill>
                    <a:schemeClr val="accent1">
                      <a:lumMod val="50000"/>
                    </a:schemeClr>
                  </a:solidFill>
                  <a:latin typeface="Meiryo UI" panose="020B0604030504040204" pitchFamily="50" charset="-128"/>
                  <a:ea typeface="Meiryo UI" panose="020B0604030504040204" pitchFamily="50" charset="-128"/>
                </a:rPr>
                <a:t>自分で課税情報を取得し提出する場合</a:t>
              </a:r>
              <a:endParaRPr kumimoji="0" lang="en-US" altLang="ja-JP" sz="1400" b="1" kern="0" dirty="0">
                <a:solidFill>
                  <a:schemeClr val="accent1">
                    <a:lumMod val="50000"/>
                  </a:schemeClr>
                </a:solidFill>
                <a:latin typeface="Meiryo UI" panose="020B0604030504040204" pitchFamily="50" charset="-128"/>
                <a:ea typeface="Meiryo UI" panose="020B0604030504040204" pitchFamily="50" charset="-128"/>
              </a:endParaRPr>
            </a:p>
          </p:txBody>
        </p:sp>
        <p:cxnSp>
          <p:nvCxnSpPr>
            <p:cNvPr id="134" name="直線コネクタ 133">
              <a:extLst>
                <a:ext uri="{FF2B5EF4-FFF2-40B4-BE49-F238E27FC236}">
                  <a16:creationId xmlns:a16="http://schemas.microsoft.com/office/drawing/2014/main" id="{488461FA-D6E0-4A70-A022-156503D18336}"/>
                </a:ext>
              </a:extLst>
            </p:cNvPr>
            <p:cNvCxnSpPr>
              <a:cxnSpLocks/>
            </p:cNvCxnSpPr>
            <p:nvPr/>
          </p:nvCxnSpPr>
          <p:spPr>
            <a:xfrm>
              <a:off x="719237" y="4536637"/>
              <a:ext cx="3023865"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矢印: 五方向 134">
              <a:extLst>
                <a:ext uri="{FF2B5EF4-FFF2-40B4-BE49-F238E27FC236}">
                  <a16:creationId xmlns:a16="http://schemas.microsoft.com/office/drawing/2014/main" id="{B7F49563-7DD8-41F3-A1D9-BD6316DF2DB7}"/>
                </a:ext>
              </a:extLst>
            </p:cNvPr>
            <p:cNvSpPr/>
            <p:nvPr/>
          </p:nvSpPr>
          <p:spPr>
            <a:xfrm>
              <a:off x="719237" y="4320637"/>
              <a:ext cx="337179" cy="215999"/>
            </a:xfrm>
            <a:prstGeom prst="homePlate">
              <a:avLst>
                <a:gd name="adj" fmla="val 2207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87425" fontAlgn="ctr">
                <a:spcAft>
                  <a:spcPts val="300"/>
                </a:spcAft>
                <a:buClr>
                  <a:srgbClr val="024FA1"/>
                </a:buClr>
                <a:buSzPct val="80000"/>
                <a:defRPr/>
              </a:pPr>
              <a:r>
                <a:rPr kumimoji="0" lang="en-US" altLang="ja-JP" sz="1200" b="1" kern="0" dirty="0">
                  <a:solidFill>
                    <a:prstClr val="white"/>
                  </a:solidFill>
                  <a:latin typeface="Meiryo UI" panose="020B0604030504040204" pitchFamily="50" charset="-128"/>
                  <a:ea typeface="Meiryo UI" panose="020B0604030504040204" pitchFamily="50" charset="-128"/>
                </a:rPr>
                <a:t>B</a:t>
              </a:r>
            </a:p>
          </p:txBody>
        </p:sp>
      </p:grpSp>
      <p:sp>
        <p:nvSpPr>
          <p:cNvPr id="52" name="Rectangle 42">
            <a:extLst>
              <a:ext uri="{FF2B5EF4-FFF2-40B4-BE49-F238E27FC236}">
                <a16:creationId xmlns:a16="http://schemas.microsoft.com/office/drawing/2014/main" id="{247E0F1C-E6D9-4C20-B617-6D417639688D}"/>
              </a:ext>
            </a:extLst>
          </p:cNvPr>
          <p:cNvSpPr>
            <a:spLocks noChangeArrowheads="1"/>
          </p:cNvSpPr>
          <p:nvPr/>
        </p:nvSpPr>
        <p:spPr bwMode="auto">
          <a:xfrm>
            <a:off x="271209" y="1455934"/>
            <a:ext cx="4608197" cy="479780"/>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200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Bef>
                <a:spcPts val="400"/>
              </a:spcBef>
              <a:buClr>
                <a:srgbClr val="024FA1"/>
              </a:buClr>
              <a:buSzPct val="80000"/>
              <a:defRPr/>
            </a:pPr>
            <a:r>
              <a:rPr kumimoji="0" lang="ja-JP" altLang="en-US" sz="1100" kern="0" dirty="0">
                <a:latin typeface="Meiryo UI" panose="020B0604030504040204" pitchFamily="50" charset="-128"/>
                <a:ea typeface="Meiryo UI" panose="020B0604030504040204" pitchFamily="50" charset="-128"/>
              </a:rPr>
              <a:t>都道府県で課税情報等を確認するため、</a:t>
            </a:r>
            <a:r>
              <a:rPr kumimoji="0" lang="ja-JP" altLang="en-US" sz="1100" b="1" u="sng" kern="0" dirty="0">
                <a:latin typeface="Meiryo UI" panose="020B0604030504040204" pitchFamily="50" charset="-128"/>
                <a:ea typeface="Meiryo UI" panose="020B0604030504040204" pitchFamily="50" charset="-128"/>
              </a:rPr>
              <a:t>保護者等の個人番号を入力</a:t>
            </a:r>
            <a:r>
              <a:rPr kumimoji="0" lang="ja-JP" altLang="en-US" sz="1100" kern="0" dirty="0">
                <a:latin typeface="Meiryo UI" panose="020B0604030504040204" pitchFamily="50" charset="-128"/>
                <a:ea typeface="Meiryo UI" panose="020B0604030504040204" pitchFamily="50" charset="-128"/>
              </a:rPr>
              <a:t>します。</a:t>
            </a:r>
            <a:endParaRPr kumimoji="0" lang="en-US" altLang="ja-JP" sz="1100" kern="0" dirty="0">
              <a:latin typeface="Meiryo UI" panose="020B0604030504040204" pitchFamily="50" charset="-128"/>
              <a:ea typeface="Meiryo UI" panose="020B0604030504040204" pitchFamily="50" charset="-128"/>
            </a:endParaRPr>
          </a:p>
          <a:p>
            <a:pPr defTabSz="987425" fontAlgn="ctr">
              <a:spcBef>
                <a:spcPts val="400"/>
              </a:spcBef>
              <a:buClr>
                <a:srgbClr val="024FA1"/>
              </a:buClr>
              <a:buSzPct val="80000"/>
              <a:defRPr/>
            </a:pPr>
            <a:r>
              <a:rPr kumimoji="0" lang="en-US" altLang="ja-JP" sz="1100" kern="0" dirty="0">
                <a:latin typeface="Meiryo UI" panose="020B0604030504040204" pitchFamily="50" charset="-128"/>
                <a:ea typeface="Meiryo UI" panose="020B0604030504040204" pitchFamily="50" charset="-128"/>
              </a:rPr>
              <a:t>(</a:t>
            </a:r>
            <a:r>
              <a:rPr kumimoji="0" lang="ja-JP" altLang="en-US" sz="1100" kern="0" dirty="0">
                <a:latin typeface="Meiryo UI" panose="020B0604030504040204" pitchFamily="50" charset="-128"/>
                <a:ea typeface="Meiryo UI" panose="020B0604030504040204" pitchFamily="50" charset="-128"/>
              </a:rPr>
              <a:t>個人番号は、</a:t>
            </a:r>
            <a:r>
              <a:rPr kumimoji="0" lang="ja-JP" altLang="en-US" sz="1100" u="sng" kern="0" dirty="0">
                <a:latin typeface="Meiryo UI" panose="020B0604030504040204" pitchFamily="50" charset="-128"/>
                <a:ea typeface="Meiryo UI" panose="020B0604030504040204" pitchFamily="50" charset="-128"/>
              </a:rPr>
              <a:t>通知カード</a:t>
            </a:r>
            <a:r>
              <a:rPr kumimoji="0" lang="ja-JP" altLang="en-US" sz="1100" kern="0" dirty="0">
                <a:latin typeface="Meiryo UI" panose="020B0604030504040204" pitchFamily="50" charset="-128"/>
                <a:ea typeface="Meiryo UI" panose="020B0604030504040204" pitchFamily="50" charset="-128"/>
              </a:rPr>
              <a:t>や</a:t>
            </a:r>
            <a:r>
              <a:rPr kumimoji="0" lang="ja-JP" altLang="en-US" sz="1100" u="sng" kern="0" dirty="0">
                <a:latin typeface="Meiryo UI" panose="020B0604030504040204" pitchFamily="50" charset="-128"/>
                <a:ea typeface="Meiryo UI" panose="020B0604030504040204" pitchFamily="50" charset="-128"/>
              </a:rPr>
              <a:t>個人番号入り住民票</a:t>
            </a:r>
            <a:r>
              <a:rPr kumimoji="0" lang="ja-JP" altLang="en-US" sz="1100" kern="0" dirty="0">
                <a:latin typeface="Meiryo UI" panose="020B0604030504040204" pitchFamily="50" charset="-128"/>
                <a:ea typeface="Meiryo UI" panose="020B0604030504040204" pitchFamily="50" charset="-128"/>
              </a:rPr>
              <a:t>で確認します。）</a:t>
            </a:r>
          </a:p>
          <a:p>
            <a:pPr defTabSz="987425" fontAlgn="ctr">
              <a:spcBef>
                <a:spcPts val="400"/>
              </a:spcBef>
              <a:buClr>
                <a:srgbClr val="024FA1"/>
              </a:buClr>
              <a:buSzPct val="80000"/>
              <a:defRPr/>
            </a:pPr>
            <a:r>
              <a:rPr kumimoji="0" lang="en-US" altLang="ja-JP" sz="1100" kern="0" dirty="0">
                <a:latin typeface="Meiryo UI" panose="020B0604030504040204" pitchFamily="50" charset="-128"/>
                <a:ea typeface="Meiryo UI" panose="020B0604030504040204" pitchFamily="50" charset="-128"/>
              </a:rPr>
              <a:t>※</a:t>
            </a:r>
            <a:r>
              <a:rPr kumimoji="0" lang="ja-JP" altLang="en-US" sz="1100" kern="0" dirty="0">
                <a:latin typeface="Meiryo UI" panose="020B0604030504040204" pitchFamily="50" charset="-128"/>
                <a:ea typeface="Meiryo UI" panose="020B0604030504040204" pitchFamily="50" charset="-128"/>
              </a:rPr>
              <a:t>毎年７月に必要な手続を簡略化できます。</a:t>
            </a:r>
            <a:endParaRPr kumimoji="0" lang="ja-JP" altLang="en-US" sz="1000" kern="0" dirty="0">
              <a:latin typeface="Meiryo UI" panose="020B0604030504040204" pitchFamily="50" charset="-128"/>
              <a:ea typeface="Meiryo UI" panose="020B0604030504040204" pitchFamily="50" charset="-128"/>
            </a:endParaRPr>
          </a:p>
        </p:txBody>
      </p:sp>
      <p:grpSp>
        <p:nvGrpSpPr>
          <p:cNvPr id="53" name="グループ化 52">
            <a:extLst>
              <a:ext uri="{FF2B5EF4-FFF2-40B4-BE49-F238E27FC236}">
                <a16:creationId xmlns:a16="http://schemas.microsoft.com/office/drawing/2014/main" id="{CBC640D2-1BA8-401E-B31E-EEC0AFCCAB87}"/>
              </a:ext>
            </a:extLst>
          </p:cNvPr>
          <p:cNvGrpSpPr/>
          <p:nvPr/>
        </p:nvGrpSpPr>
        <p:grpSpPr>
          <a:xfrm>
            <a:off x="293509" y="1179068"/>
            <a:ext cx="3474000" cy="252000"/>
            <a:chOff x="719237" y="4320636"/>
            <a:chExt cx="3023866" cy="251869"/>
          </a:xfrm>
        </p:grpSpPr>
        <p:sp>
          <p:nvSpPr>
            <p:cNvPr id="54" name="Rectangle 42">
              <a:extLst>
                <a:ext uri="{FF2B5EF4-FFF2-40B4-BE49-F238E27FC236}">
                  <a16:creationId xmlns:a16="http://schemas.microsoft.com/office/drawing/2014/main" id="{B9DCD48B-8513-4A9F-876E-072222DBA3F7}"/>
                </a:ext>
              </a:extLst>
            </p:cNvPr>
            <p:cNvSpPr>
              <a:spLocks noChangeArrowheads="1"/>
            </p:cNvSpPr>
            <p:nvPr/>
          </p:nvSpPr>
          <p:spPr bwMode="auto">
            <a:xfrm>
              <a:off x="1142713" y="4320636"/>
              <a:ext cx="2600390" cy="251869"/>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Aft>
                  <a:spcPts val="300"/>
                </a:spcAft>
                <a:buClr>
                  <a:schemeClr val="tx2"/>
                </a:buClr>
                <a:buSzPct val="80000"/>
                <a:defRPr/>
              </a:pPr>
              <a:r>
                <a:rPr kumimoji="0" lang="ja-JP" altLang="en-US" sz="1400" b="1" kern="0" dirty="0">
                  <a:solidFill>
                    <a:schemeClr val="accent1">
                      <a:lumMod val="50000"/>
                    </a:schemeClr>
                  </a:solidFill>
                  <a:latin typeface="Meiryo UI" panose="020B0604030504040204" pitchFamily="50" charset="-128"/>
                  <a:ea typeface="Meiryo UI" panose="020B0604030504040204" pitchFamily="50" charset="-128"/>
                </a:rPr>
                <a:t>個人番号を入力して提出する場合</a:t>
              </a:r>
              <a:endParaRPr kumimoji="0" lang="en-US" altLang="ja-JP" sz="1400" b="1" kern="0" dirty="0">
                <a:solidFill>
                  <a:schemeClr val="accent1">
                    <a:lumMod val="50000"/>
                  </a:schemeClr>
                </a:solidFill>
                <a:latin typeface="Meiryo UI" panose="020B0604030504040204" pitchFamily="50" charset="-128"/>
                <a:ea typeface="Meiryo UI" panose="020B0604030504040204" pitchFamily="50" charset="-128"/>
              </a:endParaRPr>
            </a:p>
          </p:txBody>
        </p:sp>
        <p:cxnSp>
          <p:nvCxnSpPr>
            <p:cNvPr id="55" name="直線コネクタ 54">
              <a:extLst>
                <a:ext uri="{FF2B5EF4-FFF2-40B4-BE49-F238E27FC236}">
                  <a16:creationId xmlns:a16="http://schemas.microsoft.com/office/drawing/2014/main" id="{BF0E9E25-FEF9-4C66-9DB5-083FC3565804}"/>
                </a:ext>
              </a:extLst>
            </p:cNvPr>
            <p:cNvCxnSpPr>
              <a:cxnSpLocks/>
            </p:cNvCxnSpPr>
            <p:nvPr/>
          </p:nvCxnSpPr>
          <p:spPr>
            <a:xfrm>
              <a:off x="719237" y="4536637"/>
              <a:ext cx="3023865"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矢印: 五方向 55">
              <a:extLst>
                <a:ext uri="{FF2B5EF4-FFF2-40B4-BE49-F238E27FC236}">
                  <a16:creationId xmlns:a16="http://schemas.microsoft.com/office/drawing/2014/main" id="{D7D0EFED-6EE2-4F06-8696-B3A025C53B20}"/>
                </a:ext>
              </a:extLst>
            </p:cNvPr>
            <p:cNvSpPr/>
            <p:nvPr/>
          </p:nvSpPr>
          <p:spPr>
            <a:xfrm>
              <a:off x="719237" y="4320637"/>
              <a:ext cx="337179" cy="215999"/>
            </a:xfrm>
            <a:prstGeom prst="homePlate">
              <a:avLst>
                <a:gd name="adj" fmla="val 2207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87425" fontAlgn="ctr">
                <a:spcAft>
                  <a:spcPts val="300"/>
                </a:spcAft>
                <a:buClr>
                  <a:srgbClr val="024FA1"/>
                </a:buClr>
                <a:buSzPct val="80000"/>
                <a:defRPr/>
              </a:pPr>
              <a:r>
                <a:rPr kumimoji="0" lang="en-US" altLang="ja-JP" sz="1200" b="1" kern="0" dirty="0">
                  <a:solidFill>
                    <a:prstClr val="white"/>
                  </a:solidFill>
                  <a:latin typeface="Meiryo UI" panose="020B0604030504040204" pitchFamily="50" charset="-128"/>
                  <a:ea typeface="Meiryo UI" panose="020B0604030504040204" pitchFamily="50" charset="-128"/>
                </a:rPr>
                <a:t>A</a:t>
              </a:r>
            </a:p>
          </p:txBody>
        </p:sp>
      </p:grpSp>
      <p:sp>
        <p:nvSpPr>
          <p:cNvPr id="57" name="Rectangle 42">
            <a:extLst>
              <a:ext uri="{FF2B5EF4-FFF2-40B4-BE49-F238E27FC236}">
                <a16:creationId xmlns:a16="http://schemas.microsoft.com/office/drawing/2014/main" id="{DB65DBA7-581B-4674-94A2-88AE6F827F03}"/>
              </a:ext>
            </a:extLst>
          </p:cNvPr>
          <p:cNvSpPr>
            <a:spLocks noChangeArrowheads="1"/>
          </p:cNvSpPr>
          <p:nvPr/>
        </p:nvSpPr>
        <p:spPr bwMode="auto">
          <a:xfrm>
            <a:off x="285368" y="7143420"/>
            <a:ext cx="3918279" cy="412188"/>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200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87425" fontAlgn="ctr">
              <a:spcBef>
                <a:spcPts val="400"/>
              </a:spcBef>
              <a:buClr>
                <a:srgbClr val="024FA1"/>
              </a:buClr>
              <a:buSzPct val="80000"/>
              <a:defRPr/>
            </a:pPr>
            <a:r>
              <a:rPr kumimoji="0" lang="ja-JP" altLang="en-US" sz="1100" kern="0" dirty="0">
                <a:solidFill>
                  <a:srgbClr val="000000"/>
                </a:solidFill>
                <a:latin typeface="Meiryo UI" panose="020B0604030504040204" pitchFamily="50" charset="-128"/>
                <a:ea typeface="Meiryo UI" panose="020B0604030504040204" pitchFamily="50" charset="-128"/>
              </a:rPr>
              <a:t>特別な事情により、上記Ａ、Ｂの方法で登録することができない場合、書面で必要書類を提出します。</a:t>
            </a:r>
            <a:endParaRPr kumimoji="0" lang="en-US" altLang="ja-JP" sz="1100" kern="0" dirty="0">
              <a:solidFill>
                <a:srgbClr val="000000"/>
              </a:solidFill>
              <a:latin typeface="Meiryo UI" panose="020B0604030504040204" pitchFamily="50" charset="-128"/>
              <a:ea typeface="Meiryo UI" panose="020B0604030504040204" pitchFamily="50" charset="-128"/>
            </a:endParaRPr>
          </a:p>
          <a:p>
            <a:pPr algn="just" defTabSz="987425" fontAlgn="ctr">
              <a:spcBef>
                <a:spcPts val="400"/>
              </a:spcBef>
              <a:buClr>
                <a:srgbClr val="024FA1"/>
              </a:buClr>
              <a:buSzPct val="80000"/>
              <a:defRPr/>
            </a:pPr>
            <a:r>
              <a:rPr kumimoji="0" lang="ja-JP" altLang="en-US" sz="1100" kern="0" dirty="0">
                <a:solidFill>
                  <a:srgbClr val="000000"/>
                </a:solidFill>
                <a:latin typeface="Meiryo UI" panose="020B0604030504040204" pitchFamily="50" charset="-128"/>
                <a:ea typeface="Meiryo UI" panose="020B0604030504040204" pitchFamily="50" charset="-128"/>
              </a:rPr>
              <a:t>詳しくは学校へお問い合わせください。</a:t>
            </a:r>
          </a:p>
        </p:txBody>
      </p:sp>
      <p:grpSp>
        <p:nvGrpSpPr>
          <p:cNvPr id="58" name="グループ化 57">
            <a:extLst>
              <a:ext uri="{FF2B5EF4-FFF2-40B4-BE49-F238E27FC236}">
                <a16:creationId xmlns:a16="http://schemas.microsoft.com/office/drawing/2014/main" id="{FCDFCBCA-F232-4A84-A0A0-24E873BE4EC5}"/>
              </a:ext>
            </a:extLst>
          </p:cNvPr>
          <p:cNvGrpSpPr/>
          <p:nvPr/>
        </p:nvGrpSpPr>
        <p:grpSpPr>
          <a:xfrm>
            <a:off x="285367" y="6906210"/>
            <a:ext cx="3474000" cy="252000"/>
            <a:chOff x="719237" y="4320636"/>
            <a:chExt cx="3023866" cy="251869"/>
          </a:xfrm>
        </p:grpSpPr>
        <p:sp>
          <p:nvSpPr>
            <p:cNvPr id="59" name="Rectangle 42">
              <a:extLst>
                <a:ext uri="{FF2B5EF4-FFF2-40B4-BE49-F238E27FC236}">
                  <a16:creationId xmlns:a16="http://schemas.microsoft.com/office/drawing/2014/main" id="{62A2E17B-267C-40FC-B06F-B105FD9D0D6B}"/>
                </a:ext>
              </a:extLst>
            </p:cNvPr>
            <p:cNvSpPr>
              <a:spLocks noChangeArrowheads="1"/>
            </p:cNvSpPr>
            <p:nvPr/>
          </p:nvSpPr>
          <p:spPr bwMode="auto">
            <a:xfrm>
              <a:off x="1142713" y="4320636"/>
              <a:ext cx="2600390" cy="251869"/>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Aft>
                  <a:spcPts val="300"/>
                </a:spcAft>
                <a:buClr>
                  <a:schemeClr val="tx2"/>
                </a:buClr>
                <a:buSzPct val="80000"/>
                <a:defRPr/>
              </a:pPr>
              <a:r>
                <a:rPr kumimoji="0" lang="en-US" altLang="ja-JP" sz="1400" b="1" kern="0" dirty="0">
                  <a:solidFill>
                    <a:schemeClr val="accent1">
                      <a:lumMod val="50000"/>
                    </a:schemeClr>
                  </a:solidFill>
                  <a:latin typeface="Meiryo UI" panose="020B0604030504040204" pitchFamily="50" charset="-128"/>
                  <a:ea typeface="Meiryo UI" panose="020B0604030504040204" pitchFamily="50" charset="-128"/>
                </a:rPr>
                <a:t>A</a:t>
              </a:r>
              <a:r>
                <a:rPr kumimoji="0" lang="ja-JP" altLang="en-US" sz="1400" b="1" kern="0" dirty="0">
                  <a:solidFill>
                    <a:schemeClr val="accent1">
                      <a:lumMod val="50000"/>
                    </a:schemeClr>
                  </a:solidFill>
                  <a:latin typeface="Meiryo UI" panose="020B0604030504040204" pitchFamily="50" charset="-128"/>
                  <a:ea typeface="Meiryo UI" panose="020B0604030504040204" pitchFamily="50" charset="-128"/>
                </a:rPr>
                <a:t>、Ｂのいずれも難しい場合</a:t>
              </a:r>
              <a:endParaRPr kumimoji="0" lang="en-US" altLang="ja-JP" sz="1400" b="1" kern="0" dirty="0">
                <a:solidFill>
                  <a:schemeClr val="accent1">
                    <a:lumMod val="50000"/>
                  </a:schemeClr>
                </a:solidFill>
                <a:latin typeface="Meiryo UI" panose="020B0604030504040204" pitchFamily="50" charset="-128"/>
                <a:ea typeface="Meiryo UI" panose="020B0604030504040204" pitchFamily="50" charset="-128"/>
              </a:endParaRPr>
            </a:p>
          </p:txBody>
        </p:sp>
        <p:cxnSp>
          <p:nvCxnSpPr>
            <p:cNvPr id="60" name="直線コネクタ 59">
              <a:extLst>
                <a:ext uri="{FF2B5EF4-FFF2-40B4-BE49-F238E27FC236}">
                  <a16:creationId xmlns:a16="http://schemas.microsoft.com/office/drawing/2014/main" id="{6CAEF605-740A-40F5-BD1A-615CA2585679}"/>
                </a:ext>
              </a:extLst>
            </p:cNvPr>
            <p:cNvCxnSpPr>
              <a:cxnSpLocks/>
            </p:cNvCxnSpPr>
            <p:nvPr/>
          </p:nvCxnSpPr>
          <p:spPr>
            <a:xfrm flipV="1">
              <a:off x="719237" y="4536636"/>
              <a:ext cx="2728594" cy="1"/>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矢印: 五方向 60">
              <a:extLst>
                <a:ext uri="{FF2B5EF4-FFF2-40B4-BE49-F238E27FC236}">
                  <a16:creationId xmlns:a16="http://schemas.microsoft.com/office/drawing/2014/main" id="{F0752520-7F8D-40BB-9B5C-B1EBC1B28581}"/>
                </a:ext>
              </a:extLst>
            </p:cNvPr>
            <p:cNvSpPr/>
            <p:nvPr/>
          </p:nvSpPr>
          <p:spPr>
            <a:xfrm>
              <a:off x="719237" y="4320637"/>
              <a:ext cx="337179" cy="215999"/>
            </a:xfrm>
            <a:prstGeom prst="homePlate">
              <a:avLst>
                <a:gd name="adj" fmla="val 2207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87425" fontAlgn="ctr">
                <a:spcAft>
                  <a:spcPts val="300"/>
                </a:spcAft>
                <a:buClr>
                  <a:srgbClr val="024FA1"/>
                </a:buClr>
                <a:buSzPct val="80000"/>
                <a:defRPr/>
              </a:pPr>
              <a:r>
                <a:rPr kumimoji="0" lang="en-US" altLang="ja-JP" sz="1200" b="1" kern="0" dirty="0">
                  <a:solidFill>
                    <a:prstClr val="white"/>
                  </a:solidFill>
                  <a:latin typeface="Meiryo UI" panose="020B0604030504040204" pitchFamily="50" charset="-128"/>
                  <a:ea typeface="Meiryo UI" panose="020B0604030504040204" pitchFamily="50" charset="-128"/>
                </a:rPr>
                <a:t>C</a:t>
              </a:r>
            </a:p>
          </p:txBody>
        </p:sp>
      </p:grpSp>
      <p:sp>
        <p:nvSpPr>
          <p:cNvPr id="62" name="フローチャート: 組合せ 61">
            <a:extLst>
              <a:ext uri="{FF2B5EF4-FFF2-40B4-BE49-F238E27FC236}">
                <a16:creationId xmlns:a16="http://schemas.microsoft.com/office/drawing/2014/main" id="{247A48EF-088F-4EAD-8F88-3BA5731BFF18}"/>
              </a:ext>
            </a:extLst>
          </p:cNvPr>
          <p:cNvSpPr/>
          <p:nvPr/>
        </p:nvSpPr>
        <p:spPr>
          <a:xfrm rot="16200000">
            <a:off x="1502300" y="5588940"/>
            <a:ext cx="543824" cy="16844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フローチャート: 組合せ 62">
            <a:extLst>
              <a:ext uri="{FF2B5EF4-FFF2-40B4-BE49-F238E27FC236}">
                <a16:creationId xmlns:a16="http://schemas.microsoft.com/office/drawing/2014/main" id="{DDB85A29-C113-4608-8DE4-281D8B3DA1DD}"/>
              </a:ext>
            </a:extLst>
          </p:cNvPr>
          <p:cNvSpPr/>
          <p:nvPr/>
        </p:nvSpPr>
        <p:spPr>
          <a:xfrm rot="16200000">
            <a:off x="4760411" y="5588941"/>
            <a:ext cx="543824" cy="16844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四角形: 角を丸くする 65">
            <a:extLst>
              <a:ext uri="{FF2B5EF4-FFF2-40B4-BE49-F238E27FC236}">
                <a16:creationId xmlns:a16="http://schemas.microsoft.com/office/drawing/2014/main" id="{A8748A60-6C12-4EA9-8210-D25C5786A21A}"/>
              </a:ext>
            </a:extLst>
          </p:cNvPr>
          <p:cNvSpPr/>
          <p:nvPr/>
        </p:nvSpPr>
        <p:spPr>
          <a:xfrm>
            <a:off x="271038" y="3255229"/>
            <a:ext cx="959189" cy="294358"/>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フローチャート: 組合せ 63">
            <a:extLst>
              <a:ext uri="{FF2B5EF4-FFF2-40B4-BE49-F238E27FC236}">
                <a16:creationId xmlns:a16="http://schemas.microsoft.com/office/drawing/2014/main" id="{EC4119D8-AD0D-4880-A2F7-6CC8199E3C0C}"/>
              </a:ext>
            </a:extLst>
          </p:cNvPr>
          <p:cNvSpPr/>
          <p:nvPr/>
        </p:nvSpPr>
        <p:spPr>
          <a:xfrm rot="16200000">
            <a:off x="2368263" y="2836752"/>
            <a:ext cx="543824" cy="16844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a:extLst>
              <a:ext uri="{FF2B5EF4-FFF2-40B4-BE49-F238E27FC236}">
                <a16:creationId xmlns:a16="http://schemas.microsoft.com/office/drawing/2014/main" id="{E9F2496D-1BA9-4A1D-9D33-C35AB90AF00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03894" y="2503674"/>
            <a:ext cx="481550" cy="481550"/>
          </a:xfrm>
          <a:prstGeom prst="rect">
            <a:avLst/>
          </a:prstGeom>
        </p:spPr>
      </p:pic>
      <p:pic>
        <p:nvPicPr>
          <p:cNvPr id="12" name="図 11">
            <a:extLst>
              <a:ext uri="{FF2B5EF4-FFF2-40B4-BE49-F238E27FC236}">
                <a16:creationId xmlns:a16="http://schemas.microsoft.com/office/drawing/2014/main" id="{94D69AC0-459E-448F-A37F-48ACF988D65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87611" y="2503674"/>
            <a:ext cx="481550" cy="481550"/>
          </a:xfrm>
          <a:prstGeom prst="rect">
            <a:avLst/>
          </a:prstGeom>
        </p:spPr>
      </p:pic>
      <p:cxnSp>
        <p:nvCxnSpPr>
          <p:cNvPr id="67" name="直線矢印コネクタ 66">
            <a:extLst>
              <a:ext uri="{FF2B5EF4-FFF2-40B4-BE49-F238E27FC236}">
                <a16:creationId xmlns:a16="http://schemas.microsoft.com/office/drawing/2014/main" id="{A692AC99-FA44-4EA9-A28D-C1678333EEA7}"/>
              </a:ext>
            </a:extLst>
          </p:cNvPr>
          <p:cNvCxnSpPr>
            <a:cxnSpLocks/>
          </p:cNvCxnSpPr>
          <p:nvPr/>
        </p:nvCxnSpPr>
        <p:spPr>
          <a:xfrm flipV="1">
            <a:off x="3585128" y="2744449"/>
            <a:ext cx="43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C26052F3-AC14-4CCA-BF1E-4711908B80F0}"/>
              </a:ext>
            </a:extLst>
          </p:cNvPr>
          <p:cNvSpPr txBox="1"/>
          <p:nvPr/>
        </p:nvSpPr>
        <p:spPr>
          <a:xfrm>
            <a:off x="3043360" y="3116948"/>
            <a:ext cx="2015864"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提出後、都道府県担当者が</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個人番号で課税情報等を確認し、登録します</a:t>
            </a:r>
          </a:p>
        </p:txBody>
      </p:sp>
      <p:sp>
        <p:nvSpPr>
          <p:cNvPr id="79" name="四角形: 角を丸くする 78">
            <a:extLst>
              <a:ext uri="{FF2B5EF4-FFF2-40B4-BE49-F238E27FC236}">
                <a16:creationId xmlns:a16="http://schemas.microsoft.com/office/drawing/2014/main" id="{43E57EC9-6B0C-4D02-BBE2-F6EF24286B14}"/>
              </a:ext>
            </a:extLst>
          </p:cNvPr>
          <p:cNvSpPr/>
          <p:nvPr/>
        </p:nvSpPr>
        <p:spPr>
          <a:xfrm>
            <a:off x="2932413" y="2164755"/>
            <a:ext cx="3657220" cy="1512435"/>
          </a:xfrm>
          <a:prstGeom prst="roundRect">
            <a:avLst>
              <a:gd name="adj" fmla="val 8854"/>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 name="テキスト ボックス 85">
            <a:extLst>
              <a:ext uri="{FF2B5EF4-FFF2-40B4-BE49-F238E27FC236}">
                <a16:creationId xmlns:a16="http://schemas.microsoft.com/office/drawing/2014/main" id="{910A64B1-C8C6-46C6-8DD7-88E43813D9EE}"/>
              </a:ext>
            </a:extLst>
          </p:cNvPr>
          <p:cNvSpPr txBox="1"/>
          <p:nvPr/>
        </p:nvSpPr>
        <p:spPr>
          <a:xfrm>
            <a:off x="4361598" y="2042066"/>
            <a:ext cx="697627" cy="246221"/>
          </a:xfrm>
          <a:prstGeom prst="rect">
            <a:avLst/>
          </a:prstGeom>
          <a:solidFill>
            <a:schemeClr val="bg1"/>
          </a:solidFill>
          <a:ln>
            <a:noFill/>
            <a:prstDash val="dash"/>
          </a:ln>
        </p:spPr>
        <p:txBody>
          <a:bodyPr wrap="none" rtlCol="0" anchor="ctr">
            <a:spAutoFit/>
          </a:bodyPr>
          <a:lstStyle/>
          <a:p>
            <a:r>
              <a:rPr lang="ja-JP" altLang="en-US" sz="1000" dirty="0">
                <a:latin typeface="Meiryo UI" panose="020B0604030504040204" pitchFamily="50" charset="-128"/>
                <a:ea typeface="Meiryo UI" panose="020B0604030504040204" pitchFamily="50" charset="-128"/>
              </a:rPr>
              <a:t>都道府県</a:t>
            </a:r>
          </a:p>
        </p:txBody>
      </p:sp>
      <p:pic>
        <p:nvPicPr>
          <p:cNvPr id="19" name="図 18">
            <a:extLst>
              <a:ext uri="{FF2B5EF4-FFF2-40B4-BE49-F238E27FC236}">
                <a16:creationId xmlns:a16="http://schemas.microsoft.com/office/drawing/2014/main" id="{EA6F4276-F648-41A1-A399-CB4AA504E5E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669742" y="2429316"/>
            <a:ext cx="262775" cy="262775"/>
          </a:xfrm>
          <a:prstGeom prst="rect">
            <a:avLst/>
          </a:prstGeom>
        </p:spPr>
      </p:pic>
      <p:cxnSp>
        <p:nvCxnSpPr>
          <p:cNvPr id="94" name="直線矢印コネクタ 93">
            <a:extLst>
              <a:ext uri="{FF2B5EF4-FFF2-40B4-BE49-F238E27FC236}">
                <a16:creationId xmlns:a16="http://schemas.microsoft.com/office/drawing/2014/main" id="{F32EE1EC-DD58-451C-B9C5-944991A2FC6E}"/>
              </a:ext>
            </a:extLst>
          </p:cNvPr>
          <p:cNvCxnSpPr>
            <a:cxnSpLocks/>
          </p:cNvCxnSpPr>
          <p:nvPr/>
        </p:nvCxnSpPr>
        <p:spPr>
          <a:xfrm flipV="1">
            <a:off x="4618670" y="2744449"/>
            <a:ext cx="43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5" name="図 74" descr="QR コード&#10;&#10;自動的に生成された説明">
            <a:extLst>
              <a:ext uri="{FF2B5EF4-FFF2-40B4-BE49-F238E27FC236}">
                <a16:creationId xmlns:a16="http://schemas.microsoft.com/office/drawing/2014/main" id="{91761D3F-CD9D-4851-8033-E545B1A087A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562278" y="8457671"/>
            <a:ext cx="800100" cy="800100"/>
          </a:xfrm>
          <a:prstGeom prst="rect">
            <a:avLst/>
          </a:prstGeom>
        </p:spPr>
      </p:pic>
      <p:sp>
        <p:nvSpPr>
          <p:cNvPr id="90" name="正方形/長方形 89">
            <a:extLst>
              <a:ext uri="{FF2B5EF4-FFF2-40B4-BE49-F238E27FC236}">
                <a16:creationId xmlns:a16="http://schemas.microsoft.com/office/drawing/2014/main" id="{220C3083-14FA-4D29-8566-A112BE90B933}"/>
              </a:ext>
            </a:extLst>
          </p:cNvPr>
          <p:cNvSpPr/>
          <p:nvPr/>
        </p:nvSpPr>
        <p:spPr>
          <a:xfrm>
            <a:off x="5222730" y="9204364"/>
            <a:ext cx="1479196" cy="246221"/>
          </a:xfrm>
          <a:prstGeom prst="rect">
            <a:avLst/>
          </a:prstGeom>
          <a:ln>
            <a:noFill/>
          </a:ln>
        </p:spPr>
        <p:txBody>
          <a:bodyPr wrap="square" anchor="ctr">
            <a:spAutoFit/>
          </a:bodyPr>
          <a:lstStyle/>
          <a:p>
            <a:pPr algn="ctr"/>
            <a:r>
              <a:rPr lang="ja-JP" altLang="en-US" sz="1000" dirty="0">
                <a:latin typeface="Meiryo UI" panose="020B0604030504040204" pitchFamily="50" charset="-128"/>
                <a:ea typeface="Meiryo UI" panose="020B0604030504040204" pitchFamily="50" charset="-128"/>
                <a:hlinkClick r:id="rId16"/>
              </a:rPr>
              <a:t>文部科学省</a:t>
            </a:r>
            <a:r>
              <a:rPr lang="en-US" altLang="ja-JP" sz="1000" dirty="0">
                <a:latin typeface="Meiryo UI" panose="020B0604030504040204" pitchFamily="50" charset="-128"/>
                <a:ea typeface="Meiryo UI" panose="020B0604030504040204" pitchFamily="50" charset="-128"/>
                <a:hlinkClick r:id="rId16"/>
              </a:rPr>
              <a:t>HP</a:t>
            </a:r>
            <a:endParaRPr lang="en-US" altLang="ja-JP" sz="1000" dirty="0">
              <a:latin typeface="Meiryo UI" panose="020B0604030504040204" pitchFamily="50" charset="-128"/>
              <a:ea typeface="Meiryo UI" panose="020B0604030504040204" pitchFamily="50" charset="-128"/>
            </a:endParaRPr>
          </a:p>
        </p:txBody>
      </p:sp>
      <p:pic>
        <p:nvPicPr>
          <p:cNvPr id="78" name="図 77">
            <a:extLst>
              <a:ext uri="{FF2B5EF4-FFF2-40B4-BE49-F238E27FC236}">
                <a16:creationId xmlns:a16="http://schemas.microsoft.com/office/drawing/2014/main" id="{B6607246-069B-4F30-A6EA-DD3214E2DEEB}"/>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203504" y="4829094"/>
            <a:ext cx="1386345" cy="1703114"/>
          </a:xfrm>
          <a:prstGeom prst="rect">
            <a:avLst/>
          </a:prstGeom>
          <a:ln>
            <a:solidFill>
              <a:schemeClr val="bg1">
                <a:lumMod val="50000"/>
              </a:schemeClr>
            </a:solidFill>
          </a:ln>
        </p:spPr>
      </p:pic>
      <p:sp>
        <p:nvSpPr>
          <p:cNvPr id="88" name="四角形: 角を丸くする 87">
            <a:extLst>
              <a:ext uri="{FF2B5EF4-FFF2-40B4-BE49-F238E27FC236}">
                <a16:creationId xmlns:a16="http://schemas.microsoft.com/office/drawing/2014/main" id="{90EA063C-8594-4AD5-962C-35987308FBAB}"/>
              </a:ext>
            </a:extLst>
          </p:cNvPr>
          <p:cNvSpPr/>
          <p:nvPr/>
        </p:nvSpPr>
        <p:spPr>
          <a:xfrm>
            <a:off x="5869406" y="5174054"/>
            <a:ext cx="688545" cy="1117633"/>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9" name="図 88">
            <a:extLst>
              <a:ext uri="{FF2B5EF4-FFF2-40B4-BE49-F238E27FC236}">
                <a16:creationId xmlns:a16="http://schemas.microsoft.com/office/drawing/2014/main" id="{4DE78B8A-4D4B-49D0-A27A-C9B413E6331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5146834" y="2231803"/>
            <a:ext cx="1308463" cy="1399806"/>
          </a:xfrm>
          <a:prstGeom prst="rect">
            <a:avLst/>
          </a:prstGeom>
          <a:ln>
            <a:solidFill>
              <a:schemeClr val="bg1">
                <a:lumMod val="50000"/>
              </a:schemeClr>
            </a:solidFill>
          </a:ln>
        </p:spPr>
      </p:pic>
      <p:sp>
        <p:nvSpPr>
          <p:cNvPr id="93" name="四角形: 角を丸くする 92">
            <a:extLst>
              <a:ext uri="{FF2B5EF4-FFF2-40B4-BE49-F238E27FC236}">
                <a16:creationId xmlns:a16="http://schemas.microsoft.com/office/drawing/2014/main" id="{1CC6C06E-2ACA-4AB1-AACC-EF773D7E59D0}"/>
              </a:ext>
            </a:extLst>
          </p:cNvPr>
          <p:cNvSpPr/>
          <p:nvPr/>
        </p:nvSpPr>
        <p:spPr>
          <a:xfrm>
            <a:off x="5796552" y="2561522"/>
            <a:ext cx="622405" cy="1054847"/>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7" name="図 96">
            <a:extLst>
              <a:ext uri="{FF2B5EF4-FFF2-40B4-BE49-F238E27FC236}">
                <a16:creationId xmlns:a16="http://schemas.microsoft.com/office/drawing/2014/main" id="{46274396-5063-4688-BA60-A50280C59DDE}"/>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2090201" y="5329176"/>
            <a:ext cx="1309605" cy="829100"/>
          </a:xfrm>
          <a:prstGeom prst="rect">
            <a:avLst/>
          </a:prstGeom>
          <a:ln>
            <a:solidFill>
              <a:schemeClr val="bg1">
                <a:lumMod val="50000"/>
              </a:schemeClr>
            </a:solidFill>
          </a:ln>
        </p:spPr>
      </p:pic>
      <p:pic>
        <p:nvPicPr>
          <p:cNvPr id="4" name="図 3" descr="QR コード&#10;&#10;自動的に生成された説明">
            <a:extLst>
              <a:ext uri="{FF2B5EF4-FFF2-40B4-BE49-F238E27FC236}">
                <a16:creationId xmlns:a16="http://schemas.microsoft.com/office/drawing/2014/main" id="{169B73E8-C858-6CA0-64B3-E76C16090D2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92270" y="742466"/>
            <a:ext cx="593883" cy="593883"/>
          </a:xfrm>
          <a:prstGeom prst="rect">
            <a:avLst/>
          </a:prstGeom>
        </p:spPr>
      </p:pic>
      <p:pic>
        <p:nvPicPr>
          <p:cNvPr id="6" name="図 5" descr="QR コード&#10;&#10;自動的に生成された説明">
            <a:extLst>
              <a:ext uri="{FF2B5EF4-FFF2-40B4-BE49-F238E27FC236}">
                <a16:creationId xmlns:a16="http://schemas.microsoft.com/office/drawing/2014/main" id="{DC43FF9F-8790-7EA2-0073-9C6FC1A4188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913709" y="739210"/>
            <a:ext cx="593883" cy="593883"/>
          </a:xfrm>
          <a:prstGeom prst="rect">
            <a:avLst/>
          </a:prstGeom>
        </p:spPr>
      </p:pic>
      <p:sp>
        <p:nvSpPr>
          <p:cNvPr id="13" name="正方形/長方形 12">
            <a:extLst>
              <a:ext uri="{FF2B5EF4-FFF2-40B4-BE49-F238E27FC236}">
                <a16:creationId xmlns:a16="http://schemas.microsoft.com/office/drawing/2014/main" id="{254FA452-714D-A285-89D6-9370296EAA65}"/>
              </a:ext>
            </a:extLst>
          </p:cNvPr>
          <p:cNvSpPr/>
          <p:nvPr/>
        </p:nvSpPr>
        <p:spPr>
          <a:xfrm>
            <a:off x="5883972" y="1277752"/>
            <a:ext cx="644993" cy="200055"/>
          </a:xfrm>
          <a:prstGeom prst="rect">
            <a:avLst/>
          </a:prstGeom>
          <a:ln>
            <a:noFill/>
          </a:ln>
        </p:spPr>
        <p:txBody>
          <a:bodyPr wrap="square" anchor="ctr">
            <a:spAutoFit/>
          </a:bodyPr>
          <a:lstStyle/>
          <a:p>
            <a:pPr algn="ctr"/>
            <a:r>
              <a:rPr lang="en-US" altLang="ja-JP" sz="700" dirty="0">
                <a:latin typeface="Meiryo UI" panose="020B0604030504040204" pitchFamily="50" charset="-128"/>
                <a:ea typeface="Meiryo UI" panose="020B0604030504040204" pitchFamily="50" charset="-128"/>
              </a:rPr>
              <a:t>Android</a:t>
            </a:r>
            <a:r>
              <a:rPr lang="ja-JP" altLang="en-US" sz="700" dirty="0">
                <a:latin typeface="Meiryo UI" panose="020B0604030504040204" pitchFamily="50" charset="-128"/>
                <a:ea typeface="Meiryo UI" panose="020B0604030504040204" pitchFamily="50" charset="-128"/>
              </a:rPr>
              <a:t>用</a:t>
            </a:r>
            <a:endParaRPr lang="en-US" altLang="ja-JP" sz="7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0C396DBE-E108-F80A-BAE0-79520C1356B9}"/>
              </a:ext>
            </a:extLst>
          </p:cNvPr>
          <p:cNvSpPr/>
          <p:nvPr/>
        </p:nvSpPr>
        <p:spPr>
          <a:xfrm>
            <a:off x="5000684" y="1272952"/>
            <a:ext cx="577053" cy="200055"/>
          </a:xfrm>
          <a:prstGeom prst="rect">
            <a:avLst/>
          </a:prstGeom>
          <a:ln>
            <a:noFill/>
          </a:ln>
        </p:spPr>
        <p:txBody>
          <a:bodyPr wrap="square" anchor="ctr">
            <a:spAutoFit/>
          </a:bodyPr>
          <a:lstStyle/>
          <a:p>
            <a:pPr algn="ctr"/>
            <a:r>
              <a:rPr lang="en-US" altLang="ja-JP" sz="700" dirty="0">
                <a:latin typeface="Meiryo UI" panose="020B0604030504040204" pitchFamily="50" charset="-128"/>
                <a:ea typeface="Meiryo UI" panose="020B0604030504040204" pitchFamily="50" charset="-128"/>
              </a:rPr>
              <a:t>iPhone</a:t>
            </a:r>
            <a:r>
              <a:rPr lang="ja-JP" altLang="en-US" sz="700" dirty="0">
                <a:latin typeface="Meiryo UI" panose="020B0604030504040204" pitchFamily="50" charset="-128"/>
                <a:ea typeface="Meiryo UI" panose="020B0604030504040204" pitchFamily="50" charset="-128"/>
              </a:rPr>
              <a:t>用</a:t>
            </a:r>
            <a:endParaRPr lang="en-US" altLang="ja-JP" sz="700"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F9DCA13B-66B9-105D-B647-52B3572EE757}"/>
              </a:ext>
            </a:extLst>
          </p:cNvPr>
          <p:cNvSpPr/>
          <p:nvPr/>
        </p:nvSpPr>
        <p:spPr>
          <a:xfrm>
            <a:off x="4622291" y="388586"/>
            <a:ext cx="1959530" cy="1223850"/>
          </a:xfrm>
          <a:prstGeom prst="roundRect">
            <a:avLst>
              <a:gd name="adj" fmla="val 885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吹き出し: 角を丸めた四角形 22">
            <a:extLst>
              <a:ext uri="{FF2B5EF4-FFF2-40B4-BE49-F238E27FC236}">
                <a16:creationId xmlns:a16="http://schemas.microsoft.com/office/drawing/2014/main" id="{48DFD63F-FCBD-8792-17BA-C53EB97976C2}"/>
              </a:ext>
            </a:extLst>
          </p:cNvPr>
          <p:cNvSpPr/>
          <p:nvPr/>
        </p:nvSpPr>
        <p:spPr>
          <a:xfrm>
            <a:off x="4754201" y="339466"/>
            <a:ext cx="1977862" cy="1154655"/>
          </a:xfrm>
          <a:prstGeom prst="wedgeRoundRectCallout">
            <a:avLst>
              <a:gd name="adj1" fmla="val -19277"/>
              <a:gd name="adj2" fmla="val 28670"/>
              <a:gd name="adj3" fmla="val 16667"/>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Rectangle 42">
            <a:extLst>
              <a:ext uri="{FF2B5EF4-FFF2-40B4-BE49-F238E27FC236}">
                <a16:creationId xmlns:a16="http://schemas.microsoft.com/office/drawing/2014/main" id="{539C5928-DAED-5D94-0E1D-A76E770812E6}"/>
              </a:ext>
            </a:extLst>
          </p:cNvPr>
          <p:cNvSpPr>
            <a:spLocks noChangeArrowheads="1"/>
          </p:cNvSpPr>
          <p:nvPr/>
        </p:nvSpPr>
        <p:spPr bwMode="auto">
          <a:xfrm>
            <a:off x="4987645" y="409561"/>
            <a:ext cx="1657504" cy="415900"/>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lnSpc>
                <a:spcPts val="800"/>
              </a:lnSpc>
              <a:spcAft>
                <a:spcPts val="300"/>
              </a:spcAft>
              <a:buClr>
                <a:schemeClr val="tx2"/>
              </a:buClr>
              <a:buSzPct val="80000"/>
              <a:defRPr/>
            </a:pPr>
            <a:r>
              <a:rPr kumimoji="0" lang="ja-JP" altLang="en-US" sz="800" kern="0" dirty="0">
                <a:solidFill>
                  <a:schemeClr val="accent1">
                    <a:lumMod val="50000"/>
                  </a:schemeClr>
                </a:solidFill>
                <a:latin typeface="Meiryo UI" panose="020B0604030504040204" pitchFamily="50" charset="-128"/>
                <a:ea typeface="Meiryo UI" panose="020B0604030504040204" pitchFamily="50" charset="-128"/>
              </a:rPr>
              <a:t>マイナポータルアプリをお持ちでない方は</a:t>
            </a:r>
            <a:endParaRPr kumimoji="0" lang="en-US" altLang="ja-JP" sz="800" kern="0" dirty="0">
              <a:solidFill>
                <a:schemeClr val="accent1">
                  <a:lumMod val="50000"/>
                </a:schemeClr>
              </a:solidFill>
              <a:latin typeface="Meiryo UI" panose="020B0604030504040204" pitchFamily="50" charset="-128"/>
              <a:ea typeface="Meiryo UI" panose="020B0604030504040204" pitchFamily="50" charset="-128"/>
            </a:endParaRPr>
          </a:p>
          <a:p>
            <a:pPr defTabSz="987425" fontAlgn="ctr">
              <a:lnSpc>
                <a:spcPts val="800"/>
              </a:lnSpc>
              <a:spcAft>
                <a:spcPts val="300"/>
              </a:spcAft>
              <a:buClr>
                <a:schemeClr val="tx2"/>
              </a:buClr>
              <a:buSzPct val="80000"/>
              <a:defRPr/>
            </a:pPr>
            <a:r>
              <a:rPr kumimoji="0" lang="ja-JP" altLang="en-US" sz="800" kern="0" dirty="0">
                <a:solidFill>
                  <a:schemeClr val="accent1">
                    <a:lumMod val="50000"/>
                  </a:schemeClr>
                </a:solidFill>
                <a:latin typeface="Meiryo UI" panose="020B0604030504040204" pitchFamily="50" charset="-128"/>
                <a:ea typeface="Meiryo UI" panose="020B0604030504040204" pitchFamily="50" charset="-128"/>
              </a:rPr>
              <a:t>こちらからインストールできます。</a:t>
            </a:r>
            <a:endParaRPr kumimoji="0" lang="en-US" altLang="ja-JP" sz="800" kern="0" dirty="0">
              <a:solidFill>
                <a:schemeClr val="accent1">
                  <a:lumMod val="50000"/>
                </a:schemeClr>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48122D31-ECF5-90E8-8A1F-D681E0D210B0}"/>
              </a:ext>
            </a:extLst>
          </p:cNvPr>
          <p:cNvPicPr>
            <a:picLocks noChangeAspect="1"/>
          </p:cNvPicPr>
          <p:nvPr/>
        </p:nvPicPr>
        <p:blipFill rotWithShape="1">
          <a:blip r:embed="rId22"/>
          <a:srcRect l="3500" t="10813" r="2994" b="8135"/>
          <a:stretch/>
        </p:blipFill>
        <p:spPr>
          <a:xfrm>
            <a:off x="4879406" y="154620"/>
            <a:ext cx="1038225" cy="245067"/>
          </a:xfrm>
          <a:prstGeom prst="rect">
            <a:avLst/>
          </a:prstGeom>
          <a:noFill/>
          <a:ln>
            <a:noFill/>
          </a:ln>
        </p:spPr>
      </p:pic>
      <p:sp>
        <p:nvSpPr>
          <p:cNvPr id="15" name="テキスト ボックス 14">
            <a:extLst>
              <a:ext uri="{FF2B5EF4-FFF2-40B4-BE49-F238E27FC236}">
                <a16:creationId xmlns:a16="http://schemas.microsoft.com/office/drawing/2014/main" id="{18FEF44D-33D9-93A7-9D14-B8CCEE07BB74}"/>
              </a:ext>
            </a:extLst>
          </p:cNvPr>
          <p:cNvSpPr txBox="1"/>
          <p:nvPr/>
        </p:nvSpPr>
        <p:spPr>
          <a:xfrm>
            <a:off x="5003448" y="6594935"/>
            <a:ext cx="1798776" cy="400110"/>
          </a:xfrm>
          <a:prstGeom prst="rect">
            <a:avLst/>
          </a:prstGeom>
          <a:noFill/>
          <a:ln>
            <a:noFill/>
            <a:prstDash val="solid"/>
          </a:ln>
        </p:spPr>
        <p:txBody>
          <a:bodyPr wrap="square" rtlCol="0" anchor="ctr">
            <a:spAutoFit/>
          </a:bodyPr>
          <a:lstStyle/>
          <a:p>
            <a:r>
              <a:rPr lang="en-US" altLang="ja-JP" sz="1000" u="sng" dirty="0">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エラーとなる場合は</a:t>
            </a:r>
            <a:r>
              <a:rPr lang="en-US" altLang="ja-JP" sz="1000" u="sng" dirty="0">
                <a:latin typeface="Meiryo UI" panose="020B0604030504040204" pitchFamily="50" charset="-128"/>
                <a:ea typeface="Meiryo UI" panose="020B0604030504040204" pitchFamily="50" charset="-128"/>
              </a:rPr>
              <a:t>A</a:t>
            </a:r>
            <a:r>
              <a:rPr lang="ja-JP" altLang="en-US" sz="1000" u="sng" dirty="0">
                <a:latin typeface="Meiryo UI" panose="020B0604030504040204" pitchFamily="50" charset="-128"/>
                <a:ea typeface="Meiryo UI" panose="020B0604030504040204" pitchFamily="50" charset="-128"/>
              </a:rPr>
              <a:t>の方法で</a:t>
            </a:r>
            <a:endParaRPr lang="en-US" altLang="ja-JP" sz="1000" u="sng" dirty="0">
              <a:latin typeface="Meiryo UI" panose="020B0604030504040204" pitchFamily="50" charset="-128"/>
              <a:ea typeface="Meiryo UI" panose="020B0604030504040204" pitchFamily="50" charset="-128"/>
            </a:endParaRPr>
          </a:p>
          <a:p>
            <a:r>
              <a:rPr lang="ja-JP" altLang="en-US" sz="1000" u="sng" dirty="0">
                <a:latin typeface="Meiryo UI" panose="020B0604030504040204" pitchFamily="50" charset="-128"/>
                <a:ea typeface="Meiryo UI" panose="020B0604030504040204" pitchFamily="50" charset="-128"/>
              </a:rPr>
              <a:t>申請してください。</a:t>
            </a:r>
          </a:p>
        </p:txBody>
      </p:sp>
      <p:sp>
        <p:nvSpPr>
          <p:cNvPr id="17" name="星: 7 pt 16">
            <a:extLst>
              <a:ext uri="{FF2B5EF4-FFF2-40B4-BE49-F238E27FC236}">
                <a16:creationId xmlns:a16="http://schemas.microsoft.com/office/drawing/2014/main" id="{FADF6610-AAE7-5124-AB03-F18549243D62}"/>
              </a:ext>
            </a:extLst>
          </p:cNvPr>
          <p:cNvSpPr/>
          <p:nvPr/>
        </p:nvSpPr>
        <p:spPr>
          <a:xfrm>
            <a:off x="3337908" y="959364"/>
            <a:ext cx="757155" cy="567160"/>
          </a:xfrm>
          <a:prstGeom prst="star7">
            <a:avLst/>
          </a:prstGeom>
          <a:gradFill flip="none" rotWithShape="1">
            <a:gsLst>
              <a:gs pos="0">
                <a:srgbClr val="FF0000"/>
              </a:gs>
              <a:gs pos="24000">
                <a:srgbClr val="FF0000"/>
              </a:gs>
              <a:gs pos="48000">
                <a:srgbClr val="FF0000"/>
              </a:gs>
            </a:gsLst>
            <a:lin ang="81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ln>
                  <a:solidFill>
                    <a:schemeClr val="bg1"/>
                  </a:solidFill>
                </a:ln>
                <a:latin typeface="BIZ UDPゴシック" panose="020B0400000000000000" pitchFamily="50" charset="-128"/>
                <a:ea typeface="BIZ UDPゴシック" panose="020B0400000000000000" pitchFamily="50" charset="-128"/>
              </a:rPr>
              <a:t>推奨</a:t>
            </a:r>
          </a:p>
        </p:txBody>
      </p:sp>
    </p:spTree>
    <p:extLst>
      <p:ext uri="{BB962C8B-B14F-4D97-AF65-F5344CB8AC3E}">
        <p14:creationId xmlns:p14="http://schemas.microsoft.com/office/powerpoint/2010/main" val="197057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a:extLst>
              <a:ext uri="{FF2B5EF4-FFF2-40B4-BE49-F238E27FC236}">
                <a16:creationId xmlns:a16="http://schemas.microsoft.com/office/drawing/2014/main" id="{A1DA96E8-8FDA-4AF5-BD87-1B18DE67A2FD}"/>
              </a:ext>
            </a:extLst>
          </p:cNvPr>
          <p:cNvSpPr/>
          <p:nvPr/>
        </p:nvSpPr>
        <p:spPr>
          <a:xfrm>
            <a:off x="162495" y="3175227"/>
            <a:ext cx="6533013" cy="147300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91" name="四角形: 角を丸くする 90">
            <a:extLst>
              <a:ext uri="{FF2B5EF4-FFF2-40B4-BE49-F238E27FC236}">
                <a16:creationId xmlns:a16="http://schemas.microsoft.com/office/drawing/2014/main" id="{368EA973-8D07-4EF9-9EF3-E2A9725ED082}"/>
              </a:ext>
            </a:extLst>
          </p:cNvPr>
          <p:cNvSpPr/>
          <p:nvPr/>
        </p:nvSpPr>
        <p:spPr>
          <a:xfrm>
            <a:off x="323180" y="769727"/>
            <a:ext cx="4158177" cy="406076"/>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bg1"/>
                </a:solidFill>
                <a:latin typeface="Meiryo UI" panose="020B0604030504040204" pitchFamily="50" charset="-128"/>
                <a:ea typeface="Meiryo UI" panose="020B0604030504040204" pitchFamily="50" charset="-128"/>
              </a:rPr>
              <a:t>継続届出登録手順</a:t>
            </a:r>
          </a:p>
        </p:txBody>
      </p:sp>
      <p:grpSp>
        <p:nvGrpSpPr>
          <p:cNvPr id="14" name="グループ化 13">
            <a:extLst>
              <a:ext uri="{FF2B5EF4-FFF2-40B4-BE49-F238E27FC236}">
                <a16:creationId xmlns:a16="http://schemas.microsoft.com/office/drawing/2014/main" id="{2FD1F8B5-F560-47EB-AD43-9B9D47E01C93}"/>
              </a:ext>
            </a:extLst>
          </p:cNvPr>
          <p:cNvGrpSpPr/>
          <p:nvPr/>
        </p:nvGrpSpPr>
        <p:grpSpPr>
          <a:xfrm>
            <a:off x="438612" y="794289"/>
            <a:ext cx="356951" cy="356951"/>
            <a:chOff x="133052" y="4125113"/>
            <a:chExt cx="356951" cy="356951"/>
          </a:xfrm>
        </p:grpSpPr>
        <p:sp>
          <p:nvSpPr>
            <p:cNvPr id="93" name="楕円 92">
              <a:extLst>
                <a:ext uri="{FF2B5EF4-FFF2-40B4-BE49-F238E27FC236}">
                  <a16:creationId xmlns:a16="http://schemas.microsoft.com/office/drawing/2014/main" id="{08A74BFF-1FCA-4998-A74B-67D3C02C6414}"/>
                </a:ext>
              </a:extLst>
            </p:cNvPr>
            <p:cNvSpPr/>
            <p:nvPr/>
          </p:nvSpPr>
          <p:spPr>
            <a:xfrm>
              <a:off x="133052" y="4125113"/>
              <a:ext cx="356951" cy="356951"/>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Meiryo UI" panose="020B0604030504040204" pitchFamily="50" charset="-128"/>
                <a:ea typeface="Meiryo UI" panose="020B0604030504040204" pitchFamily="50" charset="-128"/>
              </a:endParaRPr>
            </a:p>
          </p:txBody>
        </p:sp>
        <p:pic>
          <p:nvPicPr>
            <p:cNvPr id="96" name="グラフィックス 95" descr="スマート フォン">
              <a:extLst>
                <a:ext uri="{FF2B5EF4-FFF2-40B4-BE49-F238E27FC236}">
                  <a16:creationId xmlns:a16="http://schemas.microsoft.com/office/drawing/2014/main" id="{4975FD4F-06D2-4FBD-A27E-7AA32276403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527" y="4159588"/>
              <a:ext cx="288000" cy="288000"/>
            </a:xfrm>
            <a:prstGeom prst="rect">
              <a:avLst/>
            </a:prstGeom>
          </p:spPr>
        </p:pic>
      </p:grpSp>
      <p:grpSp>
        <p:nvGrpSpPr>
          <p:cNvPr id="127" name="グループ化 126">
            <a:extLst>
              <a:ext uri="{FF2B5EF4-FFF2-40B4-BE49-F238E27FC236}">
                <a16:creationId xmlns:a16="http://schemas.microsoft.com/office/drawing/2014/main" id="{DA166664-F14F-4D1B-B9D3-8A2D33AE6553}"/>
              </a:ext>
            </a:extLst>
          </p:cNvPr>
          <p:cNvGrpSpPr/>
          <p:nvPr/>
        </p:nvGrpSpPr>
        <p:grpSpPr>
          <a:xfrm>
            <a:off x="195047" y="2621586"/>
            <a:ext cx="562670" cy="6758534"/>
            <a:chOff x="46615" y="826774"/>
            <a:chExt cx="617588" cy="3093243"/>
          </a:xfrm>
          <a:solidFill>
            <a:schemeClr val="bg1">
              <a:lumMod val="75000"/>
            </a:schemeClr>
          </a:solidFill>
        </p:grpSpPr>
        <p:sp>
          <p:nvSpPr>
            <p:cNvPr id="128" name="正方形/長方形 127">
              <a:extLst>
                <a:ext uri="{FF2B5EF4-FFF2-40B4-BE49-F238E27FC236}">
                  <a16:creationId xmlns:a16="http://schemas.microsoft.com/office/drawing/2014/main" id="{452432EA-C1D1-41E6-973F-E9E3F6F1F1A5}"/>
                </a:ext>
              </a:extLst>
            </p:cNvPr>
            <p:cNvSpPr/>
            <p:nvPr/>
          </p:nvSpPr>
          <p:spPr>
            <a:xfrm>
              <a:off x="232203" y="826774"/>
              <a:ext cx="432000" cy="27180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29" name="直角三角形 128">
              <a:extLst>
                <a:ext uri="{FF2B5EF4-FFF2-40B4-BE49-F238E27FC236}">
                  <a16:creationId xmlns:a16="http://schemas.microsoft.com/office/drawing/2014/main" id="{8657F523-7BEA-4E7F-B880-61973CCEB48D}"/>
                </a:ext>
              </a:extLst>
            </p:cNvPr>
            <p:cNvSpPr/>
            <p:nvPr/>
          </p:nvSpPr>
          <p:spPr>
            <a:xfrm rot="10800000">
              <a:off x="46615" y="3544818"/>
              <a:ext cx="300600" cy="3751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ja-JP" altLang="en-US" sz="1400" dirty="0">
                <a:solidFill>
                  <a:schemeClr val="tx1"/>
                </a:solidFill>
              </a:endParaRPr>
            </a:p>
          </p:txBody>
        </p:sp>
      </p:grpSp>
      <p:sp>
        <p:nvSpPr>
          <p:cNvPr id="142" name="正方形/長方形 141">
            <a:extLst>
              <a:ext uri="{FF2B5EF4-FFF2-40B4-BE49-F238E27FC236}">
                <a16:creationId xmlns:a16="http://schemas.microsoft.com/office/drawing/2014/main" id="{DE22D6B3-CFCE-4449-9F50-3C4F9C3AAE9D}"/>
              </a:ext>
            </a:extLst>
          </p:cNvPr>
          <p:cNvSpPr/>
          <p:nvPr/>
        </p:nvSpPr>
        <p:spPr>
          <a:xfrm>
            <a:off x="2017544" y="2466894"/>
            <a:ext cx="4476324"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支給の継続を希望するか、保護者情報に変更</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があるかを選択します。</a:t>
            </a:r>
          </a:p>
        </p:txBody>
      </p:sp>
      <p:sp>
        <p:nvSpPr>
          <p:cNvPr id="143" name="正方形/長方形 142">
            <a:extLst>
              <a:ext uri="{FF2B5EF4-FFF2-40B4-BE49-F238E27FC236}">
                <a16:creationId xmlns:a16="http://schemas.microsoft.com/office/drawing/2014/main" id="{A005A05F-8BF1-4DE0-9CD9-0611B1FE6C9F}"/>
              </a:ext>
            </a:extLst>
          </p:cNvPr>
          <p:cNvSpPr/>
          <p:nvPr/>
        </p:nvSpPr>
        <p:spPr>
          <a:xfrm>
            <a:off x="968796" y="2623412"/>
            <a:ext cx="900000" cy="54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2">
                    <a:lumMod val="75000"/>
                  </a:schemeClr>
                </a:solidFill>
                <a:latin typeface="Meiryo UI" panose="020B0604030504040204" pitchFamily="50" charset="-128"/>
                <a:ea typeface="Meiryo UI" panose="020B0604030504040204" pitchFamily="50" charset="-128"/>
              </a:rPr>
              <a:t>継続意向</a:t>
            </a:r>
            <a:br>
              <a:rPr lang="en-US" altLang="ja-JP" sz="1200" b="1" dirty="0">
                <a:solidFill>
                  <a:schemeClr val="accent2">
                    <a:lumMod val="75000"/>
                  </a:schemeClr>
                </a:solidFill>
                <a:latin typeface="Meiryo UI" panose="020B0604030504040204" pitchFamily="50" charset="-128"/>
                <a:ea typeface="Meiryo UI" panose="020B0604030504040204" pitchFamily="50" charset="-128"/>
              </a:rPr>
            </a:br>
            <a:r>
              <a:rPr lang="ja-JP" altLang="en-US" sz="1200" b="1" dirty="0">
                <a:solidFill>
                  <a:schemeClr val="accent2">
                    <a:lumMod val="75000"/>
                  </a:schemeClr>
                </a:solidFill>
                <a:latin typeface="Meiryo UI" panose="020B0604030504040204" pitchFamily="50" charset="-128"/>
                <a:ea typeface="Meiryo UI" panose="020B0604030504040204" pitchFamily="50" charset="-128"/>
              </a:rPr>
              <a:t>の登録</a:t>
            </a:r>
          </a:p>
        </p:txBody>
      </p:sp>
      <p:sp>
        <p:nvSpPr>
          <p:cNvPr id="144" name="正方形/長方形 143">
            <a:extLst>
              <a:ext uri="{FF2B5EF4-FFF2-40B4-BE49-F238E27FC236}">
                <a16:creationId xmlns:a16="http://schemas.microsoft.com/office/drawing/2014/main" id="{54BAB4B9-4ED5-4758-B2B7-1453E534701F}"/>
              </a:ext>
            </a:extLst>
          </p:cNvPr>
          <p:cNvSpPr/>
          <p:nvPr/>
        </p:nvSpPr>
        <p:spPr>
          <a:xfrm>
            <a:off x="679138" y="2632200"/>
            <a:ext cx="288000" cy="54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3</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45" name="正方形/長方形 144">
            <a:extLst>
              <a:ext uri="{FF2B5EF4-FFF2-40B4-BE49-F238E27FC236}">
                <a16:creationId xmlns:a16="http://schemas.microsoft.com/office/drawing/2014/main" id="{61074993-EF16-46E1-A93F-613AC4171AAB}"/>
              </a:ext>
            </a:extLst>
          </p:cNvPr>
          <p:cNvSpPr/>
          <p:nvPr/>
        </p:nvSpPr>
        <p:spPr>
          <a:xfrm>
            <a:off x="2017544" y="3688551"/>
            <a:ext cx="4883778"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登録済みの生徒情報や保護者情報を確認します。</a:t>
            </a:r>
            <a:br>
              <a:rPr lang="en-US" altLang="ja-JP" sz="1100" dirty="0">
                <a:solidFill>
                  <a:srgbClr val="000000"/>
                </a:solidFill>
                <a:latin typeface="Meiryo UI" panose="020B0604030504040204" pitchFamily="50" charset="-128"/>
                <a:ea typeface="Meiryo UI" panose="020B0604030504040204" pitchFamily="50" charset="-128"/>
              </a:rPr>
            </a:br>
            <a:r>
              <a:rPr lang="en-US" altLang="ja-JP" sz="1100" dirty="0">
                <a:solidFill>
                  <a:srgbClr val="000000"/>
                </a:solidFill>
                <a:latin typeface="Meiryo UI" panose="020B0604030504040204" pitchFamily="50" charset="-128"/>
                <a:ea typeface="Meiryo UI" panose="020B0604030504040204" pitchFamily="50" charset="-128"/>
              </a:rPr>
              <a:t>※2</a:t>
            </a:r>
            <a:r>
              <a:rPr lang="ja-JP" altLang="en-US" sz="1100" dirty="0">
                <a:solidFill>
                  <a:srgbClr val="000000"/>
                </a:solidFill>
                <a:latin typeface="Meiryo UI" panose="020B0604030504040204" pitchFamily="50" charset="-128"/>
                <a:ea typeface="Meiryo UI" panose="020B0604030504040204" pitchFamily="50" charset="-128"/>
              </a:rPr>
              <a:t>で「保護者変更あり」を選択した場合は、別の画面で登録手続を行います。</a:t>
            </a:r>
          </a:p>
        </p:txBody>
      </p:sp>
      <p:sp>
        <p:nvSpPr>
          <p:cNvPr id="146" name="正方形/長方形 145">
            <a:extLst>
              <a:ext uri="{FF2B5EF4-FFF2-40B4-BE49-F238E27FC236}">
                <a16:creationId xmlns:a16="http://schemas.microsoft.com/office/drawing/2014/main" id="{7529B644-F870-4237-8B03-4EB9F9A0659F}"/>
              </a:ext>
            </a:extLst>
          </p:cNvPr>
          <p:cNvSpPr/>
          <p:nvPr/>
        </p:nvSpPr>
        <p:spPr>
          <a:xfrm>
            <a:off x="965019" y="3715227"/>
            <a:ext cx="900000" cy="54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2">
                    <a:lumMod val="75000"/>
                  </a:schemeClr>
                </a:solidFill>
                <a:latin typeface="Meiryo UI" panose="020B0604030504040204" pitchFamily="50" charset="-128"/>
                <a:ea typeface="Meiryo UI" panose="020B0604030504040204" pitchFamily="50" charset="-128"/>
              </a:rPr>
              <a:t>登録情報</a:t>
            </a:r>
            <a:br>
              <a:rPr lang="en-US" altLang="ja-JP" sz="1200" b="1" dirty="0">
                <a:solidFill>
                  <a:schemeClr val="accent2">
                    <a:lumMod val="75000"/>
                  </a:schemeClr>
                </a:solidFill>
                <a:latin typeface="Meiryo UI" panose="020B0604030504040204" pitchFamily="50" charset="-128"/>
                <a:ea typeface="Meiryo UI" panose="020B0604030504040204" pitchFamily="50" charset="-128"/>
              </a:rPr>
            </a:br>
            <a:r>
              <a:rPr lang="ja-JP" altLang="en-US" sz="1200" b="1" dirty="0">
                <a:solidFill>
                  <a:schemeClr val="accent2">
                    <a:lumMod val="75000"/>
                  </a:schemeClr>
                </a:solidFill>
                <a:latin typeface="Meiryo UI" panose="020B0604030504040204" pitchFamily="50" charset="-128"/>
                <a:ea typeface="Meiryo UI" panose="020B0604030504040204" pitchFamily="50" charset="-128"/>
              </a:rPr>
              <a:t>の確認</a:t>
            </a:r>
          </a:p>
        </p:txBody>
      </p:sp>
      <p:sp>
        <p:nvSpPr>
          <p:cNvPr id="147" name="正方形/長方形 146">
            <a:extLst>
              <a:ext uri="{FF2B5EF4-FFF2-40B4-BE49-F238E27FC236}">
                <a16:creationId xmlns:a16="http://schemas.microsoft.com/office/drawing/2014/main" id="{9BD7F9F7-3D85-4940-A790-924067E4632F}"/>
              </a:ext>
            </a:extLst>
          </p:cNvPr>
          <p:cNvSpPr/>
          <p:nvPr/>
        </p:nvSpPr>
        <p:spPr>
          <a:xfrm>
            <a:off x="679138" y="3715227"/>
            <a:ext cx="288000" cy="54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4</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51" name="正方形/長方形 150">
            <a:extLst>
              <a:ext uri="{FF2B5EF4-FFF2-40B4-BE49-F238E27FC236}">
                <a16:creationId xmlns:a16="http://schemas.microsoft.com/office/drawing/2014/main" id="{2E6D2596-872B-4ECD-AF05-191095B467F3}"/>
              </a:ext>
            </a:extLst>
          </p:cNvPr>
          <p:cNvSpPr/>
          <p:nvPr/>
        </p:nvSpPr>
        <p:spPr>
          <a:xfrm>
            <a:off x="2017544" y="6632091"/>
            <a:ext cx="3566453"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chemeClr val="tx1"/>
                </a:solidFill>
                <a:latin typeface="Meiryo UI" panose="020B0604030504040204" pitchFamily="50" charset="-128"/>
                <a:ea typeface="Meiryo UI" panose="020B0604030504040204" pitchFamily="50" charset="-128"/>
              </a:rPr>
              <a:t>審査に必要な課税情報やマイナンバー情報を登録します。</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b="1" u="sng" dirty="0">
                <a:solidFill>
                  <a:schemeClr val="tx1"/>
                </a:solidFill>
                <a:latin typeface="Meiryo UI" panose="020B0604030504040204" pitchFamily="50" charset="-128"/>
                <a:ea typeface="Meiryo UI" panose="020B0604030504040204" pitchFamily="50" charset="-128"/>
              </a:rPr>
              <a:t>登録方法は、６ページをご覧ください。</a:t>
            </a:r>
            <a:endParaRPr lang="en-US" altLang="ja-JP" sz="1100" b="1" u="sng" dirty="0">
              <a:solidFill>
                <a:schemeClr val="tx1"/>
              </a:solidFill>
              <a:latin typeface="Meiryo UI" panose="020B0604030504040204" pitchFamily="50" charset="-128"/>
              <a:ea typeface="Meiryo UI" panose="020B0604030504040204" pitchFamily="50" charset="-128"/>
            </a:endParaRPr>
          </a:p>
        </p:txBody>
      </p:sp>
      <p:sp>
        <p:nvSpPr>
          <p:cNvPr id="152" name="正方形/長方形 151">
            <a:extLst>
              <a:ext uri="{FF2B5EF4-FFF2-40B4-BE49-F238E27FC236}">
                <a16:creationId xmlns:a16="http://schemas.microsoft.com/office/drawing/2014/main" id="{A523A71A-0DC7-4A41-81C6-CACFB2EE8F56}"/>
              </a:ext>
            </a:extLst>
          </p:cNvPr>
          <p:cNvSpPr/>
          <p:nvPr/>
        </p:nvSpPr>
        <p:spPr>
          <a:xfrm>
            <a:off x="965019" y="6647658"/>
            <a:ext cx="900000" cy="54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2">
                    <a:lumMod val="75000"/>
                  </a:schemeClr>
                </a:solidFill>
                <a:latin typeface="Meiryo UI" panose="020B0604030504040204" pitchFamily="50" charset="-128"/>
                <a:ea typeface="Meiryo UI" panose="020B0604030504040204" pitchFamily="50" charset="-128"/>
              </a:rPr>
              <a:t>収入状況</a:t>
            </a:r>
            <a:br>
              <a:rPr lang="en-US" altLang="ja-JP" sz="1200" b="1" dirty="0">
                <a:solidFill>
                  <a:schemeClr val="accent2">
                    <a:lumMod val="75000"/>
                  </a:schemeClr>
                </a:solidFill>
                <a:latin typeface="Meiryo UI" panose="020B0604030504040204" pitchFamily="50" charset="-128"/>
                <a:ea typeface="Meiryo UI" panose="020B0604030504040204" pitchFamily="50" charset="-128"/>
              </a:rPr>
            </a:br>
            <a:r>
              <a:rPr lang="ja-JP" altLang="en-US" sz="1200" b="1" dirty="0">
                <a:solidFill>
                  <a:schemeClr val="accent2">
                    <a:lumMod val="75000"/>
                  </a:schemeClr>
                </a:solidFill>
                <a:latin typeface="Meiryo UI" panose="020B0604030504040204" pitchFamily="50" charset="-128"/>
                <a:ea typeface="Meiryo UI" panose="020B0604030504040204" pitchFamily="50" charset="-128"/>
              </a:rPr>
              <a:t>の登録</a:t>
            </a:r>
          </a:p>
        </p:txBody>
      </p:sp>
      <p:sp>
        <p:nvSpPr>
          <p:cNvPr id="153" name="正方形/長方形 152">
            <a:extLst>
              <a:ext uri="{FF2B5EF4-FFF2-40B4-BE49-F238E27FC236}">
                <a16:creationId xmlns:a16="http://schemas.microsoft.com/office/drawing/2014/main" id="{FA0B1D8A-5FCB-4264-A799-F356F0E97675}"/>
              </a:ext>
            </a:extLst>
          </p:cNvPr>
          <p:cNvSpPr/>
          <p:nvPr/>
        </p:nvSpPr>
        <p:spPr>
          <a:xfrm>
            <a:off x="677019" y="6647658"/>
            <a:ext cx="288000" cy="54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5</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54" name="正方形/長方形 153">
            <a:extLst>
              <a:ext uri="{FF2B5EF4-FFF2-40B4-BE49-F238E27FC236}">
                <a16:creationId xmlns:a16="http://schemas.microsoft.com/office/drawing/2014/main" id="{7A8C8C1E-D7C9-448B-8605-D6A5E36E22CA}"/>
              </a:ext>
            </a:extLst>
          </p:cNvPr>
          <p:cNvSpPr/>
          <p:nvPr/>
        </p:nvSpPr>
        <p:spPr>
          <a:xfrm>
            <a:off x="2017544" y="7662665"/>
            <a:ext cx="504541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確認事項をチェックし、「提出」ボタンを押すと、申請完了です。</a:t>
            </a:r>
            <a:br>
              <a:rPr lang="ja-JP" altLang="en-US" sz="1100" dirty="0">
                <a:solidFill>
                  <a:srgbClr val="000000"/>
                </a:solidFill>
                <a:latin typeface="Meiryo UI" panose="020B0604030504040204" pitchFamily="50" charset="-128"/>
                <a:ea typeface="Meiryo UI" panose="020B0604030504040204" pitchFamily="50" charset="-128"/>
              </a:rPr>
            </a:br>
            <a:r>
              <a:rPr lang="ja-JP" altLang="en-US" sz="1100" dirty="0">
                <a:solidFill>
                  <a:srgbClr val="000000"/>
                </a:solidFill>
                <a:latin typeface="Meiryo UI" panose="020B0604030504040204" pitchFamily="50" charset="-128"/>
                <a:ea typeface="Meiryo UI" panose="020B0604030504040204" pitchFamily="50" charset="-128"/>
              </a:rPr>
              <a:t>審査完了後は、支給可否を示す通知書が届きます。</a:t>
            </a:r>
            <a:br>
              <a:rPr lang="en-US" altLang="ja-JP" sz="1100" dirty="0">
                <a:solidFill>
                  <a:srgbClr val="000000"/>
                </a:solidFill>
                <a:latin typeface="Meiryo UI" panose="020B0604030504040204" pitchFamily="50" charset="-128"/>
                <a:ea typeface="Meiryo UI" panose="020B0604030504040204" pitchFamily="50" charset="-128"/>
              </a:rPr>
            </a:br>
            <a:r>
              <a:rPr lang="en-US" altLang="ja-JP" sz="900" dirty="0">
                <a:solidFill>
                  <a:srgbClr val="000000"/>
                </a:solidFill>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メールアドレスを登録した場合は、お知らせのメールも送信されます。</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155" name="正方形/長方形 154">
            <a:extLst>
              <a:ext uri="{FF2B5EF4-FFF2-40B4-BE49-F238E27FC236}">
                <a16:creationId xmlns:a16="http://schemas.microsoft.com/office/drawing/2014/main" id="{FE8991B5-7AB5-40CA-855F-953CF5F5500E}"/>
              </a:ext>
            </a:extLst>
          </p:cNvPr>
          <p:cNvSpPr/>
          <p:nvPr/>
        </p:nvSpPr>
        <p:spPr>
          <a:xfrm>
            <a:off x="982898" y="7662665"/>
            <a:ext cx="900000" cy="54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2">
                    <a:lumMod val="75000"/>
                  </a:schemeClr>
                </a:solidFill>
                <a:latin typeface="Meiryo UI" panose="020B0604030504040204" pitchFamily="50" charset="-128"/>
                <a:ea typeface="Meiryo UI" panose="020B0604030504040204" pitchFamily="50" charset="-128"/>
              </a:rPr>
              <a:t>提出</a:t>
            </a:r>
          </a:p>
        </p:txBody>
      </p:sp>
      <p:sp>
        <p:nvSpPr>
          <p:cNvPr id="156" name="正方形/長方形 155">
            <a:extLst>
              <a:ext uri="{FF2B5EF4-FFF2-40B4-BE49-F238E27FC236}">
                <a16:creationId xmlns:a16="http://schemas.microsoft.com/office/drawing/2014/main" id="{CCA4888D-4CF6-4409-8CE3-1964720C2CD5}"/>
              </a:ext>
            </a:extLst>
          </p:cNvPr>
          <p:cNvSpPr/>
          <p:nvPr/>
        </p:nvSpPr>
        <p:spPr>
          <a:xfrm>
            <a:off x="677019" y="7676285"/>
            <a:ext cx="288000" cy="54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6</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54" name="図 53">
            <a:extLst>
              <a:ext uri="{FF2B5EF4-FFF2-40B4-BE49-F238E27FC236}">
                <a16:creationId xmlns:a16="http://schemas.microsoft.com/office/drawing/2014/main" id="{B6E9A126-4E89-4CEB-98FD-0FDF91E230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3602" y="4471472"/>
            <a:ext cx="2747413" cy="1572590"/>
          </a:xfrm>
          <a:prstGeom prst="rect">
            <a:avLst/>
          </a:prstGeom>
          <a:ln>
            <a:solidFill>
              <a:schemeClr val="bg1">
                <a:lumMod val="50000"/>
              </a:schemeClr>
            </a:solidFill>
          </a:ln>
        </p:spPr>
      </p:pic>
      <p:sp>
        <p:nvSpPr>
          <p:cNvPr id="57" name="四角形: 角を丸くする 56">
            <a:extLst>
              <a:ext uri="{FF2B5EF4-FFF2-40B4-BE49-F238E27FC236}">
                <a16:creationId xmlns:a16="http://schemas.microsoft.com/office/drawing/2014/main" id="{CB005490-1D06-43B9-B2B8-841339740A1F}"/>
              </a:ext>
            </a:extLst>
          </p:cNvPr>
          <p:cNvSpPr/>
          <p:nvPr/>
        </p:nvSpPr>
        <p:spPr>
          <a:xfrm>
            <a:off x="4112636" y="4479026"/>
            <a:ext cx="2384856" cy="1642836"/>
          </a:xfrm>
          <a:prstGeom prst="roundRect">
            <a:avLst>
              <a:gd name="adj" fmla="val 8854"/>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図 4">
            <a:extLst>
              <a:ext uri="{FF2B5EF4-FFF2-40B4-BE49-F238E27FC236}">
                <a16:creationId xmlns:a16="http://schemas.microsoft.com/office/drawing/2014/main" id="{A9EBD15D-91D8-4A4D-9FCC-FE58BD1D515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82634" y="4609995"/>
            <a:ext cx="1844860" cy="1447757"/>
          </a:xfrm>
          <a:prstGeom prst="rect">
            <a:avLst/>
          </a:prstGeom>
          <a:ln>
            <a:solidFill>
              <a:schemeClr val="bg1">
                <a:lumMod val="50000"/>
              </a:schemeClr>
            </a:solidFill>
          </a:ln>
        </p:spPr>
      </p:pic>
      <p:sp>
        <p:nvSpPr>
          <p:cNvPr id="65" name="テキスト ボックス 64">
            <a:extLst>
              <a:ext uri="{FF2B5EF4-FFF2-40B4-BE49-F238E27FC236}">
                <a16:creationId xmlns:a16="http://schemas.microsoft.com/office/drawing/2014/main" id="{D6D6FE13-BB83-4C9B-9383-A15A336CF597}"/>
              </a:ext>
            </a:extLst>
          </p:cNvPr>
          <p:cNvSpPr txBox="1"/>
          <p:nvPr/>
        </p:nvSpPr>
        <p:spPr>
          <a:xfrm>
            <a:off x="4588361" y="4380897"/>
            <a:ext cx="1433406" cy="215444"/>
          </a:xfrm>
          <a:prstGeom prst="rect">
            <a:avLst/>
          </a:prstGeom>
          <a:solidFill>
            <a:schemeClr val="bg1"/>
          </a:solidFill>
          <a:ln>
            <a:noFill/>
            <a:prstDash val="dash"/>
          </a:ln>
        </p:spPr>
        <p:txBody>
          <a:bodyPr wrap="none" rtlCol="0" anchor="ctr">
            <a:spAutoFit/>
          </a:bodyPr>
          <a:lstStyle/>
          <a:p>
            <a:r>
              <a:rPr lang="ja-JP" altLang="en-US" sz="800" dirty="0">
                <a:latin typeface="Meiryo UI" panose="020B0604030504040204" pitchFamily="50" charset="-128"/>
                <a:ea typeface="Meiryo UI" panose="020B0604030504040204" pitchFamily="50" charset="-128"/>
              </a:rPr>
              <a:t>保護者情報に変更がある場合</a:t>
            </a:r>
          </a:p>
        </p:txBody>
      </p:sp>
      <p:sp>
        <p:nvSpPr>
          <p:cNvPr id="6" name="テキスト ボックス 5">
            <a:extLst>
              <a:ext uri="{FF2B5EF4-FFF2-40B4-BE49-F238E27FC236}">
                <a16:creationId xmlns:a16="http://schemas.microsoft.com/office/drawing/2014/main" id="{D48CC063-D296-0EB3-CB01-11051313FE5B}"/>
              </a:ext>
            </a:extLst>
          </p:cNvPr>
          <p:cNvSpPr txBox="1"/>
          <p:nvPr/>
        </p:nvSpPr>
        <p:spPr>
          <a:xfrm>
            <a:off x="3445974" y="176480"/>
            <a:ext cx="3265953" cy="307777"/>
          </a:xfrm>
          <a:prstGeom prst="rect">
            <a:avLst/>
          </a:prstGeom>
          <a:noFill/>
        </p:spPr>
        <p:txBody>
          <a:bodyPr wrap="square" rtlCol="0">
            <a:spAutoFit/>
          </a:bodyPr>
          <a:lstStyle/>
          <a:p>
            <a:r>
              <a:rPr lang="ja-JP" altLang="en-US" sz="1400" u="sng" dirty="0">
                <a:latin typeface="Meiryo UI" panose="020B0604030504040204" pitchFamily="50" charset="-128"/>
                <a:ea typeface="Meiryo UI" panose="020B0604030504040204" pitchFamily="50" charset="-128"/>
              </a:rPr>
              <a:t>登録期間７月３日～７月</a:t>
            </a:r>
            <a:r>
              <a:rPr lang="en-US" altLang="ja-JP" sz="1400" u="sng" dirty="0">
                <a:latin typeface="Meiryo UI" panose="020B0604030504040204" pitchFamily="50" charset="-128"/>
                <a:ea typeface="Meiryo UI" panose="020B0604030504040204" pitchFamily="50" charset="-128"/>
              </a:rPr>
              <a:t>10</a:t>
            </a:r>
            <a:r>
              <a:rPr lang="ja-JP" altLang="en-US" sz="1400" u="sng" dirty="0">
                <a:latin typeface="Meiryo UI" panose="020B0604030504040204" pitchFamily="50" charset="-128"/>
                <a:ea typeface="Meiryo UI" panose="020B0604030504040204" pitchFamily="50" charset="-128"/>
              </a:rPr>
              <a:t>日（厳守）</a:t>
            </a:r>
            <a:endParaRPr lang="en-US" altLang="ja-JP" sz="1100"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8E13329-470A-1EE6-C42F-F27391350289}"/>
              </a:ext>
            </a:extLst>
          </p:cNvPr>
          <p:cNvSpPr/>
          <p:nvPr/>
        </p:nvSpPr>
        <p:spPr>
          <a:xfrm>
            <a:off x="2017544" y="3211238"/>
            <a:ext cx="3697456" cy="416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en-US" altLang="ja-JP" sz="1050" dirty="0">
                <a:solidFill>
                  <a:srgbClr val="000000"/>
                </a:solidFill>
                <a:latin typeface="Meiryo UI" panose="020B0604030504040204" pitchFamily="50" charset="-128"/>
                <a:ea typeface="Meiryo UI" panose="020B0604030504040204" pitchFamily="50" charset="-128"/>
              </a:rPr>
              <a:t>※</a:t>
            </a:r>
            <a:r>
              <a:rPr lang="ja-JP" altLang="en-US" sz="1050" dirty="0">
                <a:solidFill>
                  <a:srgbClr val="000000"/>
                </a:solidFill>
                <a:latin typeface="Meiryo UI" panose="020B0604030504040204" pitchFamily="50" charset="-128"/>
                <a:ea typeface="Meiryo UI" panose="020B0604030504040204" pitchFamily="50" charset="-128"/>
              </a:rPr>
              <a:t>再婚等により保護者等の変更がある場合など</a:t>
            </a:r>
          </a:p>
        </p:txBody>
      </p:sp>
      <p:pic>
        <p:nvPicPr>
          <p:cNvPr id="11" name="図 10" descr="QR コード">
            <a:extLst>
              <a:ext uri="{FF2B5EF4-FFF2-40B4-BE49-F238E27FC236}">
                <a16:creationId xmlns:a16="http://schemas.microsoft.com/office/drawing/2014/main" id="{3DF34C32-780D-F9D5-639F-BA7A5261D2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437" y="1287666"/>
            <a:ext cx="855359" cy="855359"/>
          </a:xfrm>
          <a:prstGeom prst="rect">
            <a:avLst/>
          </a:prstGeom>
        </p:spPr>
      </p:pic>
      <p:sp>
        <p:nvSpPr>
          <p:cNvPr id="15" name="正方形/長方形 14">
            <a:extLst>
              <a:ext uri="{FF2B5EF4-FFF2-40B4-BE49-F238E27FC236}">
                <a16:creationId xmlns:a16="http://schemas.microsoft.com/office/drawing/2014/main" id="{C371EFC6-E626-DCE1-25E1-A3876D607650}"/>
              </a:ext>
            </a:extLst>
          </p:cNvPr>
          <p:cNvSpPr/>
          <p:nvPr/>
        </p:nvSpPr>
        <p:spPr>
          <a:xfrm>
            <a:off x="910890" y="2066774"/>
            <a:ext cx="2213310" cy="478612"/>
          </a:xfrm>
          <a:prstGeom prst="rect">
            <a:avLst/>
          </a:prstGeom>
          <a:ln>
            <a:noFill/>
          </a:ln>
        </p:spPr>
        <p:txBody>
          <a:bodyPr wrap="square" tIns="0" bIns="0" anchor="ctr">
            <a:noAutofit/>
          </a:bodyPr>
          <a:lstStyle/>
          <a:p>
            <a:pPr algn="ctr">
              <a:lnSpc>
                <a:spcPts val="1200"/>
              </a:lnSpc>
            </a:pPr>
            <a:r>
              <a:rPr lang="ja-JP" sz="11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▲【収入状況届</a:t>
            </a:r>
            <a:r>
              <a:rPr lang="ja-JP" altLang="en-US" sz="11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（継続届出）</a:t>
            </a:r>
            <a:r>
              <a:rPr lang="ja-JP" sz="11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pPr>
            <a:r>
              <a:rPr lang="ja-JP" sz="11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手順動画は</a:t>
            </a:r>
            <a:r>
              <a:rPr lang="en-US" sz="1100" u="sng" kern="1200" dirty="0" err="1">
                <a:solidFill>
                  <a:srgbClr val="0000FF"/>
                </a:solidFill>
                <a:effectLst/>
                <a:latin typeface="Meiryo UI" panose="020B0604030504040204" pitchFamily="50" charset="-128"/>
                <a:ea typeface="Meiryo UI" panose="020B0604030504040204" pitchFamily="50" charset="-128"/>
                <a:cs typeface="Times New Roman" panose="02020603050405020304" pitchFamily="18" charset="0"/>
                <a:hlinkClick r:id="rId7"/>
              </a:rPr>
              <a:t>こちら</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90655776-BD2F-25B6-90B2-2886AC8D6B06}"/>
              </a:ext>
            </a:extLst>
          </p:cNvPr>
          <p:cNvSpPr/>
          <p:nvPr/>
        </p:nvSpPr>
        <p:spPr>
          <a:xfrm>
            <a:off x="941570" y="8691292"/>
            <a:ext cx="2151948"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0" rIns="0" bIns="360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ja-JP" altLang="en-US" sz="1200" b="1" dirty="0">
                <a:solidFill>
                  <a:schemeClr val="accent1">
                    <a:lumMod val="50000"/>
                  </a:schemeClr>
                </a:solidFill>
                <a:latin typeface="Meiryo UI" panose="020B0604030504040204" pitchFamily="50" charset="-128"/>
                <a:ea typeface="Meiryo UI" panose="020B0604030504040204" pitchFamily="50" charset="-128"/>
              </a:rPr>
              <a:t>　　臨時支援金の申請登録</a:t>
            </a:r>
          </a:p>
        </p:txBody>
      </p:sp>
      <p:sp>
        <p:nvSpPr>
          <p:cNvPr id="17" name="正方形/長方形 16">
            <a:extLst>
              <a:ext uri="{FF2B5EF4-FFF2-40B4-BE49-F238E27FC236}">
                <a16:creationId xmlns:a16="http://schemas.microsoft.com/office/drawing/2014/main" id="{A292CF69-6E2A-4C0C-F045-71382686D45A}"/>
              </a:ext>
            </a:extLst>
          </p:cNvPr>
          <p:cNvSpPr/>
          <p:nvPr/>
        </p:nvSpPr>
        <p:spPr>
          <a:xfrm>
            <a:off x="681065" y="8705432"/>
            <a:ext cx="288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6690" fontAlgn="base">
              <a:spcBef>
                <a:spcPts val="600"/>
              </a:spcBef>
              <a:spcAft>
                <a:spcPct val="0"/>
              </a:spcAft>
              <a:defRPr/>
            </a:pPr>
            <a:r>
              <a:rPr lang="en-US" altLang="ja-JP" sz="1400" b="1" dirty="0">
                <a:solidFill>
                  <a:schemeClr val="bg1"/>
                </a:solidFill>
                <a:latin typeface="Arial" panose="020B0604020202020204" pitchFamily="34" charset="0"/>
                <a:ea typeface="Meiryo UI" panose="020B0604030504040204" pitchFamily="50" charset="-128"/>
                <a:cs typeface="Arial" panose="020B0604020202020204" pitchFamily="34" charset="0"/>
              </a:rPr>
              <a:t>7</a:t>
            </a:r>
            <a:endParaRPr lang="ja-JP" altLang="en-US" sz="14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18" name="図 17">
            <a:extLst>
              <a:ext uri="{FF2B5EF4-FFF2-40B4-BE49-F238E27FC236}">
                <a16:creationId xmlns:a16="http://schemas.microsoft.com/office/drawing/2014/main" id="{0516D43E-D42F-07DF-E27D-179F9DBBBC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4974" y="8642590"/>
            <a:ext cx="456596" cy="540000"/>
          </a:xfrm>
          <a:prstGeom prst="rect">
            <a:avLst/>
          </a:prstGeom>
          <a:ln>
            <a:noFill/>
          </a:ln>
        </p:spPr>
      </p:pic>
      <p:sp>
        <p:nvSpPr>
          <p:cNvPr id="19" name="正方形/長方形 18">
            <a:extLst>
              <a:ext uri="{FF2B5EF4-FFF2-40B4-BE49-F238E27FC236}">
                <a16:creationId xmlns:a16="http://schemas.microsoft.com/office/drawing/2014/main" id="{BCF8A935-A352-3693-AE98-E4BEEA84AF9F}"/>
              </a:ext>
            </a:extLst>
          </p:cNvPr>
          <p:cNvSpPr/>
          <p:nvPr/>
        </p:nvSpPr>
        <p:spPr>
          <a:xfrm>
            <a:off x="3190230" y="8691292"/>
            <a:ext cx="3566453"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dirty="0">
                <a:solidFill>
                  <a:srgbClr val="000000"/>
                </a:solidFill>
                <a:latin typeface="Meiryo UI" panose="020B0604030504040204" pitchFamily="50" charset="-128"/>
                <a:ea typeface="Meiryo UI" panose="020B0604030504040204" pitchFamily="50" charset="-128"/>
              </a:rPr>
              <a:t>臨時支援金の申請を登録します。</a:t>
            </a:r>
            <a:br>
              <a:rPr lang="en-US" altLang="ja-JP" sz="1100" dirty="0">
                <a:solidFill>
                  <a:srgbClr val="000000"/>
                </a:solidFill>
                <a:latin typeface="Meiryo UI" panose="020B0604030504040204" pitchFamily="50" charset="-128"/>
                <a:ea typeface="Meiryo UI" panose="020B0604030504040204" pitchFamily="50" charset="-128"/>
              </a:rPr>
            </a:br>
            <a:r>
              <a:rPr lang="ja-JP" altLang="en-US" sz="1100" b="1" u="sng" dirty="0">
                <a:solidFill>
                  <a:schemeClr val="tx1"/>
                </a:solidFill>
                <a:latin typeface="Meiryo UI" panose="020B0604030504040204" pitchFamily="50" charset="-128"/>
                <a:ea typeface="Meiryo UI" panose="020B0604030504040204" pitchFamily="50" charset="-128"/>
              </a:rPr>
              <a:t>登録方法</a:t>
            </a:r>
            <a:r>
              <a:rPr lang="ja-JP" altLang="en-US" sz="1100" b="1" u="sng" dirty="0">
                <a:solidFill>
                  <a:srgbClr val="000000"/>
                </a:solidFill>
                <a:latin typeface="Meiryo UI" panose="020B0604030504040204" pitchFamily="50" charset="-128"/>
                <a:ea typeface="Meiryo UI" panose="020B0604030504040204" pitchFamily="50" charset="-128"/>
              </a:rPr>
              <a:t>は、７ページをご覧ください。</a:t>
            </a:r>
            <a:endParaRPr lang="en-US" altLang="ja-JP" sz="1100" b="1" u="sng" dirty="0">
              <a:solidFill>
                <a:srgbClr val="00000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01777B2-0551-8B54-93C8-05CD567B12F4}"/>
              </a:ext>
            </a:extLst>
          </p:cNvPr>
          <p:cNvSpPr/>
          <p:nvPr/>
        </p:nvSpPr>
        <p:spPr>
          <a:xfrm>
            <a:off x="2015801" y="2818480"/>
            <a:ext cx="418920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100" u="sng" dirty="0">
                <a:solidFill>
                  <a:srgbClr val="000000"/>
                </a:solidFill>
                <a:latin typeface="Meiryo UI" panose="020B0604030504040204" pitchFamily="50" charset="-128"/>
                <a:ea typeface="Meiryo UI" panose="020B0604030504040204" pitchFamily="50" charset="-128"/>
              </a:rPr>
              <a:t>特段の事情がない限り、申請してください。</a:t>
            </a:r>
            <a:br>
              <a:rPr lang="en-US" altLang="ja-JP" sz="1100" u="sng" dirty="0">
                <a:solidFill>
                  <a:srgbClr val="000000"/>
                </a:solidFill>
                <a:latin typeface="Meiryo UI" panose="020B0604030504040204" pitchFamily="50" charset="-128"/>
                <a:ea typeface="Meiryo UI" panose="020B0604030504040204" pitchFamily="50" charset="-128"/>
              </a:rPr>
            </a:br>
            <a:r>
              <a:rPr lang="ja-JP" altLang="en-US" sz="1100" u="sng" dirty="0">
                <a:solidFill>
                  <a:srgbClr val="000000"/>
                </a:solidFill>
                <a:latin typeface="Meiryo UI" panose="020B0604030504040204" pitchFamily="50" charset="-128"/>
                <a:ea typeface="Meiryo UI" panose="020B0604030504040204" pitchFamily="50" charset="-128"/>
              </a:rPr>
              <a:t>申請をしないと就学支援金又は臨時支援金の支給を受けられません。</a:t>
            </a:r>
            <a:endParaRPr lang="en-US" altLang="ja-JP" sz="1100" b="1" u="sng"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911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A33EB5B-A9F1-45E3-97C5-553DF6C1E818}"/>
              </a:ext>
            </a:extLst>
          </p:cNvPr>
          <p:cNvGrpSpPr/>
          <p:nvPr/>
        </p:nvGrpSpPr>
        <p:grpSpPr>
          <a:xfrm>
            <a:off x="604964" y="5176010"/>
            <a:ext cx="1761232" cy="1623562"/>
            <a:chOff x="604964" y="4614096"/>
            <a:chExt cx="1761232" cy="1623562"/>
          </a:xfrm>
        </p:grpSpPr>
        <p:pic>
          <p:nvPicPr>
            <p:cNvPr id="23" name="図 22">
              <a:extLst>
                <a:ext uri="{FF2B5EF4-FFF2-40B4-BE49-F238E27FC236}">
                  <a16:creationId xmlns:a16="http://schemas.microsoft.com/office/drawing/2014/main" id="{2C39254A-7E4A-445F-B214-33DE60FB5B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964" y="5342936"/>
              <a:ext cx="1759028" cy="894722"/>
            </a:xfrm>
            <a:prstGeom prst="rect">
              <a:avLst/>
            </a:prstGeom>
            <a:ln>
              <a:solidFill>
                <a:schemeClr val="bg1">
                  <a:lumMod val="50000"/>
                </a:schemeClr>
              </a:solidFill>
            </a:ln>
          </p:spPr>
        </p:pic>
        <p:pic>
          <p:nvPicPr>
            <p:cNvPr id="91" name="図 90">
              <a:extLst>
                <a:ext uri="{FF2B5EF4-FFF2-40B4-BE49-F238E27FC236}">
                  <a16:creationId xmlns:a16="http://schemas.microsoft.com/office/drawing/2014/main" id="{9AAD352B-76DB-4C50-B2DA-A0BD99DC967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07168" y="4614096"/>
              <a:ext cx="1759028" cy="715576"/>
            </a:xfrm>
            <a:prstGeom prst="rect">
              <a:avLst/>
            </a:prstGeom>
            <a:ln>
              <a:solidFill>
                <a:schemeClr val="bg1">
                  <a:lumMod val="50000"/>
                </a:schemeClr>
              </a:solidFill>
            </a:ln>
          </p:spPr>
        </p:pic>
      </p:grpSp>
      <p:sp>
        <p:nvSpPr>
          <p:cNvPr id="84" name="正方形/長方形 83">
            <a:extLst>
              <a:ext uri="{FF2B5EF4-FFF2-40B4-BE49-F238E27FC236}">
                <a16:creationId xmlns:a16="http://schemas.microsoft.com/office/drawing/2014/main" id="{8AADA1B2-C8A3-4FE2-BD5D-848178EB33E7}"/>
              </a:ext>
            </a:extLst>
          </p:cNvPr>
          <p:cNvSpPr/>
          <p:nvPr/>
        </p:nvSpPr>
        <p:spPr>
          <a:xfrm>
            <a:off x="180344" y="8093804"/>
            <a:ext cx="6533013" cy="1381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buClr>
                <a:schemeClr val="tx1"/>
              </a:buClr>
              <a:buFont typeface="Wingdings" panose="05000000000000000000" pitchFamily="2" charset="2"/>
              <a:buChar char="ü"/>
            </a:pPr>
            <a:r>
              <a:rPr lang="ja-JP" altLang="en-US" sz="1200" dirty="0">
                <a:solidFill>
                  <a:schemeClr val="tx1"/>
                </a:solidFill>
                <a:latin typeface="Meiryo UI" panose="020B0604030504040204" pitchFamily="50" charset="-128"/>
                <a:ea typeface="Meiryo UI" panose="020B0604030504040204" pitchFamily="50" charset="-128"/>
              </a:rPr>
              <a:t>申請手順の詳細については、文部科学省</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に以下の資料を掲載しています。</a:t>
            </a:r>
            <a:endParaRPr lang="en-US" altLang="ja-JP" sz="1200" dirty="0">
              <a:solidFill>
                <a:schemeClr val="tx1"/>
              </a:solidFill>
              <a:latin typeface="Meiryo UI" panose="020B0604030504040204" pitchFamily="50" charset="-128"/>
              <a:ea typeface="Meiryo UI" panose="020B0604030504040204" pitchFamily="50" charset="-128"/>
            </a:endParaRPr>
          </a:p>
          <a:p>
            <a:pPr marL="358775" lvl="1" indent="-173038" defTabSz="914400">
              <a:buClr>
                <a:prstClr val="black"/>
              </a:buClr>
              <a:buFont typeface="Arial" panose="020B0604020202020204" pitchFamily="34" charset="0"/>
              <a:buChar char="•"/>
              <a:defRPr/>
            </a:pPr>
            <a:r>
              <a:rPr lang="ja-JP" altLang="en-US" sz="1100" dirty="0">
                <a:solidFill>
                  <a:schemeClr val="tx1"/>
                </a:solidFill>
                <a:latin typeface="Meiryo UI" panose="020B0604030504040204" pitchFamily="50" charset="-128"/>
                <a:ea typeface="Meiryo UI" panose="020B0604030504040204" pitchFamily="50" charset="-128"/>
              </a:rPr>
              <a:t>申請者向け利用マニュアル</a:t>
            </a:r>
            <a:endParaRPr lang="en-US" altLang="ja-JP" sz="1100" dirty="0">
              <a:solidFill>
                <a:schemeClr val="tx1"/>
              </a:solidFill>
              <a:latin typeface="Meiryo UI" panose="020B0604030504040204" pitchFamily="50" charset="-128"/>
              <a:ea typeface="Meiryo UI" panose="020B0604030504040204" pitchFamily="50" charset="-128"/>
            </a:endParaRPr>
          </a:p>
          <a:p>
            <a:pPr marL="358775" lvl="1" indent="-173038">
              <a:buClr>
                <a:schemeClr val="tx1"/>
              </a:buClr>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よくある</a:t>
            </a:r>
            <a:r>
              <a:rPr lang="en-US" altLang="ja-JP" sz="1100" dirty="0">
                <a:solidFill>
                  <a:schemeClr val="tx1"/>
                </a:solidFill>
                <a:latin typeface="Meiryo UI" panose="020B0604030504040204" pitchFamily="50" charset="-128"/>
                <a:ea typeface="Meiryo UI" panose="020B0604030504040204" pitchFamily="50" charset="-128"/>
              </a:rPr>
              <a:t>FAQ</a:t>
            </a:r>
            <a:endParaRPr lang="en-US" altLang="ja-JP" sz="800" dirty="0">
              <a:solidFill>
                <a:schemeClr val="tx1"/>
              </a:solidFill>
              <a:latin typeface="Meiryo UI" panose="020B0604030504040204" pitchFamily="50" charset="-128"/>
              <a:ea typeface="Meiryo UI" panose="020B0604030504040204" pitchFamily="50" charset="-128"/>
            </a:endParaRPr>
          </a:p>
          <a:p>
            <a:pPr marL="358775" lvl="1" indent="-173038">
              <a:buClr>
                <a:schemeClr val="tx1"/>
              </a:buClr>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オンライン申請の説明動画</a:t>
            </a:r>
            <a:endParaRPr lang="en-US" altLang="ja-JP" sz="800" dirty="0">
              <a:solidFill>
                <a:schemeClr val="tx1"/>
              </a:solidFill>
              <a:latin typeface="Meiryo UI" panose="020B0604030504040204" pitchFamily="50" charset="-128"/>
              <a:ea typeface="Meiryo UI" panose="020B0604030504040204" pitchFamily="50" charset="-128"/>
            </a:endParaRPr>
          </a:p>
          <a:p>
            <a:pPr marL="177800" indent="-177800">
              <a:buClr>
                <a:schemeClr val="tx1"/>
              </a:buClr>
              <a:buFont typeface="Wingdings" panose="05000000000000000000" pitchFamily="2" charset="2"/>
              <a:buChar char="ü"/>
            </a:pPr>
            <a:endParaRPr lang="en-US" altLang="ja-JP" sz="800" dirty="0">
              <a:solidFill>
                <a:schemeClr val="tx1"/>
              </a:solidFill>
              <a:latin typeface="Meiryo UI" panose="020B0604030504040204" pitchFamily="50" charset="-128"/>
              <a:ea typeface="Meiryo UI" panose="020B0604030504040204" pitchFamily="50" charset="-128"/>
            </a:endParaRPr>
          </a:p>
          <a:p>
            <a:pPr marL="177800" indent="-177800">
              <a:buClr>
                <a:schemeClr val="tx1"/>
              </a:buClr>
              <a:buFont typeface="Wingdings" panose="05000000000000000000" pitchFamily="2" charset="2"/>
              <a:buChar char="ü"/>
            </a:pPr>
            <a:r>
              <a:rPr lang="ja-JP" altLang="en-US" sz="1200" dirty="0">
                <a:solidFill>
                  <a:schemeClr val="tx1"/>
                </a:solidFill>
                <a:latin typeface="Meiryo UI" panose="020B0604030504040204" pitchFamily="50" charset="-128"/>
                <a:ea typeface="Meiryo UI" panose="020B0604030504040204" pitchFamily="50" charset="-128"/>
              </a:rPr>
              <a:t>オンライン申請する環境がない場合は、学校へお問い合わせください。</a:t>
            </a:r>
          </a:p>
        </p:txBody>
      </p:sp>
      <p:grpSp>
        <p:nvGrpSpPr>
          <p:cNvPr id="11" name="グループ化 10">
            <a:extLst>
              <a:ext uri="{FF2B5EF4-FFF2-40B4-BE49-F238E27FC236}">
                <a16:creationId xmlns:a16="http://schemas.microsoft.com/office/drawing/2014/main" id="{3B81B0FC-4514-432C-BD67-99CBD64EDDFB}"/>
              </a:ext>
            </a:extLst>
          </p:cNvPr>
          <p:cNvGrpSpPr/>
          <p:nvPr/>
        </p:nvGrpSpPr>
        <p:grpSpPr>
          <a:xfrm>
            <a:off x="62774" y="416086"/>
            <a:ext cx="4204474" cy="406076"/>
            <a:chOff x="62774" y="93142"/>
            <a:chExt cx="4204474" cy="406076"/>
          </a:xfrm>
        </p:grpSpPr>
        <p:sp>
          <p:nvSpPr>
            <p:cNvPr id="76" name="四角形: 角を丸くする 75">
              <a:extLst>
                <a:ext uri="{FF2B5EF4-FFF2-40B4-BE49-F238E27FC236}">
                  <a16:creationId xmlns:a16="http://schemas.microsoft.com/office/drawing/2014/main" id="{95851A48-5A81-49F5-A993-AB9430216BD5}"/>
                </a:ext>
              </a:extLst>
            </p:cNvPr>
            <p:cNvSpPr/>
            <p:nvPr/>
          </p:nvSpPr>
          <p:spPr>
            <a:xfrm>
              <a:off x="62774" y="93142"/>
              <a:ext cx="4204474" cy="406076"/>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bg1"/>
                  </a:solidFill>
                  <a:latin typeface="Meiryo UI" panose="020B0604030504040204" pitchFamily="50" charset="-128"/>
                  <a:ea typeface="Meiryo UI" panose="020B0604030504040204" pitchFamily="50" charset="-128"/>
                </a:rPr>
                <a:t>申請手順（５</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収入状況の登録）</a:t>
              </a:r>
            </a:p>
          </p:txBody>
        </p:sp>
        <p:grpSp>
          <p:nvGrpSpPr>
            <p:cNvPr id="80" name="グループ化 79">
              <a:extLst>
                <a:ext uri="{FF2B5EF4-FFF2-40B4-BE49-F238E27FC236}">
                  <a16:creationId xmlns:a16="http://schemas.microsoft.com/office/drawing/2014/main" id="{912D3321-DB11-489F-B552-27248C0CA8D2}"/>
                </a:ext>
              </a:extLst>
            </p:cNvPr>
            <p:cNvGrpSpPr/>
            <p:nvPr/>
          </p:nvGrpSpPr>
          <p:grpSpPr>
            <a:xfrm>
              <a:off x="89618" y="114681"/>
              <a:ext cx="356951" cy="356951"/>
              <a:chOff x="133052" y="4125113"/>
              <a:chExt cx="356951" cy="356951"/>
            </a:xfrm>
          </p:grpSpPr>
          <p:sp>
            <p:nvSpPr>
              <p:cNvPr id="81" name="楕円 80">
                <a:extLst>
                  <a:ext uri="{FF2B5EF4-FFF2-40B4-BE49-F238E27FC236}">
                    <a16:creationId xmlns:a16="http://schemas.microsoft.com/office/drawing/2014/main" id="{FA30AF6C-40DB-4699-8B63-72B6EC0C1173}"/>
                  </a:ext>
                </a:extLst>
              </p:cNvPr>
              <p:cNvSpPr/>
              <p:nvPr/>
            </p:nvSpPr>
            <p:spPr>
              <a:xfrm>
                <a:off x="133052" y="4125113"/>
                <a:ext cx="356951" cy="356951"/>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Meiryo UI" panose="020B0604030504040204" pitchFamily="50" charset="-128"/>
                  <a:ea typeface="Meiryo UI" panose="020B0604030504040204" pitchFamily="50" charset="-128"/>
                </a:endParaRPr>
              </a:p>
            </p:txBody>
          </p:sp>
          <p:pic>
            <p:nvPicPr>
              <p:cNvPr id="82" name="グラフィックス 81" descr="スマート フォン">
                <a:extLst>
                  <a:ext uri="{FF2B5EF4-FFF2-40B4-BE49-F238E27FC236}">
                    <a16:creationId xmlns:a16="http://schemas.microsoft.com/office/drawing/2014/main" id="{56F0A334-C956-4041-92E9-321CCDE718F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7527" y="4159588"/>
                <a:ext cx="288000" cy="288000"/>
              </a:xfrm>
              <a:prstGeom prst="rect">
                <a:avLst/>
              </a:prstGeom>
            </p:spPr>
          </p:pic>
        </p:grpSp>
      </p:grpSp>
      <p:sp>
        <p:nvSpPr>
          <p:cNvPr id="85" name="正方形/長方形 84">
            <a:extLst>
              <a:ext uri="{FF2B5EF4-FFF2-40B4-BE49-F238E27FC236}">
                <a16:creationId xmlns:a16="http://schemas.microsoft.com/office/drawing/2014/main" id="{E850A808-696A-4420-B6F9-EBCE2B835A66}"/>
              </a:ext>
            </a:extLst>
          </p:cNvPr>
          <p:cNvSpPr/>
          <p:nvPr/>
        </p:nvSpPr>
        <p:spPr>
          <a:xfrm>
            <a:off x="235826" y="925357"/>
            <a:ext cx="4168886" cy="32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56690" fontAlgn="base">
              <a:spcBef>
                <a:spcPts val="600"/>
              </a:spcBef>
              <a:spcAft>
                <a:spcPct val="0"/>
              </a:spcAft>
              <a:buClr>
                <a:srgbClr val="4BB5C5"/>
              </a:buClr>
              <a:defRPr/>
            </a:pPr>
            <a:r>
              <a:rPr lang="ja-JP" altLang="en-US" sz="1200" dirty="0">
                <a:solidFill>
                  <a:schemeClr val="tx1"/>
                </a:solidFill>
                <a:latin typeface="Meiryo UI" panose="020B0604030504040204" pitchFamily="50" charset="-128"/>
                <a:ea typeface="Meiryo UI" panose="020B0604030504040204" pitchFamily="50" charset="-128"/>
              </a:rPr>
              <a:t>保護者等の収入状況は、次のいずれかの方法で登録します。</a:t>
            </a:r>
            <a:endParaRPr lang="en-US" altLang="ja-JP" sz="1200" b="1" u="sng" dirty="0">
              <a:solidFill>
                <a:schemeClr val="tx1"/>
              </a:solidFill>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0F840F24-0DD6-482D-9F10-601BB22FF97F}"/>
              </a:ext>
            </a:extLst>
          </p:cNvPr>
          <p:cNvGrpSpPr/>
          <p:nvPr/>
        </p:nvGrpSpPr>
        <p:grpSpPr>
          <a:xfrm>
            <a:off x="62775" y="7695799"/>
            <a:ext cx="3471963" cy="406076"/>
            <a:chOff x="56339" y="7002637"/>
            <a:chExt cx="3471963" cy="406076"/>
          </a:xfrm>
        </p:grpSpPr>
        <p:sp>
          <p:nvSpPr>
            <p:cNvPr id="92" name="四角形: 角を丸くする 91">
              <a:extLst>
                <a:ext uri="{FF2B5EF4-FFF2-40B4-BE49-F238E27FC236}">
                  <a16:creationId xmlns:a16="http://schemas.microsoft.com/office/drawing/2014/main" id="{7A027995-E37E-4238-9F54-1FF70D8A3F7A}"/>
                </a:ext>
              </a:extLst>
            </p:cNvPr>
            <p:cNvSpPr/>
            <p:nvPr/>
          </p:nvSpPr>
          <p:spPr>
            <a:xfrm>
              <a:off x="56339" y="7002637"/>
              <a:ext cx="3471963" cy="406076"/>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bg1"/>
                  </a:solidFill>
                  <a:latin typeface="Meiryo UI" panose="020B0604030504040204" pitchFamily="50" charset="-128"/>
                  <a:ea typeface="Meiryo UI" panose="020B0604030504040204" pitchFamily="50" charset="-128"/>
                </a:rPr>
                <a:t>お困りの際は</a:t>
              </a:r>
            </a:p>
          </p:txBody>
        </p:sp>
        <p:sp>
          <p:nvSpPr>
            <p:cNvPr id="95" name="楕円 94">
              <a:extLst>
                <a:ext uri="{FF2B5EF4-FFF2-40B4-BE49-F238E27FC236}">
                  <a16:creationId xmlns:a16="http://schemas.microsoft.com/office/drawing/2014/main" id="{681C6C90-D213-4544-9740-1A2A5D91E7A1}"/>
                </a:ext>
              </a:extLst>
            </p:cNvPr>
            <p:cNvSpPr/>
            <p:nvPr/>
          </p:nvSpPr>
          <p:spPr>
            <a:xfrm>
              <a:off x="86739" y="7027200"/>
              <a:ext cx="356951" cy="356951"/>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F595F42-C3D1-4220-B1E2-3DA4CB88BB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6551" y="7087012"/>
              <a:ext cx="237327" cy="237327"/>
            </a:xfrm>
            <a:prstGeom prst="rect">
              <a:avLst/>
            </a:prstGeom>
          </p:spPr>
        </p:pic>
      </p:grpSp>
      <p:sp>
        <p:nvSpPr>
          <p:cNvPr id="131" name="Rectangle 42">
            <a:extLst>
              <a:ext uri="{FF2B5EF4-FFF2-40B4-BE49-F238E27FC236}">
                <a16:creationId xmlns:a16="http://schemas.microsoft.com/office/drawing/2014/main" id="{41824243-D934-4A3B-8637-035345F3B8BD}"/>
              </a:ext>
            </a:extLst>
          </p:cNvPr>
          <p:cNvSpPr>
            <a:spLocks noChangeArrowheads="1"/>
          </p:cNvSpPr>
          <p:nvPr/>
        </p:nvSpPr>
        <p:spPr bwMode="auto">
          <a:xfrm>
            <a:off x="336626" y="1829627"/>
            <a:ext cx="5573521" cy="485994"/>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200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Bef>
                <a:spcPts val="400"/>
              </a:spcBef>
              <a:buClr>
                <a:srgbClr val="024FA1"/>
              </a:buClr>
              <a:buSzPct val="80000"/>
              <a:defRPr/>
            </a:pPr>
            <a:r>
              <a:rPr kumimoji="0" lang="ja-JP" altLang="en-US" sz="1100" b="1" u="sng" kern="0" dirty="0">
                <a:latin typeface="Meiryo UI" panose="020B0604030504040204" pitchFamily="50" charset="-128"/>
                <a:ea typeface="Meiryo UI" panose="020B0604030504040204" pitchFamily="50" charset="-128"/>
              </a:rPr>
              <a:t>保護者等のマイナンバーカードを読み取り、マイナポータルから課税情報等を取得</a:t>
            </a:r>
            <a:r>
              <a:rPr kumimoji="0" lang="ja-JP" altLang="en-US" sz="1100" kern="0" dirty="0">
                <a:latin typeface="Meiryo UI" panose="020B0604030504040204" pitchFamily="50" charset="-128"/>
                <a:ea typeface="Meiryo UI" panose="020B0604030504040204" pitchFamily="50" charset="-128"/>
              </a:rPr>
              <a:t>します。</a:t>
            </a:r>
            <a:br>
              <a:rPr kumimoji="0" lang="en-US" altLang="ja-JP" sz="1100" kern="0" dirty="0">
                <a:latin typeface="Meiryo UI" panose="020B0604030504040204" pitchFamily="50" charset="-128"/>
                <a:ea typeface="Meiryo UI" panose="020B0604030504040204" pitchFamily="50" charset="-128"/>
              </a:rPr>
            </a:br>
            <a:r>
              <a:rPr kumimoji="0" lang="ja-JP" altLang="en-US" sz="1100" kern="0" dirty="0">
                <a:latin typeface="Meiryo UI" panose="020B0604030504040204" pitchFamily="50" charset="-128"/>
                <a:ea typeface="Meiryo UI" panose="020B0604030504040204" pitchFamily="50" charset="-128"/>
              </a:rPr>
              <a:t>マイナンバー情報を提出する必要はありません。</a:t>
            </a:r>
            <a:endParaRPr kumimoji="0" lang="en-US" altLang="ja-JP" sz="1100" kern="0" dirty="0">
              <a:latin typeface="Meiryo UI" panose="020B0604030504040204" pitchFamily="50" charset="-128"/>
              <a:ea typeface="Meiryo UI" panose="020B0604030504040204" pitchFamily="50" charset="-128"/>
            </a:endParaRPr>
          </a:p>
        </p:txBody>
      </p:sp>
      <p:grpSp>
        <p:nvGrpSpPr>
          <p:cNvPr id="132" name="グループ化 131">
            <a:extLst>
              <a:ext uri="{FF2B5EF4-FFF2-40B4-BE49-F238E27FC236}">
                <a16:creationId xmlns:a16="http://schemas.microsoft.com/office/drawing/2014/main" id="{45878E50-B343-439E-84F7-2D42F0E18A6A}"/>
              </a:ext>
            </a:extLst>
          </p:cNvPr>
          <p:cNvGrpSpPr/>
          <p:nvPr/>
        </p:nvGrpSpPr>
        <p:grpSpPr>
          <a:xfrm>
            <a:off x="336626" y="1399877"/>
            <a:ext cx="3473375" cy="251869"/>
            <a:chOff x="719237" y="4320636"/>
            <a:chExt cx="3023866" cy="251869"/>
          </a:xfrm>
        </p:grpSpPr>
        <p:sp>
          <p:nvSpPr>
            <p:cNvPr id="133" name="Rectangle 42">
              <a:extLst>
                <a:ext uri="{FF2B5EF4-FFF2-40B4-BE49-F238E27FC236}">
                  <a16:creationId xmlns:a16="http://schemas.microsoft.com/office/drawing/2014/main" id="{E4B0AFDC-E33F-42B2-9F58-99D6B221B829}"/>
                </a:ext>
              </a:extLst>
            </p:cNvPr>
            <p:cNvSpPr>
              <a:spLocks noChangeArrowheads="1"/>
            </p:cNvSpPr>
            <p:nvPr/>
          </p:nvSpPr>
          <p:spPr bwMode="auto">
            <a:xfrm>
              <a:off x="1142713" y="4320636"/>
              <a:ext cx="2600390" cy="251869"/>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Aft>
                  <a:spcPts val="300"/>
                </a:spcAft>
                <a:buClr>
                  <a:schemeClr val="tx2"/>
                </a:buClr>
                <a:buSzPct val="80000"/>
                <a:defRPr/>
              </a:pPr>
              <a:r>
                <a:rPr kumimoji="0" lang="ja-JP" altLang="en-US" sz="1400" b="1" kern="0" dirty="0">
                  <a:solidFill>
                    <a:schemeClr val="accent2">
                      <a:lumMod val="75000"/>
                    </a:schemeClr>
                  </a:solidFill>
                  <a:latin typeface="Meiryo UI" panose="020B0604030504040204" pitchFamily="50" charset="-128"/>
                  <a:ea typeface="Meiryo UI" panose="020B0604030504040204" pitchFamily="50" charset="-128"/>
                </a:rPr>
                <a:t>マイナンバーカードを持っている場合</a:t>
              </a:r>
              <a:endParaRPr kumimoji="0" lang="en-US" altLang="ja-JP" sz="1400" b="1" kern="0" dirty="0">
                <a:solidFill>
                  <a:schemeClr val="accent2">
                    <a:lumMod val="75000"/>
                  </a:schemeClr>
                </a:solidFill>
                <a:latin typeface="Meiryo UI" panose="020B0604030504040204" pitchFamily="50" charset="-128"/>
                <a:ea typeface="Meiryo UI" panose="020B0604030504040204" pitchFamily="50" charset="-128"/>
              </a:endParaRPr>
            </a:p>
          </p:txBody>
        </p:sp>
        <p:cxnSp>
          <p:nvCxnSpPr>
            <p:cNvPr id="134" name="直線コネクタ 133">
              <a:extLst>
                <a:ext uri="{FF2B5EF4-FFF2-40B4-BE49-F238E27FC236}">
                  <a16:creationId xmlns:a16="http://schemas.microsoft.com/office/drawing/2014/main" id="{488461FA-D6E0-4A70-A022-156503D18336}"/>
                </a:ext>
              </a:extLst>
            </p:cNvPr>
            <p:cNvCxnSpPr>
              <a:cxnSpLocks/>
            </p:cNvCxnSpPr>
            <p:nvPr/>
          </p:nvCxnSpPr>
          <p:spPr>
            <a:xfrm>
              <a:off x="719237" y="4536637"/>
              <a:ext cx="3023865" cy="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矢印: 五方向 134">
              <a:extLst>
                <a:ext uri="{FF2B5EF4-FFF2-40B4-BE49-F238E27FC236}">
                  <a16:creationId xmlns:a16="http://schemas.microsoft.com/office/drawing/2014/main" id="{B7F49563-7DD8-41F3-A1D9-BD6316DF2DB7}"/>
                </a:ext>
              </a:extLst>
            </p:cNvPr>
            <p:cNvSpPr/>
            <p:nvPr/>
          </p:nvSpPr>
          <p:spPr>
            <a:xfrm>
              <a:off x="719237" y="4320637"/>
              <a:ext cx="337179" cy="215999"/>
            </a:xfrm>
            <a:prstGeom prst="homePlate">
              <a:avLst>
                <a:gd name="adj" fmla="val 2207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87425" fontAlgn="ctr">
                <a:spcAft>
                  <a:spcPts val="300"/>
                </a:spcAft>
                <a:buClr>
                  <a:srgbClr val="024FA1"/>
                </a:buClr>
                <a:buSzPct val="80000"/>
                <a:defRPr/>
              </a:pPr>
              <a:r>
                <a:rPr kumimoji="0" lang="en-US" altLang="ja-JP" sz="1200" b="1" kern="0" dirty="0">
                  <a:solidFill>
                    <a:prstClr val="white"/>
                  </a:solidFill>
                  <a:latin typeface="Meiryo UI" panose="020B0604030504040204" pitchFamily="50" charset="-128"/>
                  <a:ea typeface="Meiryo UI" panose="020B0604030504040204" pitchFamily="50" charset="-128"/>
                </a:rPr>
                <a:t>Ⅰ</a:t>
              </a:r>
            </a:p>
          </p:txBody>
        </p:sp>
      </p:grpSp>
      <p:sp>
        <p:nvSpPr>
          <p:cNvPr id="52" name="Rectangle 42">
            <a:extLst>
              <a:ext uri="{FF2B5EF4-FFF2-40B4-BE49-F238E27FC236}">
                <a16:creationId xmlns:a16="http://schemas.microsoft.com/office/drawing/2014/main" id="{247E0F1C-E6D9-4C20-B617-6D417639688D}"/>
              </a:ext>
            </a:extLst>
          </p:cNvPr>
          <p:cNvSpPr>
            <a:spLocks noChangeArrowheads="1"/>
          </p:cNvSpPr>
          <p:nvPr/>
        </p:nvSpPr>
        <p:spPr bwMode="auto">
          <a:xfrm>
            <a:off x="336626" y="4592166"/>
            <a:ext cx="5573521" cy="485994"/>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200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Bef>
                <a:spcPts val="400"/>
              </a:spcBef>
              <a:buClr>
                <a:srgbClr val="024FA1"/>
              </a:buClr>
              <a:buSzPct val="80000"/>
              <a:defRPr/>
            </a:pPr>
            <a:r>
              <a:rPr kumimoji="0" lang="ja-JP" altLang="en-US" sz="1100" kern="0" dirty="0">
                <a:latin typeface="Meiryo UI" panose="020B0604030504040204" pitchFamily="50" charset="-128"/>
                <a:ea typeface="Meiryo UI" panose="020B0604030504040204" pitchFamily="50" charset="-128"/>
              </a:rPr>
              <a:t>都道府県で課税情報等を確認するため、</a:t>
            </a:r>
            <a:r>
              <a:rPr kumimoji="0" lang="ja-JP" altLang="en-US" sz="1100" b="1" u="sng" kern="0" dirty="0">
                <a:latin typeface="Meiryo UI" panose="020B0604030504040204" pitchFamily="50" charset="-128"/>
                <a:ea typeface="Meiryo UI" panose="020B0604030504040204" pitchFamily="50" charset="-128"/>
              </a:rPr>
              <a:t>保護者等の個人番号を入力</a:t>
            </a:r>
            <a:r>
              <a:rPr kumimoji="0" lang="ja-JP" altLang="en-US" sz="1100" kern="0" dirty="0">
                <a:latin typeface="Meiryo UI" panose="020B0604030504040204" pitchFamily="50" charset="-128"/>
                <a:ea typeface="Meiryo UI" panose="020B0604030504040204" pitchFamily="50" charset="-128"/>
              </a:rPr>
              <a:t>します。</a:t>
            </a:r>
            <a:br>
              <a:rPr kumimoji="0" lang="en-US" altLang="ja-JP" sz="1100" kern="0" dirty="0">
                <a:latin typeface="Meiryo UI" panose="020B0604030504040204" pitchFamily="50" charset="-128"/>
                <a:ea typeface="Meiryo UI" panose="020B0604030504040204" pitchFamily="50" charset="-128"/>
              </a:rPr>
            </a:br>
            <a:r>
              <a:rPr kumimoji="0" lang="ja-JP" altLang="en-US" sz="1100" kern="0" dirty="0">
                <a:latin typeface="Meiryo UI" panose="020B0604030504040204" pitchFamily="50" charset="-128"/>
                <a:ea typeface="Meiryo UI" panose="020B0604030504040204" pitchFamily="50" charset="-128"/>
              </a:rPr>
              <a:t>過去に入力済みの場合、</a:t>
            </a:r>
            <a:r>
              <a:rPr lang="ja-JP" altLang="en-US" sz="1100" dirty="0">
                <a:latin typeface="Meiryo UI" panose="020B0604030504040204" pitchFamily="50" charset="-128"/>
                <a:ea typeface="Meiryo UI" panose="020B0604030504040204" pitchFamily="50" charset="-128"/>
              </a:rPr>
              <a:t>再入力は不要です。</a:t>
            </a:r>
            <a:endParaRPr kumimoji="0" lang="en-US" altLang="ja-JP" sz="1100" kern="0" dirty="0">
              <a:latin typeface="Meiryo UI" panose="020B0604030504040204" pitchFamily="50" charset="-128"/>
              <a:ea typeface="Meiryo UI" panose="020B0604030504040204" pitchFamily="50" charset="-128"/>
            </a:endParaRPr>
          </a:p>
        </p:txBody>
      </p:sp>
      <p:grpSp>
        <p:nvGrpSpPr>
          <p:cNvPr id="53" name="グループ化 52">
            <a:extLst>
              <a:ext uri="{FF2B5EF4-FFF2-40B4-BE49-F238E27FC236}">
                <a16:creationId xmlns:a16="http://schemas.microsoft.com/office/drawing/2014/main" id="{CBC640D2-1BA8-401E-B31E-EEC0AFCCAB87}"/>
              </a:ext>
            </a:extLst>
          </p:cNvPr>
          <p:cNvGrpSpPr/>
          <p:nvPr/>
        </p:nvGrpSpPr>
        <p:grpSpPr>
          <a:xfrm>
            <a:off x="336624" y="4366711"/>
            <a:ext cx="3474000" cy="252000"/>
            <a:chOff x="719237" y="4320636"/>
            <a:chExt cx="3023866" cy="251869"/>
          </a:xfrm>
        </p:grpSpPr>
        <p:sp>
          <p:nvSpPr>
            <p:cNvPr id="54" name="Rectangle 42">
              <a:extLst>
                <a:ext uri="{FF2B5EF4-FFF2-40B4-BE49-F238E27FC236}">
                  <a16:creationId xmlns:a16="http://schemas.microsoft.com/office/drawing/2014/main" id="{B9DCD48B-8513-4A9F-876E-072222DBA3F7}"/>
                </a:ext>
              </a:extLst>
            </p:cNvPr>
            <p:cNvSpPr>
              <a:spLocks noChangeArrowheads="1"/>
            </p:cNvSpPr>
            <p:nvPr/>
          </p:nvSpPr>
          <p:spPr bwMode="auto">
            <a:xfrm>
              <a:off x="1142713" y="4320636"/>
              <a:ext cx="2600390" cy="251869"/>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Aft>
                  <a:spcPts val="300"/>
                </a:spcAft>
                <a:buClr>
                  <a:schemeClr val="tx2"/>
                </a:buClr>
                <a:buSzPct val="80000"/>
                <a:defRPr/>
              </a:pPr>
              <a:r>
                <a:rPr kumimoji="0" lang="ja-JP" altLang="en-US" sz="1400" b="1" kern="0" dirty="0">
                  <a:solidFill>
                    <a:schemeClr val="accent2">
                      <a:lumMod val="75000"/>
                    </a:schemeClr>
                  </a:solidFill>
                  <a:latin typeface="Meiryo UI" panose="020B0604030504040204" pitchFamily="50" charset="-128"/>
                  <a:ea typeface="Meiryo UI" panose="020B0604030504040204" pitchFamily="50" charset="-128"/>
                </a:rPr>
                <a:t>マイナンバーカードを持っていない場合</a:t>
              </a:r>
              <a:endParaRPr kumimoji="0" lang="en-US" altLang="ja-JP" sz="1400" b="1" kern="0" dirty="0">
                <a:solidFill>
                  <a:schemeClr val="accent2">
                    <a:lumMod val="75000"/>
                  </a:schemeClr>
                </a:solidFill>
                <a:latin typeface="Meiryo UI" panose="020B0604030504040204" pitchFamily="50" charset="-128"/>
                <a:ea typeface="Meiryo UI" panose="020B0604030504040204" pitchFamily="50" charset="-128"/>
              </a:endParaRPr>
            </a:p>
          </p:txBody>
        </p:sp>
        <p:cxnSp>
          <p:nvCxnSpPr>
            <p:cNvPr id="55" name="直線コネクタ 54">
              <a:extLst>
                <a:ext uri="{FF2B5EF4-FFF2-40B4-BE49-F238E27FC236}">
                  <a16:creationId xmlns:a16="http://schemas.microsoft.com/office/drawing/2014/main" id="{BF0E9E25-FEF9-4C66-9DB5-083FC3565804}"/>
                </a:ext>
              </a:extLst>
            </p:cNvPr>
            <p:cNvCxnSpPr>
              <a:cxnSpLocks/>
            </p:cNvCxnSpPr>
            <p:nvPr/>
          </p:nvCxnSpPr>
          <p:spPr>
            <a:xfrm>
              <a:off x="719237" y="4536637"/>
              <a:ext cx="3023865" cy="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矢印: 五方向 55">
              <a:extLst>
                <a:ext uri="{FF2B5EF4-FFF2-40B4-BE49-F238E27FC236}">
                  <a16:creationId xmlns:a16="http://schemas.microsoft.com/office/drawing/2014/main" id="{D7D0EFED-6EE2-4F06-8696-B3A025C53B20}"/>
                </a:ext>
              </a:extLst>
            </p:cNvPr>
            <p:cNvSpPr/>
            <p:nvPr/>
          </p:nvSpPr>
          <p:spPr>
            <a:xfrm>
              <a:off x="719237" y="4320637"/>
              <a:ext cx="337179" cy="215999"/>
            </a:xfrm>
            <a:prstGeom prst="homePlate">
              <a:avLst>
                <a:gd name="adj" fmla="val 2207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87425" fontAlgn="ctr">
                <a:spcAft>
                  <a:spcPts val="300"/>
                </a:spcAft>
                <a:buClr>
                  <a:srgbClr val="024FA1"/>
                </a:buClr>
                <a:buSzPct val="80000"/>
                <a:defRPr/>
              </a:pPr>
              <a:r>
                <a:rPr kumimoji="0" lang="en-US" altLang="ja-JP" sz="1200" b="1" kern="0" dirty="0">
                  <a:solidFill>
                    <a:prstClr val="white"/>
                  </a:solidFill>
                  <a:latin typeface="Meiryo UI" panose="020B0604030504040204" pitchFamily="50" charset="-128"/>
                  <a:ea typeface="Meiryo UI" panose="020B0604030504040204" pitchFamily="50" charset="-128"/>
                </a:rPr>
                <a:t>Ⅱ</a:t>
              </a:r>
            </a:p>
          </p:txBody>
        </p:sp>
      </p:grpSp>
      <p:grpSp>
        <p:nvGrpSpPr>
          <p:cNvPr id="58" name="グループ化 57">
            <a:extLst>
              <a:ext uri="{FF2B5EF4-FFF2-40B4-BE49-F238E27FC236}">
                <a16:creationId xmlns:a16="http://schemas.microsoft.com/office/drawing/2014/main" id="{FCDFCBCA-F232-4A84-A0A0-24E873BE4EC5}"/>
              </a:ext>
            </a:extLst>
          </p:cNvPr>
          <p:cNvGrpSpPr/>
          <p:nvPr/>
        </p:nvGrpSpPr>
        <p:grpSpPr>
          <a:xfrm>
            <a:off x="285367" y="6987338"/>
            <a:ext cx="3474000" cy="252000"/>
            <a:chOff x="719237" y="4320636"/>
            <a:chExt cx="3023866" cy="251869"/>
          </a:xfrm>
        </p:grpSpPr>
        <p:sp>
          <p:nvSpPr>
            <p:cNvPr id="59" name="Rectangle 42">
              <a:extLst>
                <a:ext uri="{FF2B5EF4-FFF2-40B4-BE49-F238E27FC236}">
                  <a16:creationId xmlns:a16="http://schemas.microsoft.com/office/drawing/2014/main" id="{62A2E17B-267C-40FC-B06F-B105FD9D0D6B}"/>
                </a:ext>
              </a:extLst>
            </p:cNvPr>
            <p:cNvSpPr>
              <a:spLocks noChangeArrowheads="1"/>
            </p:cNvSpPr>
            <p:nvPr/>
          </p:nvSpPr>
          <p:spPr bwMode="auto">
            <a:xfrm>
              <a:off x="1142713" y="4320636"/>
              <a:ext cx="2600390" cy="251869"/>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Aft>
                  <a:spcPts val="300"/>
                </a:spcAft>
                <a:buClr>
                  <a:schemeClr val="tx2"/>
                </a:buClr>
                <a:buSzPct val="80000"/>
                <a:defRPr/>
              </a:pPr>
              <a:r>
                <a:rPr kumimoji="0" lang="en-US" altLang="ja-JP" sz="1400" b="1" kern="0" dirty="0">
                  <a:solidFill>
                    <a:schemeClr val="accent2">
                      <a:lumMod val="75000"/>
                    </a:schemeClr>
                  </a:solidFill>
                  <a:latin typeface="Meiryo UI" panose="020B0604030504040204" pitchFamily="50" charset="-128"/>
                  <a:ea typeface="Meiryo UI" panose="020B0604030504040204" pitchFamily="50" charset="-128"/>
                </a:rPr>
                <a:t>Ⅰ</a:t>
              </a:r>
              <a:r>
                <a:rPr kumimoji="0" lang="ja-JP" altLang="en-US" sz="1400" b="1" kern="0" dirty="0">
                  <a:solidFill>
                    <a:schemeClr val="accent2">
                      <a:lumMod val="75000"/>
                    </a:schemeClr>
                  </a:solidFill>
                  <a:latin typeface="Meiryo UI" panose="020B0604030504040204" pitchFamily="50" charset="-128"/>
                  <a:ea typeface="Meiryo UI" panose="020B0604030504040204" pitchFamily="50" charset="-128"/>
                </a:rPr>
                <a:t>、</a:t>
              </a:r>
              <a:r>
                <a:rPr kumimoji="0" lang="en-US" altLang="ja-JP" sz="1400" b="1" kern="0" dirty="0">
                  <a:solidFill>
                    <a:schemeClr val="accent2">
                      <a:lumMod val="75000"/>
                    </a:schemeClr>
                  </a:solidFill>
                  <a:latin typeface="Meiryo UI" panose="020B0604030504040204" pitchFamily="50" charset="-128"/>
                  <a:ea typeface="Meiryo UI" panose="020B0604030504040204" pitchFamily="50" charset="-128"/>
                </a:rPr>
                <a:t>Ⅱ</a:t>
              </a:r>
              <a:r>
                <a:rPr kumimoji="0" lang="ja-JP" altLang="en-US" sz="1400" b="1" kern="0" dirty="0">
                  <a:solidFill>
                    <a:schemeClr val="accent2">
                      <a:lumMod val="75000"/>
                    </a:schemeClr>
                  </a:solidFill>
                  <a:latin typeface="Meiryo UI" panose="020B0604030504040204" pitchFamily="50" charset="-128"/>
                  <a:ea typeface="Meiryo UI" panose="020B0604030504040204" pitchFamily="50" charset="-128"/>
                </a:rPr>
                <a:t>のいずれも難しい場合</a:t>
              </a:r>
              <a:endParaRPr kumimoji="0" lang="en-US" altLang="ja-JP" sz="1400" b="1" kern="0" dirty="0">
                <a:solidFill>
                  <a:schemeClr val="accent2">
                    <a:lumMod val="75000"/>
                  </a:schemeClr>
                </a:solidFill>
                <a:latin typeface="Meiryo UI" panose="020B0604030504040204" pitchFamily="50" charset="-128"/>
                <a:ea typeface="Meiryo UI" panose="020B0604030504040204" pitchFamily="50" charset="-128"/>
              </a:endParaRPr>
            </a:p>
          </p:txBody>
        </p:sp>
        <p:cxnSp>
          <p:nvCxnSpPr>
            <p:cNvPr id="60" name="直線コネクタ 59">
              <a:extLst>
                <a:ext uri="{FF2B5EF4-FFF2-40B4-BE49-F238E27FC236}">
                  <a16:creationId xmlns:a16="http://schemas.microsoft.com/office/drawing/2014/main" id="{6CAEF605-740A-40F5-BD1A-615CA2585679}"/>
                </a:ext>
              </a:extLst>
            </p:cNvPr>
            <p:cNvCxnSpPr>
              <a:cxnSpLocks/>
            </p:cNvCxnSpPr>
            <p:nvPr/>
          </p:nvCxnSpPr>
          <p:spPr>
            <a:xfrm flipV="1">
              <a:off x="719237" y="4536636"/>
              <a:ext cx="2728594" cy="1"/>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矢印: 五方向 60">
              <a:extLst>
                <a:ext uri="{FF2B5EF4-FFF2-40B4-BE49-F238E27FC236}">
                  <a16:creationId xmlns:a16="http://schemas.microsoft.com/office/drawing/2014/main" id="{F0752520-7F8D-40BB-9B5C-B1EBC1B28581}"/>
                </a:ext>
              </a:extLst>
            </p:cNvPr>
            <p:cNvSpPr/>
            <p:nvPr/>
          </p:nvSpPr>
          <p:spPr>
            <a:xfrm>
              <a:off x="719237" y="4320637"/>
              <a:ext cx="337179" cy="215999"/>
            </a:xfrm>
            <a:prstGeom prst="homePlate">
              <a:avLst>
                <a:gd name="adj" fmla="val 2207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87425" fontAlgn="ctr">
                <a:spcAft>
                  <a:spcPts val="300"/>
                </a:spcAft>
                <a:buClr>
                  <a:srgbClr val="024FA1"/>
                </a:buClr>
                <a:buSzPct val="80000"/>
                <a:defRPr/>
              </a:pPr>
              <a:r>
                <a:rPr kumimoji="0" lang="en-US" altLang="ja-JP" sz="1200" b="1" kern="0" dirty="0">
                  <a:solidFill>
                    <a:prstClr val="white"/>
                  </a:solidFill>
                  <a:latin typeface="Meiryo UI" panose="020B0604030504040204" pitchFamily="50" charset="-128"/>
                  <a:ea typeface="Meiryo UI" panose="020B0604030504040204" pitchFamily="50" charset="-128"/>
                </a:rPr>
                <a:t>Ⅲ</a:t>
              </a:r>
            </a:p>
          </p:txBody>
        </p:sp>
      </p:grpSp>
      <p:sp>
        <p:nvSpPr>
          <p:cNvPr id="64" name="フローチャート: 組合せ 63">
            <a:extLst>
              <a:ext uri="{FF2B5EF4-FFF2-40B4-BE49-F238E27FC236}">
                <a16:creationId xmlns:a16="http://schemas.microsoft.com/office/drawing/2014/main" id="{EC4119D8-AD0D-4880-A2F7-6CC8199E3C0C}"/>
              </a:ext>
            </a:extLst>
          </p:cNvPr>
          <p:cNvSpPr/>
          <p:nvPr/>
        </p:nvSpPr>
        <p:spPr>
          <a:xfrm rot="16200000">
            <a:off x="2398950" y="5732866"/>
            <a:ext cx="543824" cy="16844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a:extLst>
              <a:ext uri="{FF2B5EF4-FFF2-40B4-BE49-F238E27FC236}">
                <a16:creationId xmlns:a16="http://schemas.microsoft.com/office/drawing/2014/main" id="{E9F2496D-1BA9-4A1D-9D33-C35AB90AF0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47009" y="5545716"/>
            <a:ext cx="481550" cy="481550"/>
          </a:xfrm>
          <a:prstGeom prst="rect">
            <a:avLst/>
          </a:prstGeom>
        </p:spPr>
      </p:pic>
      <p:pic>
        <p:nvPicPr>
          <p:cNvPr id="12" name="図 11">
            <a:extLst>
              <a:ext uri="{FF2B5EF4-FFF2-40B4-BE49-F238E27FC236}">
                <a16:creationId xmlns:a16="http://schemas.microsoft.com/office/drawing/2014/main" id="{94D69AC0-459E-448F-A37F-48ACF988D65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30726" y="5545716"/>
            <a:ext cx="481550" cy="481550"/>
          </a:xfrm>
          <a:prstGeom prst="rect">
            <a:avLst/>
          </a:prstGeom>
        </p:spPr>
      </p:pic>
      <p:cxnSp>
        <p:nvCxnSpPr>
          <p:cNvPr id="67" name="直線矢印コネクタ 66">
            <a:extLst>
              <a:ext uri="{FF2B5EF4-FFF2-40B4-BE49-F238E27FC236}">
                <a16:creationId xmlns:a16="http://schemas.microsoft.com/office/drawing/2014/main" id="{A692AC99-FA44-4EA9-A28D-C1678333EEA7}"/>
              </a:ext>
            </a:extLst>
          </p:cNvPr>
          <p:cNvCxnSpPr>
            <a:cxnSpLocks/>
          </p:cNvCxnSpPr>
          <p:nvPr/>
        </p:nvCxnSpPr>
        <p:spPr>
          <a:xfrm flipV="1">
            <a:off x="3628243" y="5786491"/>
            <a:ext cx="43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C26052F3-AC14-4CCA-BF1E-4711908B80F0}"/>
              </a:ext>
            </a:extLst>
          </p:cNvPr>
          <p:cNvSpPr txBox="1"/>
          <p:nvPr/>
        </p:nvSpPr>
        <p:spPr>
          <a:xfrm>
            <a:off x="3086475" y="6135915"/>
            <a:ext cx="1904166" cy="507831"/>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提出後、都道府県担当者が</a:t>
            </a:r>
            <a:br>
              <a:rPr lang="en-US" altLang="ja-JP" sz="900" dirty="0">
                <a:latin typeface="Meiryo UI" panose="020B0604030504040204" pitchFamily="50" charset="-128"/>
                <a:ea typeface="Meiryo UI" panose="020B0604030504040204" pitchFamily="50" charset="-128"/>
              </a:rPr>
            </a:br>
            <a:r>
              <a:rPr lang="ja-JP" altLang="en-US" sz="900" dirty="0">
                <a:latin typeface="Meiryo UI" panose="020B0604030504040204" pitchFamily="50" charset="-128"/>
                <a:ea typeface="Meiryo UI" panose="020B0604030504040204" pitchFamily="50" charset="-128"/>
              </a:rPr>
              <a:t>マイナンバーで課税情報等を確認し、</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登録します</a:t>
            </a:r>
          </a:p>
        </p:txBody>
      </p:sp>
      <p:sp>
        <p:nvSpPr>
          <p:cNvPr id="79" name="四角形: 角を丸くする 78">
            <a:extLst>
              <a:ext uri="{FF2B5EF4-FFF2-40B4-BE49-F238E27FC236}">
                <a16:creationId xmlns:a16="http://schemas.microsoft.com/office/drawing/2014/main" id="{43E57EC9-6B0C-4D02-BBE2-F6EF24286B14}"/>
              </a:ext>
            </a:extLst>
          </p:cNvPr>
          <p:cNvSpPr/>
          <p:nvPr/>
        </p:nvSpPr>
        <p:spPr>
          <a:xfrm>
            <a:off x="2975528" y="5191494"/>
            <a:ext cx="3657220" cy="1512435"/>
          </a:xfrm>
          <a:prstGeom prst="roundRect">
            <a:avLst>
              <a:gd name="adj" fmla="val 8854"/>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 name="テキスト ボックス 85">
            <a:extLst>
              <a:ext uri="{FF2B5EF4-FFF2-40B4-BE49-F238E27FC236}">
                <a16:creationId xmlns:a16="http://schemas.microsoft.com/office/drawing/2014/main" id="{910A64B1-C8C6-46C6-8DD7-88E43813D9EE}"/>
              </a:ext>
            </a:extLst>
          </p:cNvPr>
          <p:cNvSpPr txBox="1"/>
          <p:nvPr/>
        </p:nvSpPr>
        <p:spPr>
          <a:xfrm>
            <a:off x="4404713" y="5084108"/>
            <a:ext cx="697627" cy="246221"/>
          </a:xfrm>
          <a:prstGeom prst="rect">
            <a:avLst/>
          </a:prstGeom>
          <a:solidFill>
            <a:schemeClr val="bg1"/>
          </a:solidFill>
          <a:ln>
            <a:noFill/>
            <a:prstDash val="dash"/>
          </a:ln>
        </p:spPr>
        <p:txBody>
          <a:bodyPr wrap="none" rtlCol="0" anchor="ctr">
            <a:spAutoFit/>
          </a:bodyPr>
          <a:lstStyle/>
          <a:p>
            <a:r>
              <a:rPr lang="ja-JP" altLang="en-US" sz="1000" dirty="0">
                <a:latin typeface="Meiryo UI" panose="020B0604030504040204" pitchFamily="50" charset="-128"/>
                <a:ea typeface="Meiryo UI" panose="020B0604030504040204" pitchFamily="50" charset="-128"/>
              </a:rPr>
              <a:t>都道府県</a:t>
            </a:r>
          </a:p>
        </p:txBody>
      </p:sp>
      <p:pic>
        <p:nvPicPr>
          <p:cNvPr id="19" name="図 18">
            <a:extLst>
              <a:ext uri="{FF2B5EF4-FFF2-40B4-BE49-F238E27FC236}">
                <a16:creationId xmlns:a16="http://schemas.microsoft.com/office/drawing/2014/main" id="{EA6F4276-F648-41A1-A399-CB4AA504E5E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12857" y="5471358"/>
            <a:ext cx="262775" cy="262775"/>
          </a:xfrm>
          <a:prstGeom prst="rect">
            <a:avLst/>
          </a:prstGeom>
        </p:spPr>
      </p:pic>
      <p:cxnSp>
        <p:nvCxnSpPr>
          <p:cNvPr id="94" name="直線矢印コネクタ 93">
            <a:extLst>
              <a:ext uri="{FF2B5EF4-FFF2-40B4-BE49-F238E27FC236}">
                <a16:creationId xmlns:a16="http://schemas.microsoft.com/office/drawing/2014/main" id="{F32EE1EC-DD58-451C-B9C5-944991A2FC6E}"/>
              </a:ext>
            </a:extLst>
          </p:cNvPr>
          <p:cNvCxnSpPr>
            <a:cxnSpLocks/>
          </p:cNvCxnSpPr>
          <p:nvPr/>
        </p:nvCxnSpPr>
        <p:spPr>
          <a:xfrm flipV="1">
            <a:off x="4661785" y="5786491"/>
            <a:ext cx="43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5" name="図 74" descr="QR コード&#10;&#10;自動的に生成された説明">
            <a:extLst>
              <a:ext uri="{FF2B5EF4-FFF2-40B4-BE49-F238E27FC236}">
                <a16:creationId xmlns:a16="http://schemas.microsoft.com/office/drawing/2014/main" id="{91761D3F-CD9D-4851-8033-E545B1A087A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62278" y="8148572"/>
            <a:ext cx="800100" cy="800100"/>
          </a:xfrm>
          <a:prstGeom prst="rect">
            <a:avLst/>
          </a:prstGeom>
        </p:spPr>
      </p:pic>
      <p:sp>
        <p:nvSpPr>
          <p:cNvPr id="90" name="正方形/長方形 89">
            <a:extLst>
              <a:ext uri="{FF2B5EF4-FFF2-40B4-BE49-F238E27FC236}">
                <a16:creationId xmlns:a16="http://schemas.microsoft.com/office/drawing/2014/main" id="{220C3083-14FA-4D29-8566-A112BE90B933}"/>
              </a:ext>
            </a:extLst>
          </p:cNvPr>
          <p:cNvSpPr/>
          <p:nvPr/>
        </p:nvSpPr>
        <p:spPr>
          <a:xfrm>
            <a:off x="5222730" y="8883390"/>
            <a:ext cx="1479196" cy="246221"/>
          </a:xfrm>
          <a:prstGeom prst="rect">
            <a:avLst/>
          </a:prstGeom>
          <a:ln>
            <a:noFill/>
          </a:ln>
        </p:spPr>
        <p:txBody>
          <a:bodyPr wrap="square" anchor="ctr">
            <a:spAutoFit/>
          </a:bodyPr>
          <a:lstStyle/>
          <a:p>
            <a:pPr algn="ctr"/>
            <a:r>
              <a:rPr lang="ja-JP" altLang="en-US" sz="1000" dirty="0">
                <a:latin typeface="Meiryo UI" panose="020B0604030504040204" pitchFamily="50" charset="-128"/>
                <a:ea typeface="Meiryo UI" panose="020B0604030504040204" pitchFamily="50" charset="-128"/>
                <a:hlinkClick r:id="rId12"/>
              </a:rPr>
              <a:t>文部科学省</a:t>
            </a:r>
            <a:r>
              <a:rPr lang="en-US" altLang="ja-JP" sz="1000" dirty="0">
                <a:latin typeface="Meiryo UI" panose="020B0604030504040204" pitchFamily="50" charset="-128"/>
                <a:ea typeface="Meiryo UI" panose="020B0604030504040204" pitchFamily="50" charset="-128"/>
                <a:hlinkClick r:id="rId12"/>
              </a:rPr>
              <a:t>HP</a:t>
            </a:r>
            <a:endParaRPr lang="en-US" altLang="ja-JP" sz="1000" dirty="0">
              <a:latin typeface="Meiryo UI" panose="020B0604030504040204" pitchFamily="50" charset="-128"/>
              <a:ea typeface="Meiryo UI" panose="020B0604030504040204" pitchFamily="50" charset="-128"/>
            </a:endParaRPr>
          </a:p>
        </p:txBody>
      </p:sp>
      <p:sp>
        <p:nvSpPr>
          <p:cNvPr id="66" name="四角形: 角を丸くする 65">
            <a:extLst>
              <a:ext uri="{FF2B5EF4-FFF2-40B4-BE49-F238E27FC236}">
                <a16:creationId xmlns:a16="http://schemas.microsoft.com/office/drawing/2014/main" id="{A8748A60-6C12-4EA9-8210-D25C5786A21A}"/>
              </a:ext>
            </a:extLst>
          </p:cNvPr>
          <p:cNvSpPr/>
          <p:nvPr/>
        </p:nvSpPr>
        <p:spPr>
          <a:xfrm>
            <a:off x="602761" y="6577786"/>
            <a:ext cx="1021425" cy="198473"/>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四角形: 角を丸くする 100">
            <a:extLst>
              <a:ext uri="{FF2B5EF4-FFF2-40B4-BE49-F238E27FC236}">
                <a16:creationId xmlns:a16="http://schemas.microsoft.com/office/drawing/2014/main" id="{852958A7-3E29-4AE6-83AB-ECE98BB966F5}"/>
              </a:ext>
            </a:extLst>
          </p:cNvPr>
          <p:cNvSpPr/>
          <p:nvPr/>
        </p:nvSpPr>
        <p:spPr>
          <a:xfrm>
            <a:off x="612621" y="5855888"/>
            <a:ext cx="1278265" cy="246563"/>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2" name="図 101">
            <a:extLst>
              <a:ext uri="{FF2B5EF4-FFF2-40B4-BE49-F238E27FC236}">
                <a16:creationId xmlns:a16="http://schemas.microsoft.com/office/drawing/2014/main" id="{89B87FEF-5937-4EAB-BC08-8B127CCB964A}"/>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2"/>
          <a:stretch/>
        </p:blipFill>
        <p:spPr>
          <a:xfrm>
            <a:off x="283774" y="2371892"/>
            <a:ext cx="1284940" cy="1648752"/>
          </a:xfrm>
          <a:prstGeom prst="rect">
            <a:avLst/>
          </a:prstGeom>
          <a:ln>
            <a:solidFill>
              <a:schemeClr val="bg1">
                <a:lumMod val="50000"/>
              </a:schemeClr>
            </a:solidFill>
          </a:ln>
        </p:spPr>
      </p:pic>
      <p:pic>
        <p:nvPicPr>
          <p:cNvPr id="103" name="図 102" descr="アイコン が含まれている画像&#10;&#10;自動的に生成された説明">
            <a:extLst>
              <a:ext uri="{FF2B5EF4-FFF2-40B4-BE49-F238E27FC236}">
                <a16:creationId xmlns:a16="http://schemas.microsoft.com/office/drawing/2014/main" id="{6E65F7FD-7712-4D95-A935-59C88BC0107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082284" y="2742965"/>
            <a:ext cx="162104" cy="289743"/>
          </a:xfrm>
          <a:prstGeom prst="rect">
            <a:avLst/>
          </a:prstGeom>
        </p:spPr>
      </p:pic>
      <p:pic>
        <p:nvPicPr>
          <p:cNvPr id="104" name="グラフィックス 103" descr="スマート フォン">
            <a:extLst>
              <a:ext uri="{FF2B5EF4-FFF2-40B4-BE49-F238E27FC236}">
                <a16:creationId xmlns:a16="http://schemas.microsoft.com/office/drawing/2014/main" id="{38BD261B-1E7D-4FA6-B0FB-2AF8C57A5D8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43975" y="2630015"/>
            <a:ext cx="387948" cy="387948"/>
          </a:xfrm>
          <a:prstGeom prst="rect">
            <a:avLst/>
          </a:prstGeom>
        </p:spPr>
      </p:pic>
      <p:sp>
        <p:nvSpPr>
          <p:cNvPr id="106" name="四角形: 角を丸くする 105">
            <a:extLst>
              <a:ext uri="{FF2B5EF4-FFF2-40B4-BE49-F238E27FC236}">
                <a16:creationId xmlns:a16="http://schemas.microsoft.com/office/drawing/2014/main" id="{2C3A0850-7129-48D5-9418-796D72143BFD}"/>
              </a:ext>
            </a:extLst>
          </p:cNvPr>
          <p:cNvSpPr/>
          <p:nvPr/>
        </p:nvSpPr>
        <p:spPr>
          <a:xfrm>
            <a:off x="1990006" y="2446026"/>
            <a:ext cx="2886963" cy="1668492"/>
          </a:xfrm>
          <a:prstGeom prst="roundRect">
            <a:avLst>
              <a:gd name="adj" fmla="val 8854"/>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テキスト ボックス 106">
            <a:extLst>
              <a:ext uri="{FF2B5EF4-FFF2-40B4-BE49-F238E27FC236}">
                <a16:creationId xmlns:a16="http://schemas.microsoft.com/office/drawing/2014/main" id="{2E44CF8A-0B91-4F10-8747-F0D43DEB89D5}"/>
              </a:ext>
            </a:extLst>
          </p:cNvPr>
          <p:cNvSpPr txBox="1"/>
          <p:nvPr/>
        </p:nvSpPr>
        <p:spPr>
          <a:xfrm>
            <a:off x="3611685" y="3585625"/>
            <a:ext cx="1148071" cy="507831"/>
          </a:xfrm>
          <a:prstGeom prst="rect">
            <a:avLst/>
          </a:prstGeom>
          <a:noFill/>
        </p:spPr>
        <p:txBody>
          <a:bodyPr wrap="none" rtlCol="0">
            <a:spAutoFit/>
          </a:bodyPr>
          <a:lstStyle/>
          <a:p>
            <a:pPr algn="ctr"/>
            <a:r>
              <a:rPr lang="ja-JP" altLang="en-US" sz="900" dirty="0">
                <a:latin typeface="Meiryo UI" panose="020B0604030504040204" pitchFamily="50" charset="-128"/>
                <a:ea typeface="Meiryo UI" panose="020B0604030504040204" pitchFamily="50" charset="-128"/>
              </a:rPr>
              <a:t>スマートフォン又は</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IC</a:t>
            </a:r>
            <a:r>
              <a:rPr lang="ja-JP" altLang="en-US" sz="900" dirty="0">
                <a:latin typeface="Meiryo UI" panose="020B0604030504040204" pitchFamily="50" charset="-128"/>
                <a:ea typeface="Meiryo UI" panose="020B0604030504040204" pitchFamily="50" charset="-128"/>
              </a:rPr>
              <a:t>カードリードライタで</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読み取ります</a:t>
            </a:r>
          </a:p>
        </p:txBody>
      </p:sp>
      <p:sp>
        <p:nvSpPr>
          <p:cNvPr id="108" name="テキスト ボックス 107">
            <a:extLst>
              <a:ext uri="{FF2B5EF4-FFF2-40B4-BE49-F238E27FC236}">
                <a16:creationId xmlns:a16="http://schemas.microsoft.com/office/drawing/2014/main" id="{5754B66B-0FB5-4F70-8E27-9D74D50C8825}"/>
              </a:ext>
            </a:extLst>
          </p:cNvPr>
          <p:cNvSpPr txBox="1"/>
          <p:nvPr/>
        </p:nvSpPr>
        <p:spPr>
          <a:xfrm>
            <a:off x="2975528" y="2330458"/>
            <a:ext cx="877163" cy="246221"/>
          </a:xfrm>
          <a:prstGeom prst="rect">
            <a:avLst/>
          </a:prstGeom>
          <a:solidFill>
            <a:schemeClr val="bg1"/>
          </a:solidFill>
          <a:ln>
            <a:noFill/>
            <a:prstDash val="dash"/>
          </a:ln>
        </p:spPr>
        <p:txBody>
          <a:bodyPr wrap="none" rtlCol="0" anchor="ctr">
            <a:spAutoFit/>
          </a:bodyPr>
          <a:lstStyle/>
          <a:p>
            <a:r>
              <a:rPr lang="ja-JP" altLang="en-US" sz="1000" dirty="0">
                <a:latin typeface="Meiryo UI" panose="020B0604030504040204" pitchFamily="50" charset="-128"/>
                <a:ea typeface="Meiryo UI" panose="020B0604030504040204" pitchFamily="50" charset="-128"/>
              </a:rPr>
              <a:t>マイナポータル</a:t>
            </a:r>
          </a:p>
        </p:txBody>
      </p:sp>
      <p:sp>
        <p:nvSpPr>
          <p:cNvPr id="110" name="四角形: 角を丸くする 109">
            <a:extLst>
              <a:ext uri="{FF2B5EF4-FFF2-40B4-BE49-F238E27FC236}">
                <a16:creationId xmlns:a16="http://schemas.microsoft.com/office/drawing/2014/main" id="{27393CFA-2525-469A-8813-654134A2EDAC}"/>
              </a:ext>
            </a:extLst>
          </p:cNvPr>
          <p:cNvSpPr/>
          <p:nvPr/>
        </p:nvSpPr>
        <p:spPr>
          <a:xfrm>
            <a:off x="309419" y="3814521"/>
            <a:ext cx="607600" cy="224254"/>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 name="四角形: 角を丸くする 110">
            <a:extLst>
              <a:ext uri="{FF2B5EF4-FFF2-40B4-BE49-F238E27FC236}">
                <a16:creationId xmlns:a16="http://schemas.microsoft.com/office/drawing/2014/main" id="{304D1E49-4041-4FA6-9788-03BFB9490B18}"/>
              </a:ext>
            </a:extLst>
          </p:cNvPr>
          <p:cNvSpPr/>
          <p:nvPr/>
        </p:nvSpPr>
        <p:spPr>
          <a:xfrm>
            <a:off x="972655" y="3816429"/>
            <a:ext cx="513006" cy="220707"/>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 name="テキスト ボックス 113">
            <a:extLst>
              <a:ext uri="{FF2B5EF4-FFF2-40B4-BE49-F238E27FC236}">
                <a16:creationId xmlns:a16="http://schemas.microsoft.com/office/drawing/2014/main" id="{61B5C136-11E5-401E-8E87-3676CD296AA9}"/>
              </a:ext>
            </a:extLst>
          </p:cNvPr>
          <p:cNvSpPr txBox="1"/>
          <p:nvPr/>
        </p:nvSpPr>
        <p:spPr>
          <a:xfrm>
            <a:off x="390314" y="4039504"/>
            <a:ext cx="1031051" cy="230832"/>
          </a:xfrm>
          <a:prstGeom prst="rect">
            <a:avLst/>
          </a:prstGeom>
          <a:noFill/>
          <a:ln>
            <a:noFill/>
            <a:prstDash val="solid"/>
          </a:ln>
        </p:spPr>
        <p:txBody>
          <a:bodyPr wrap="none" rtlCol="0" anchor="ctr">
            <a:spAutoFit/>
          </a:bodyPr>
          <a:lstStyle/>
          <a:p>
            <a:r>
              <a:rPr lang="ja-JP" altLang="en-US" sz="900" dirty="0">
                <a:latin typeface="Meiryo UI" panose="020B0604030504040204" pitchFamily="50" charset="-128"/>
                <a:ea typeface="Meiryo UI" panose="020B0604030504040204" pitchFamily="50" charset="-128"/>
              </a:rPr>
              <a:t>ボタンを押下します</a:t>
            </a:r>
          </a:p>
        </p:txBody>
      </p:sp>
      <p:sp>
        <p:nvSpPr>
          <p:cNvPr id="115" name="テキスト ボックス 114">
            <a:extLst>
              <a:ext uri="{FF2B5EF4-FFF2-40B4-BE49-F238E27FC236}">
                <a16:creationId xmlns:a16="http://schemas.microsoft.com/office/drawing/2014/main" id="{90EF9DD1-52F7-4AC7-B987-77C8E37AE0A4}"/>
              </a:ext>
            </a:extLst>
          </p:cNvPr>
          <p:cNvSpPr txBox="1"/>
          <p:nvPr/>
        </p:nvSpPr>
        <p:spPr>
          <a:xfrm>
            <a:off x="5074862" y="4037510"/>
            <a:ext cx="1802144" cy="369332"/>
          </a:xfrm>
          <a:prstGeom prst="rect">
            <a:avLst/>
          </a:prstGeom>
          <a:noFill/>
          <a:ln>
            <a:noFill/>
            <a:prstDash val="solid"/>
          </a:ln>
        </p:spPr>
        <p:txBody>
          <a:bodyPr wrap="square" rtlCol="0" anchor="ctr">
            <a:spAutoFit/>
          </a:bodyPr>
          <a:lstStyle/>
          <a:p>
            <a:pPr algn="ctr"/>
            <a:r>
              <a:rPr lang="ja-JP" altLang="en-US" sz="900" dirty="0">
                <a:latin typeface="Meiryo UI" panose="020B0604030504040204" pitchFamily="50" charset="-128"/>
                <a:ea typeface="Meiryo UI" panose="020B0604030504040204" pitchFamily="50" charset="-128"/>
              </a:rPr>
              <a:t>課税情報等が自動で転記され、</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そのまま提出します</a:t>
            </a:r>
          </a:p>
        </p:txBody>
      </p:sp>
      <p:cxnSp>
        <p:nvCxnSpPr>
          <p:cNvPr id="121" name="直線矢印コネクタ 120">
            <a:extLst>
              <a:ext uri="{FF2B5EF4-FFF2-40B4-BE49-F238E27FC236}">
                <a16:creationId xmlns:a16="http://schemas.microsoft.com/office/drawing/2014/main" id="{9658DFD6-08DD-41C8-9977-301E10642DC7}"/>
              </a:ext>
            </a:extLst>
          </p:cNvPr>
          <p:cNvCxnSpPr>
            <a:cxnSpLocks/>
          </p:cNvCxnSpPr>
          <p:nvPr/>
        </p:nvCxnSpPr>
        <p:spPr>
          <a:xfrm flipH="1" flipV="1">
            <a:off x="3952660" y="3048390"/>
            <a:ext cx="272326" cy="155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2" name="図 121">
            <a:extLst>
              <a:ext uri="{FF2B5EF4-FFF2-40B4-BE49-F238E27FC236}">
                <a16:creationId xmlns:a16="http://schemas.microsoft.com/office/drawing/2014/main" id="{FB25CB9F-F007-4205-AD28-513C8DD39B5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27974" y="3219799"/>
            <a:ext cx="525443" cy="338738"/>
          </a:xfrm>
          <a:prstGeom prst="rect">
            <a:avLst/>
          </a:prstGeom>
        </p:spPr>
      </p:pic>
      <p:pic>
        <p:nvPicPr>
          <p:cNvPr id="123" name="グラフィックス 122" descr="ノート PC">
            <a:extLst>
              <a:ext uri="{FF2B5EF4-FFF2-40B4-BE49-F238E27FC236}">
                <a16:creationId xmlns:a16="http://schemas.microsoft.com/office/drawing/2014/main" id="{25832716-7944-4344-9DD0-1EC276F4830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574539" y="2613393"/>
            <a:ext cx="516155" cy="516155"/>
          </a:xfrm>
          <a:prstGeom prst="rect">
            <a:avLst/>
          </a:prstGeom>
        </p:spPr>
      </p:pic>
      <p:cxnSp>
        <p:nvCxnSpPr>
          <p:cNvPr id="124" name="直線コネクタ 123">
            <a:extLst>
              <a:ext uri="{FF2B5EF4-FFF2-40B4-BE49-F238E27FC236}">
                <a16:creationId xmlns:a16="http://schemas.microsoft.com/office/drawing/2014/main" id="{48894439-E7BC-4A4C-9FC0-BDE3152A4104}"/>
              </a:ext>
            </a:extLst>
          </p:cNvPr>
          <p:cNvCxnSpPr>
            <a:cxnSpLocks/>
          </p:cNvCxnSpPr>
          <p:nvPr/>
        </p:nvCxnSpPr>
        <p:spPr>
          <a:xfrm>
            <a:off x="4008747" y="2750933"/>
            <a:ext cx="1189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矢印コネクタ 125">
            <a:extLst>
              <a:ext uri="{FF2B5EF4-FFF2-40B4-BE49-F238E27FC236}">
                <a16:creationId xmlns:a16="http://schemas.microsoft.com/office/drawing/2014/main" id="{D1C93ECC-6BFD-4BAE-9A6B-E545CF9BD642}"/>
              </a:ext>
            </a:extLst>
          </p:cNvPr>
          <p:cNvCxnSpPr>
            <a:cxnSpLocks/>
          </p:cNvCxnSpPr>
          <p:nvPr/>
        </p:nvCxnSpPr>
        <p:spPr>
          <a:xfrm flipV="1">
            <a:off x="4219943" y="3057350"/>
            <a:ext cx="272326" cy="155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フローチャート: 組合せ 126">
            <a:extLst>
              <a:ext uri="{FF2B5EF4-FFF2-40B4-BE49-F238E27FC236}">
                <a16:creationId xmlns:a16="http://schemas.microsoft.com/office/drawing/2014/main" id="{83A4D41D-7F4A-42D0-A1BF-0A7378E6BEB3}"/>
              </a:ext>
            </a:extLst>
          </p:cNvPr>
          <p:cNvSpPr/>
          <p:nvPr/>
        </p:nvSpPr>
        <p:spPr>
          <a:xfrm rot="16200000">
            <a:off x="1539684" y="3095569"/>
            <a:ext cx="543824" cy="16844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フローチャート: 組合せ 127">
            <a:extLst>
              <a:ext uri="{FF2B5EF4-FFF2-40B4-BE49-F238E27FC236}">
                <a16:creationId xmlns:a16="http://schemas.microsoft.com/office/drawing/2014/main" id="{FB22D267-88AF-4BA5-BD0B-BE29BF70C1FC}"/>
              </a:ext>
            </a:extLst>
          </p:cNvPr>
          <p:cNvSpPr/>
          <p:nvPr/>
        </p:nvSpPr>
        <p:spPr>
          <a:xfrm rot="16200000">
            <a:off x="4816692" y="3035854"/>
            <a:ext cx="543824" cy="16844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9" name="図 128">
            <a:extLst>
              <a:ext uri="{FF2B5EF4-FFF2-40B4-BE49-F238E27FC236}">
                <a16:creationId xmlns:a16="http://schemas.microsoft.com/office/drawing/2014/main" id="{D84E9B6E-15BE-4EC8-9545-FEF13B5BBAEE}"/>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5247183" y="2368242"/>
            <a:ext cx="1358162" cy="1668492"/>
          </a:xfrm>
          <a:prstGeom prst="rect">
            <a:avLst/>
          </a:prstGeom>
          <a:ln>
            <a:solidFill>
              <a:schemeClr val="bg1">
                <a:lumMod val="50000"/>
              </a:schemeClr>
            </a:solidFill>
          </a:ln>
        </p:spPr>
      </p:pic>
      <p:sp>
        <p:nvSpPr>
          <p:cNvPr id="130" name="四角形: 角を丸くする 129">
            <a:extLst>
              <a:ext uri="{FF2B5EF4-FFF2-40B4-BE49-F238E27FC236}">
                <a16:creationId xmlns:a16="http://schemas.microsoft.com/office/drawing/2014/main" id="{2E755450-2D3B-4A3D-B635-6E6D79516051}"/>
              </a:ext>
            </a:extLst>
          </p:cNvPr>
          <p:cNvSpPr/>
          <p:nvPr/>
        </p:nvSpPr>
        <p:spPr>
          <a:xfrm>
            <a:off x="5912153" y="2679971"/>
            <a:ext cx="693192" cy="1117633"/>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6" name="図 135">
            <a:extLst>
              <a:ext uri="{FF2B5EF4-FFF2-40B4-BE49-F238E27FC236}">
                <a16:creationId xmlns:a16="http://schemas.microsoft.com/office/drawing/2014/main" id="{22511864-6EBC-4D52-BFEA-9FCE61EAB89B}"/>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2130942" y="2847680"/>
            <a:ext cx="1309605" cy="829100"/>
          </a:xfrm>
          <a:prstGeom prst="rect">
            <a:avLst/>
          </a:prstGeom>
          <a:ln>
            <a:solidFill>
              <a:schemeClr val="bg1">
                <a:lumMod val="50000"/>
              </a:schemeClr>
            </a:solidFill>
          </a:ln>
        </p:spPr>
      </p:pic>
      <p:pic>
        <p:nvPicPr>
          <p:cNvPr id="137" name="図 136">
            <a:extLst>
              <a:ext uri="{FF2B5EF4-FFF2-40B4-BE49-F238E27FC236}">
                <a16:creationId xmlns:a16="http://schemas.microsoft.com/office/drawing/2014/main" id="{2B1BA1D5-1B8F-4CA7-974A-27EBFA0FAEAE}"/>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5201981" y="5278807"/>
            <a:ext cx="1308463" cy="1399806"/>
          </a:xfrm>
          <a:prstGeom prst="rect">
            <a:avLst/>
          </a:prstGeom>
          <a:ln>
            <a:solidFill>
              <a:schemeClr val="bg1">
                <a:lumMod val="50000"/>
              </a:schemeClr>
            </a:solidFill>
          </a:ln>
        </p:spPr>
      </p:pic>
      <p:sp>
        <p:nvSpPr>
          <p:cNvPr id="138" name="四角形: 角を丸くする 137">
            <a:extLst>
              <a:ext uri="{FF2B5EF4-FFF2-40B4-BE49-F238E27FC236}">
                <a16:creationId xmlns:a16="http://schemas.microsoft.com/office/drawing/2014/main" id="{88927293-EEAE-45E5-819C-20A7B59AB1FE}"/>
              </a:ext>
            </a:extLst>
          </p:cNvPr>
          <p:cNvSpPr/>
          <p:nvPr/>
        </p:nvSpPr>
        <p:spPr>
          <a:xfrm>
            <a:off x="5855012" y="5608526"/>
            <a:ext cx="619093" cy="1054847"/>
          </a:xfrm>
          <a:prstGeom prst="roundRect">
            <a:avLst>
              <a:gd name="adj" fmla="val 8854"/>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48" name="直線矢印コネクタ 147">
            <a:extLst>
              <a:ext uri="{FF2B5EF4-FFF2-40B4-BE49-F238E27FC236}">
                <a16:creationId xmlns:a16="http://schemas.microsoft.com/office/drawing/2014/main" id="{55BD87A2-BAC7-4069-8EC5-3B1E43E985BB}"/>
              </a:ext>
            </a:extLst>
          </p:cNvPr>
          <p:cNvCxnSpPr>
            <a:cxnSpLocks/>
          </p:cNvCxnSpPr>
          <p:nvPr/>
        </p:nvCxnSpPr>
        <p:spPr>
          <a:xfrm>
            <a:off x="663208" y="6119819"/>
            <a:ext cx="0" cy="3509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図 4" descr="QR コード&#10;&#10;自動的に生成された説明">
            <a:extLst>
              <a:ext uri="{FF2B5EF4-FFF2-40B4-BE49-F238E27FC236}">
                <a16:creationId xmlns:a16="http://schemas.microsoft.com/office/drawing/2014/main" id="{B6C00421-BDAE-680A-034F-2AB79A3E73F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901404" y="1056430"/>
            <a:ext cx="593883" cy="593883"/>
          </a:xfrm>
          <a:prstGeom prst="rect">
            <a:avLst/>
          </a:prstGeom>
        </p:spPr>
      </p:pic>
      <p:pic>
        <p:nvPicPr>
          <p:cNvPr id="6" name="図 5" descr="QR コード&#10;&#10;自動的に生成された説明">
            <a:extLst>
              <a:ext uri="{FF2B5EF4-FFF2-40B4-BE49-F238E27FC236}">
                <a16:creationId xmlns:a16="http://schemas.microsoft.com/office/drawing/2014/main" id="{CB4F8903-5060-C609-2CE5-E9AD6D4D910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22843" y="1053174"/>
            <a:ext cx="593883" cy="593883"/>
          </a:xfrm>
          <a:prstGeom prst="rect">
            <a:avLst/>
          </a:prstGeom>
        </p:spPr>
      </p:pic>
      <p:sp>
        <p:nvSpPr>
          <p:cNvPr id="8" name="吹き出し: 角を丸めた四角形 7">
            <a:extLst>
              <a:ext uri="{FF2B5EF4-FFF2-40B4-BE49-F238E27FC236}">
                <a16:creationId xmlns:a16="http://schemas.microsoft.com/office/drawing/2014/main" id="{95131008-6758-3F75-8161-FC1309D1053D}"/>
              </a:ext>
            </a:extLst>
          </p:cNvPr>
          <p:cNvSpPr/>
          <p:nvPr/>
        </p:nvSpPr>
        <p:spPr>
          <a:xfrm>
            <a:off x="4663334" y="617805"/>
            <a:ext cx="1977862" cy="1154655"/>
          </a:xfrm>
          <a:prstGeom prst="wedgeRoundRectCallout">
            <a:avLst>
              <a:gd name="adj1" fmla="val -50391"/>
              <a:gd name="adj2" fmla="val 58419"/>
              <a:gd name="adj3" fmla="val 16667"/>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Rectangle 42">
            <a:extLst>
              <a:ext uri="{FF2B5EF4-FFF2-40B4-BE49-F238E27FC236}">
                <a16:creationId xmlns:a16="http://schemas.microsoft.com/office/drawing/2014/main" id="{0B800F18-1AB4-C62F-4ACE-74E1B9FCC461}"/>
              </a:ext>
            </a:extLst>
          </p:cNvPr>
          <p:cNvSpPr>
            <a:spLocks noChangeArrowheads="1"/>
          </p:cNvSpPr>
          <p:nvPr/>
        </p:nvSpPr>
        <p:spPr bwMode="auto">
          <a:xfrm>
            <a:off x="4873028" y="723524"/>
            <a:ext cx="1657504" cy="415900"/>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3600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lnSpc>
                <a:spcPts val="800"/>
              </a:lnSpc>
              <a:spcAft>
                <a:spcPts val="300"/>
              </a:spcAft>
              <a:buClr>
                <a:schemeClr val="tx2"/>
              </a:buClr>
              <a:buSzPct val="80000"/>
              <a:defRPr/>
            </a:pPr>
            <a:r>
              <a:rPr kumimoji="0" lang="ja-JP" altLang="en-US" sz="800" kern="0" dirty="0">
                <a:solidFill>
                  <a:schemeClr val="accent1">
                    <a:lumMod val="50000"/>
                  </a:schemeClr>
                </a:solidFill>
                <a:latin typeface="Meiryo UI" panose="020B0604030504040204" pitchFamily="50" charset="-128"/>
                <a:ea typeface="Meiryo UI" panose="020B0604030504040204" pitchFamily="50" charset="-128"/>
              </a:rPr>
              <a:t>マイナポータルアプリをお持ちでない方は</a:t>
            </a:r>
            <a:endParaRPr kumimoji="0" lang="en-US" altLang="ja-JP" sz="800" kern="0" dirty="0">
              <a:solidFill>
                <a:schemeClr val="accent1">
                  <a:lumMod val="50000"/>
                </a:schemeClr>
              </a:solidFill>
              <a:latin typeface="Meiryo UI" panose="020B0604030504040204" pitchFamily="50" charset="-128"/>
              <a:ea typeface="Meiryo UI" panose="020B0604030504040204" pitchFamily="50" charset="-128"/>
            </a:endParaRPr>
          </a:p>
          <a:p>
            <a:pPr defTabSz="987425" fontAlgn="ctr">
              <a:lnSpc>
                <a:spcPts val="800"/>
              </a:lnSpc>
              <a:spcAft>
                <a:spcPts val="300"/>
              </a:spcAft>
              <a:buClr>
                <a:schemeClr val="tx2"/>
              </a:buClr>
              <a:buSzPct val="80000"/>
              <a:defRPr/>
            </a:pPr>
            <a:r>
              <a:rPr kumimoji="0" lang="ja-JP" altLang="en-US" sz="800" kern="0" dirty="0">
                <a:solidFill>
                  <a:schemeClr val="accent1">
                    <a:lumMod val="50000"/>
                  </a:schemeClr>
                </a:solidFill>
                <a:latin typeface="Meiryo UI" panose="020B0604030504040204" pitchFamily="50" charset="-128"/>
                <a:ea typeface="Meiryo UI" panose="020B0604030504040204" pitchFamily="50" charset="-128"/>
              </a:rPr>
              <a:t>こちらからインストールできます。</a:t>
            </a:r>
            <a:endParaRPr kumimoji="0" lang="en-US" altLang="ja-JP" sz="800" kern="0" dirty="0">
              <a:solidFill>
                <a:schemeClr val="accent1">
                  <a:lumMod val="50000"/>
                </a:schemeClr>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5430A814-7B7F-7AA4-BE1E-756CB53A5EA9}"/>
              </a:ext>
            </a:extLst>
          </p:cNvPr>
          <p:cNvPicPr>
            <a:picLocks noChangeAspect="1"/>
          </p:cNvPicPr>
          <p:nvPr/>
        </p:nvPicPr>
        <p:blipFill rotWithShape="1">
          <a:blip r:embed="rId23"/>
          <a:srcRect l="3500" t="10813" r="2994" b="8135"/>
          <a:stretch/>
        </p:blipFill>
        <p:spPr>
          <a:xfrm>
            <a:off x="4788540" y="516084"/>
            <a:ext cx="1038225" cy="245067"/>
          </a:xfrm>
          <a:prstGeom prst="rect">
            <a:avLst/>
          </a:prstGeom>
          <a:noFill/>
          <a:ln>
            <a:noFill/>
          </a:ln>
        </p:spPr>
      </p:pic>
      <p:sp>
        <p:nvSpPr>
          <p:cNvPr id="20" name="正方形/長方形 19">
            <a:extLst>
              <a:ext uri="{FF2B5EF4-FFF2-40B4-BE49-F238E27FC236}">
                <a16:creationId xmlns:a16="http://schemas.microsoft.com/office/drawing/2014/main" id="{BD7666DF-41E9-4C37-4CB7-66FBAE78165D}"/>
              </a:ext>
            </a:extLst>
          </p:cNvPr>
          <p:cNvSpPr/>
          <p:nvPr/>
        </p:nvSpPr>
        <p:spPr>
          <a:xfrm>
            <a:off x="4909818" y="1581985"/>
            <a:ext cx="577053" cy="200055"/>
          </a:xfrm>
          <a:prstGeom prst="rect">
            <a:avLst/>
          </a:prstGeom>
          <a:ln>
            <a:noFill/>
          </a:ln>
        </p:spPr>
        <p:txBody>
          <a:bodyPr wrap="square" anchor="ctr">
            <a:spAutoFit/>
          </a:bodyPr>
          <a:lstStyle/>
          <a:p>
            <a:pPr algn="ctr"/>
            <a:r>
              <a:rPr lang="en-US" altLang="ja-JP" sz="700" dirty="0">
                <a:latin typeface="Meiryo UI" panose="020B0604030504040204" pitchFamily="50" charset="-128"/>
                <a:ea typeface="Meiryo UI" panose="020B0604030504040204" pitchFamily="50" charset="-128"/>
              </a:rPr>
              <a:t>iPhone</a:t>
            </a:r>
            <a:r>
              <a:rPr lang="ja-JP" altLang="en-US" sz="700" dirty="0">
                <a:latin typeface="Meiryo UI" panose="020B0604030504040204" pitchFamily="50" charset="-128"/>
                <a:ea typeface="Meiryo UI" panose="020B0604030504040204" pitchFamily="50" charset="-128"/>
              </a:rPr>
              <a:t>用</a:t>
            </a:r>
            <a:endParaRPr lang="en-US" altLang="ja-JP" sz="7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A9C3D623-0E54-F56A-8153-918578CA51BC}"/>
              </a:ext>
            </a:extLst>
          </p:cNvPr>
          <p:cNvSpPr/>
          <p:nvPr/>
        </p:nvSpPr>
        <p:spPr>
          <a:xfrm>
            <a:off x="5793738" y="1584916"/>
            <a:ext cx="644993" cy="200055"/>
          </a:xfrm>
          <a:prstGeom prst="rect">
            <a:avLst/>
          </a:prstGeom>
          <a:ln>
            <a:noFill/>
          </a:ln>
        </p:spPr>
        <p:txBody>
          <a:bodyPr wrap="square" anchor="ctr">
            <a:spAutoFit/>
          </a:bodyPr>
          <a:lstStyle/>
          <a:p>
            <a:pPr algn="ctr"/>
            <a:r>
              <a:rPr lang="en-US" altLang="ja-JP" sz="700" dirty="0">
                <a:latin typeface="Meiryo UI" panose="020B0604030504040204" pitchFamily="50" charset="-128"/>
                <a:ea typeface="Meiryo UI" panose="020B0604030504040204" pitchFamily="50" charset="-128"/>
              </a:rPr>
              <a:t>Android</a:t>
            </a:r>
            <a:r>
              <a:rPr lang="ja-JP" altLang="en-US" sz="700" dirty="0">
                <a:latin typeface="Meiryo UI" panose="020B0604030504040204" pitchFamily="50" charset="-128"/>
                <a:ea typeface="Meiryo UI" panose="020B0604030504040204" pitchFamily="50" charset="-128"/>
              </a:rPr>
              <a:t>用</a:t>
            </a:r>
            <a:endParaRPr lang="en-US" altLang="ja-JP" sz="700" dirty="0">
              <a:latin typeface="Meiryo UI" panose="020B0604030504040204" pitchFamily="50" charset="-128"/>
              <a:ea typeface="Meiryo UI" panose="020B0604030504040204" pitchFamily="50" charset="-128"/>
            </a:endParaRPr>
          </a:p>
        </p:txBody>
      </p:sp>
      <p:sp>
        <p:nvSpPr>
          <p:cNvPr id="22" name="Rectangle 42">
            <a:extLst>
              <a:ext uri="{FF2B5EF4-FFF2-40B4-BE49-F238E27FC236}">
                <a16:creationId xmlns:a16="http://schemas.microsoft.com/office/drawing/2014/main" id="{1420C71D-0831-1101-2033-722E0848D9A4}"/>
              </a:ext>
            </a:extLst>
          </p:cNvPr>
          <p:cNvSpPr>
            <a:spLocks noChangeArrowheads="1"/>
          </p:cNvSpPr>
          <p:nvPr/>
        </p:nvSpPr>
        <p:spPr bwMode="auto">
          <a:xfrm>
            <a:off x="281490" y="7213018"/>
            <a:ext cx="5941180" cy="485994"/>
          </a:xfrm>
          <a:prstGeom prst="rect">
            <a:avLst/>
          </a:prstGeom>
          <a:noFill/>
          <a:ln>
            <a:noFill/>
          </a:ln>
          <a:effectLst/>
          <a:extLst>
            <a:ext uri="{909E8E84-426E-40DD-AFC4-6F175D3DCCD1}">
              <a14:hiddenFill xmlns:a14="http://schemas.microsoft.com/office/drawing/2010/main">
                <a:solidFill>
                  <a:srgbClr val="E2F3D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200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7425" fontAlgn="ctr">
              <a:spcBef>
                <a:spcPts val="400"/>
              </a:spcBef>
              <a:buClr>
                <a:srgbClr val="024FA1"/>
              </a:buClr>
              <a:buSzPct val="80000"/>
              <a:defRPr/>
            </a:pPr>
            <a:r>
              <a:rPr kumimoji="0" lang="ja-JP" altLang="en-US" sz="1100" kern="0" dirty="0">
                <a:latin typeface="Meiryo UI" panose="020B0604030504040204" pitchFamily="50" charset="-128"/>
                <a:ea typeface="Meiryo UI" panose="020B0604030504040204" pitchFamily="50" charset="-128"/>
              </a:rPr>
              <a:t>特別な事情により、上記</a:t>
            </a:r>
            <a:r>
              <a:rPr kumimoji="0" lang="en-US" altLang="ja-JP" sz="1100" kern="0" dirty="0">
                <a:latin typeface="Meiryo UI" panose="020B0604030504040204" pitchFamily="50" charset="-128"/>
                <a:ea typeface="Meiryo UI" panose="020B0604030504040204" pitchFamily="50" charset="-128"/>
              </a:rPr>
              <a:t>Ⅰ</a:t>
            </a:r>
            <a:r>
              <a:rPr kumimoji="0" lang="ja-JP" altLang="en-US" sz="1100" kern="0" dirty="0">
                <a:latin typeface="Meiryo UI" panose="020B0604030504040204" pitchFamily="50" charset="-128"/>
                <a:ea typeface="Meiryo UI" panose="020B0604030504040204" pitchFamily="50" charset="-128"/>
              </a:rPr>
              <a:t>、</a:t>
            </a:r>
            <a:r>
              <a:rPr kumimoji="0" lang="en-US" altLang="ja-JP" sz="1100" kern="0" dirty="0">
                <a:latin typeface="Meiryo UI" panose="020B0604030504040204" pitchFamily="50" charset="-128"/>
                <a:ea typeface="Meiryo UI" panose="020B0604030504040204" pitchFamily="50" charset="-128"/>
              </a:rPr>
              <a:t>Ⅱ</a:t>
            </a:r>
            <a:r>
              <a:rPr kumimoji="0" lang="ja-JP" altLang="en-US" sz="1100" kern="0" dirty="0">
                <a:latin typeface="Meiryo UI" panose="020B0604030504040204" pitchFamily="50" charset="-128"/>
                <a:ea typeface="Meiryo UI" panose="020B0604030504040204" pitchFamily="50" charset="-128"/>
              </a:rPr>
              <a:t>の方法で登録することができない場合、書面で必要書類を提出します。</a:t>
            </a:r>
            <a:br>
              <a:rPr kumimoji="0" lang="en-US" altLang="ja-JP" sz="1100" kern="0" dirty="0">
                <a:latin typeface="Meiryo UI" panose="020B0604030504040204" pitchFamily="50" charset="-128"/>
                <a:ea typeface="Meiryo UI" panose="020B0604030504040204" pitchFamily="50" charset="-128"/>
              </a:rPr>
            </a:br>
            <a:r>
              <a:rPr kumimoji="0" lang="ja-JP" altLang="en-US" sz="1100" kern="0" dirty="0">
                <a:latin typeface="Meiryo UI" panose="020B0604030504040204" pitchFamily="50" charset="-128"/>
                <a:ea typeface="Meiryo UI" panose="020B0604030504040204" pitchFamily="50" charset="-128"/>
              </a:rPr>
              <a:t>詳しくは学校へお問い合わせください。</a:t>
            </a:r>
            <a:endParaRPr kumimoji="0" lang="en-US" altLang="ja-JP" sz="1100" kern="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370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44727" y="5111740"/>
            <a:ext cx="6480000" cy="32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・既に臨時支援金申請を登録している場合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36219" y="1357444"/>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各申請の結果画面（例：認定申請登録結果画面） </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3. </a:t>
            </a:r>
            <a:r>
              <a:rPr lang="ja-JP" altLang="en-US" dirty="0">
                <a:solidFill>
                  <a:srgbClr val="000000"/>
                </a:solidFill>
              </a:rPr>
              <a:t>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3-1.</a:t>
            </a:r>
            <a:r>
              <a:rPr lang="ja-JP" altLang="en-US" dirty="0">
                <a:solidFill>
                  <a:srgbClr val="000000"/>
                </a:solidFill>
              </a:rPr>
              <a:t>臨時支援金申請を登録する</a:t>
            </a:r>
          </a:p>
        </p:txBody>
      </p:sp>
      <p:sp>
        <p:nvSpPr>
          <p:cNvPr id="10" name="正方形/長方形 9"/>
          <p:cNvSpPr/>
          <p:nvPr/>
        </p:nvSpPr>
        <p:spPr>
          <a:xfrm>
            <a:off x="4664074" y="2037639"/>
            <a:ext cx="2124075" cy="139631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「臨時支援金意向登録」ボタンをクリックします。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８ページへ</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664074" y="3706975"/>
            <a:ext cx="2124075" cy="497982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本画面を閉じてしまった場合、申請者側で「臨時支援金申請」の登録はできません。</a:t>
            </a:r>
            <a:endParaRPr lang="en-US" altLang="ja-JP"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誤って閉じてしまった場合は、学校へお問い合わせしてください。</a:t>
            </a:r>
            <a:endParaRPr lang="en-US" altLang="ja-JP"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endPar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endPar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endPar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endPar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endPar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endPar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endPar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既に「臨時支援金申請」を登録している場合には、「臨時支援金意向登録」ボタンは表示されません。</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820504" y="191546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4820504" y="358400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4" name="グループ化 113"/>
          <p:cNvGrpSpPr/>
          <p:nvPr/>
        </p:nvGrpSpPr>
        <p:grpSpPr>
          <a:xfrm>
            <a:off x="4710398" y="3911945"/>
            <a:ext cx="198178" cy="281733"/>
            <a:chOff x="4704480" y="2843662"/>
            <a:chExt cx="198178" cy="281733"/>
          </a:xfrm>
        </p:grpSpPr>
        <p:sp>
          <p:nvSpPr>
            <p:cNvPr id="115" name="円/楕円 114"/>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8" name="グループ化 67"/>
          <p:cNvGrpSpPr/>
          <p:nvPr/>
        </p:nvGrpSpPr>
        <p:grpSpPr>
          <a:xfrm>
            <a:off x="4707498" y="2238587"/>
            <a:ext cx="198178" cy="281733"/>
            <a:chOff x="4707498" y="1706457"/>
            <a:chExt cx="198178" cy="281733"/>
          </a:xfrm>
        </p:grpSpPr>
        <p:sp>
          <p:nvSpPr>
            <p:cNvPr id="69" name="円/楕円 6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00" name="正方形/長方形 99"/>
          <p:cNvSpPr/>
          <p:nvPr/>
        </p:nvSpPr>
        <p:spPr>
          <a:xfrm>
            <a:off x="144727" y="797230"/>
            <a:ext cx="6480000" cy="535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過去すべての申請において、臨時支援金申請を一度も登録していない場合に、</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各申請の結果画面に「臨時支援金意向登録」ボタンが表示されます。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図 100"/>
          <p:cNvPicPr>
            <a:picLocks noChangeAspect="1"/>
          </p:cNvPicPr>
          <p:nvPr/>
        </p:nvPicPr>
        <p:blipFill rotWithShape="1">
          <a:blip r:embed="rId3"/>
          <a:srcRect l="21980" t="13014" r="25000" b="18354"/>
          <a:stretch/>
        </p:blipFill>
        <p:spPr>
          <a:xfrm>
            <a:off x="236219" y="2088576"/>
            <a:ext cx="4334245" cy="2820932"/>
          </a:xfrm>
          <a:prstGeom prst="rect">
            <a:avLst/>
          </a:prstGeom>
        </p:spPr>
      </p:pic>
      <p:sp>
        <p:nvSpPr>
          <p:cNvPr id="2" name="テキスト ボックス 1"/>
          <p:cNvSpPr txBox="1"/>
          <p:nvPr/>
        </p:nvSpPr>
        <p:spPr>
          <a:xfrm>
            <a:off x="236218" y="7573479"/>
            <a:ext cx="4827272" cy="2077492"/>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「臨時支援金登録」ボタンが表示される画面</a:t>
            </a:r>
            <a:endParaRPr kumimoji="1" lang="en-US" altLang="ja-JP" sz="1200"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認定申請登録結果画面</a:t>
            </a:r>
            <a:endParaRPr kumimoji="1"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zh-TW" altLang="en-US" sz="1100" dirty="0">
                <a:latin typeface="Meiryo UI" panose="020B0604030504040204" pitchFamily="50" charset="-128"/>
                <a:ea typeface="Meiryo UI" panose="020B0604030504040204" pitchFamily="50" charset="-128"/>
              </a:rPr>
              <a:t>保護者等情報変更届出登録結果</a:t>
            </a:r>
            <a:r>
              <a:rPr lang="ja-JP" altLang="en-US" sz="1100" dirty="0">
                <a:latin typeface="Meiryo UI" panose="020B0604030504040204" pitchFamily="50" charset="-128"/>
                <a:ea typeface="Meiryo UI" panose="020B0604030504040204" pitchFamily="50" charset="-128"/>
              </a:rPr>
              <a:t>画面</a:t>
            </a:r>
            <a:endParaRPr lang="en-US" altLang="zh-TW"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zh-TW" altLang="en-US" sz="1100" dirty="0">
                <a:latin typeface="Meiryo UI" panose="020B0604030504040204" pitchFamily="50" charset="-128"/>
                <a:ea typeface="Meiryo UI" panose="020B0604030504040204" pitchFamily="50" charset="-128"/>
              </a:rPr>
              <a:t>継続意向登録結果</a:t>
            </a:r>
            <a:r>
              <a:rPr lang="ja-JP" altLang="en-US" sz="1100" dirty="0">
                <a:latin typeface="Meiryo UI" panose="020B0604030504040204" pitchFamily="50" charset="-128"/>
                <a:ea typeface="Meiryo UI" panose="020B0604030504040204" pitchFamily="50" charset="-128"/>
              </a:rPr>
              <a:t>画面</a:t>
            </a:r>
            <a:endParaRPr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ja-JP" altLang="en-US" sz="1100" dirty="0">
                <a:latin typeface="Meiryo UI" panose="020B0604030504040204" pitchFamily="50" charset="-128"/>
                <a:ea typeface="Meiryo UI" panose="020B0604030504040204" pitchFamily="50" charset="-128"/>
              </a:rPr>
              <a:t>収入状況届出登録結果画面</a:t>
            </a:r>
            <a:endParaRPr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ja-JP" altLang="en-US" sz="1100" dirty="0">
                <a:latin typeface="Meiryo UI" panose="020B0604030504040204" pitchFamily="50" charset="-128"/>
                <a:ea typeface="Meiryo UI" panose="020B0604030504040204" pitchFamily="50" charset="-128"/>
              </a:rPr>
              <a:t>収入状況届出登録結果画面（</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収入状況届出（家計急変））</a:t>
            </a:r>
            <a:endParaRPr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ja-JP" altLang="en-US" sz="1100" dirty="0">
                <a:latin typeface="Meiryo UI" panose="020B0604030504040204" pitchFamily="50" charset="-128"/>
                <a:ea typeface="Meiryo UI" panose="020B0604030504040204" pitchFamily="50" charset="-128"/>
              </a:rPr>
              <a:t>収入状況届出登録結果画面（</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家計急変継続審査（１月））</a:t>
            </a:r>
            <a:endParaRPr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zh-TW" altLang="en-US" sz="1100" dirty="0">
                <a:latin typeface="Meiryo UI" panose="020B0604030504040204" pitchFamily="50" charset="-128"/>
                <a:ea typeface="Meiryo UI" panose="020B0604030504040204" pitchFamily="50" charset="-128"/>
              </a:rPr>
              <a:t>支給再開申出結果</a:t>
            </a:r>
            <a:r>
              <a:rPr lang="ja-JP" altLang="en-US" sz="1100" dirty="0">
                <a:latin typeface="Meiryo UI" panose="020B0604030504040204" pitchFamily="50" charset="-128"/>
                <a:ea typeface="Meiryo UI" panose="020B0604030504040204" pitchFamily="50" charset="-128"/>
              </a:rPr>
              <a:t>画面</a:t>
            </a:r>
            <a:endParaRPr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zh-TW" altLang="en-US" sz="1100" dirty="0">
                <a:latin typeface="Meiryo UI" panose="020B0604030504040204" pitchFamily="50" charset="-128"/>
                <a:ea typeface="Meiryo UI" panose="020B0604030504040204" pitchFamily="50" charset="-128"/>
              </a:rPr>
              <a:t>家計急変認定申請登録結果</a:t>
            </a:r>
            <a:r>
              <a:rPr lang="ja-JP" altLang="en-US" sz="1100" dirty="0">
                <a:latin typeface="Meiryo UI" panose="020B0604030504040204" pitchFamily="50" charset="-128"/>
                <a:ea typeface="Meiryo UI" panose="020B0604030504040204" pitchFamily="50" charset="-128"/>
              </a:rPr>
              <a:t>画面（一次審査／二次審査）</a:t>
            </a:r>
            <a:endParaRPr lang="en-US" altLang="zh-TW"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zh-TW" altLang="en-US" sz="1100" dirty="0">
                <a:latin typeface="Meiryo UI" panose="020B0604030504040204" pitchFamily="50" charset="-128"/>
                <a:ea typeface="Meiryo UI" panose="020B0604030504040204" pitchFamily="50" charset="-128"/>
              </a:rPr>
              <a:t>家計急変保護者等情報変更届出結果</a:t>
            </a:r>
            <a:r>
              <a:rPr lang="ja-JP" altLang="en-US" sz="1100" dirty="0">
                <a:latin typeface="Meiryo UI" panose="020B0604030504040204" pitchFamily="50" charset="-128"/>
                <a:ea typeface="Meiryo UI" panose="020B0604030504040204" pitchFamily="50" charset="-128"/>
              </a:rPr>
              <a:t>画面（一次審査／二次審査）</a:t>
            </a:r>
            <a:endParaRPr lang="en-US" altLang="zh-TW"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lang="zh-TW" altLang="en-US" sz="1100" dirty="0">
                <a:latin typeface="Meiryo UI" panose="020B0604030504040204" pitchFamily="50" charset="-128"/>
                <a:ea typeface="Meiryo UI" panose="020B0604030504040204" pitchFamily="50" charset="-128"/>
              </a:rPr>
              <a:t>家計急変支給再開申出登録結果</a:t>
            </a:r>
            <a:r>
              <a:rPr lang="ja-JP" altLang="en-US" sz="1100" dirty="0">
                <a:latin typeface="Meiryo UI" panose="020B0604030504040204" pitchFamily="50" charset="-128"/>
                <a:ea typeface="Meiryo UI" panose="020B0604030504040204" pitchFamily="50" charset="-128"/>
              </a:rPr>
              <a:t>画面（一次審査／二次審査）</a:t>
            </a:r>
            <a:endParaRPr lang="en-US" altLang="zh-TW" sz="1100" dirty="0">
              <a:latin typeface="Meiryo UI" panose="020B0604030504040204" pitchFamily="50" charset="-128"/>
              <a:ea typeface="Meiryo UI" panose="020B0604030504040204" pitchFamily="50" charset="-128"/>
            </a:endParaRPr>
          </a:p>
        </p:txBody>
      </p:sp>
      <p:sp>
        <p:nvSpPr>
          <p:cNvPr id="33" name="正方形/長方形 32"/>
          <p:cNvSpPr/>
          <p:nvPr/>
        </p:nvSpPr>
        <p:spPr>
          <a:xfrm>
            <a:off x="141781" y="1847591"/>
            <a:ext cx="4428683" cy="2135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・臨時支援金申請を登録していない場合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965784" y="4654437"/>
            <a:ext cx="894457" cy="21970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6" name="グループ化 35"/>
          <p:cNvGrpSpPr/>
          <p:nvPr/>
        </p:nvGrpSpPr>
        <p:grpSpPr>
          <a:xfrm>
            <a:off x="1772752" y="4454537"/>
            <a:ext cx="198178" cy="281733"/>
            <a:chOff x="4707498" y="2767507"/>
            <a:chExt cx="198178" cy="281733"/>
          </a:xfrm>
        </p:grpSpPr>
        <p:sp>
          <p:nvSpPr>
            <p:cNvPr id="37" name="円/楕円 64"/>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39" name="図 38"/>
          <p:cNvPicPr>
            <a:picLocks noChangeAspect="1"/>
          </p:cNvPicPr>
          <p:nvPr/>
        </p:nvPicPr>
        <p:blipFill rotWithShape="1">
          <a:blip r:embed="rId4"/>
          <a:srcRect l="22092" t="13571" r="25168" b="30256"/>
          <a:stretch/>
        </p:blipFill>
        <p:spPr>
          <a:xfrm>
            <a:off x="236218" y="5363854"/>
            <a:ext cx="4041896" cy="2164536"/>
          </a:xfrm>
          <a:prstGeom prst="rect">
            <a:avLst/>
          </a:prstGeom>
        </p:spPr>
      </p:pic>
      <p:sp>
        <p:nvSpPr>
          <p:cNvPr id="7" name="正方形/長方形 6">
            <a:extLst>
              <a:ext uri="{FF2B5EF4-FFF2-40B4-BE49-F238E27FC236}">
                <a16:creationId xmlns:a16="http://schemas.microsoft.com/office/drawing/2014/main" id="{32668836-EB80-78B2-0FCA-6905CE31726C}"/>
              </a:ext>
            </a:extLst>
          </p:cNvPr>
          <p:cNvSpPr/>
          <p:nvPr/>
        </p:nvSpPr>
        <p:spPr>
          <a:xfrm>
            <a:off x="236218" y="2129293"/>
            <a:ext cx="4334245" cy="282093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 name="グループ化 2">
            <a:extLst>
              <a:ext uri="{FF2B5EF4-FFF2-40B4-BE49-F238E27FC236}">
                <a16:creationId xmlns:a16="http://schemas.microsoft.com/office/drawing/2014/main" id="{3C0BBF24-0FD4-060F-D1C5-4B3DB40FA2CB}"/>
              </a:ext>
            </a:extLst>
          </p:cNvPr>
          <p:cNvGrpSpPr/>
          <p:nvPr/>
        </p:nvGrpSpPr>
        <p:grpSpPr>
          <a:xfrm>
            <a:off x="50566" y="2100349"/>
            <a:ext cx="198178" cy="281733"/>
            <a:chOff x="4704480" y="2843662"/>
            <a:chExt cx="198178" cy="281733"/>
          </a:xfrm>
        </p:grpSpPr>
        <p:sp>
          <p:nvSpPr>
            <p:cNvPr id="4" name="円/楕円 82">
              <a:extLst>
                <a:ext uri="{FF2B5EF4-FFF2-40B4-BE49-F238E27FC236}">
                  <a16:creationId xmlns:a16="http://schemas.microsoft.com/office/drawing/2014/main" id="{31BB7755-62AB-9C16-A839-DAC2B2628A3C}"/>
                </a:ext>
              </a:extLst>
            </p:cNvPr>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 name="コンテンツ プレースホルダー 2">
              <a:extLst>
                <a:ext uri="{FF2B5EF4-FFF2-40B4-BE49-F238E27FC236}">
                  <a16:creationId xmlns:a16="http://schemas.microsoft.com/office/drawing/2014/main" id="{3E7ADBAF-CB6E-97A2-8CEE-CA00F85D34E6}"/>
                </a:ext>
              </a:extLst>
            </p:cNvPr>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8" name="正方形/長方形 7">
            <a:extLst>
              <a:ext uri="{FF2B5EF4-FFF2-40B4-BE49-F238E27FC236}">
                <a16:creationId xmlns:a16="http://schemas.microsoft.com/office/drawing/2014/main" id="{73867C41-EB8F-2C3B-CA59-4C7E1ED0999C}"/>
              </a:ext>
            </a:extLst>
          </p:cNvPr>
          <p:cNvSpPr/>
          <p:nvPr/>
        </p:nvSpPr>
        <p:spPr>
          <a:xfrm>
            <a:off x="219724" y="5368668"/>
            <a:ext cx="4334245" cy="215972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 name="グループ化 8">
            <a:extLst>
              <a:ext uri="{FF2B5EF4-FFF2-40B4-BE49-F238E27FC236}">
                <a16:creationId xmlns:a16="http://schemas.microsoft.com/office/drawing/2014/main" id="{ACAF3943-12B4-106A-EFDB-8AA610C69803}"/>
              </a:ext>
            </a:extLst>
          </p:cNvPr>
          <p:cNvGrpSpPr/>
          <p:nvPr/>
        </p:nvGrpSpPr>
        <p:grpSpPr>
          <a:xfrm>
            <a:off x="57003" y="5340282"/>
            <a:ext cx="198178" cy="281733"/>
            <a:chOff x="4704480" y="2843662"/>
            <a:chExt cx="198178" cy="281733"/>
          </a:xfrm>
        </p:grpSpPr>
        <p:sp>
          <p:nvSpPr>
            <p:cNvPr id="12" name="円/楕円 82">
              <a:extLst>
                <a:ext uri="{FF2B5EF4-FFF2-40B4-BE49-F238E27FC236}">
                  <a16:creationId xmlns:a16="http://schemas.microsoft.com/office/drawing/2014/main" id="{E2544374-194F-D5AF-E0DA-FD54E0FF554F}"/>
                </a:ext>
              </a:extLst>
            </p:cNvPr>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 name="コンテンツ プレースホルダー 2">
              <a:extLst>
                <a:ext uri="{FF2B5EF4-FFF2-40B4-BE49-F238E27FC236}">
                  <a16:creationId xmlns:a16="http://schemas.microsoft.com/office/drawing/2014/main" id="{B49FF7B9-56D0-FF9A-4B46-0DD1E5CA3AF7}"/>
                </a:ext>
              </a:extLst>
            </p:cNvPr>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14" name="グループ化 13">
            <a:extLst>
              <a:ext uri="{FF2B5EF4-FFF2-40B4-BE49-F238E27FC236}">
                <a16:creationId xmlns:a16="http://schemas.microsoft.com/office/drawing/2014/main" id="{4967A763-2078-D4CA-A417-B66E6BC28492}"/>
              </a:ext>
            </a:extLst>
          </p:cNvPr>
          <p:cNvGrpSpPr/>
          <p:nvPr/>
        </p:nvGrpSpPr>
        <p:grpSpPr>
          <a:xfrm>
            <a:off x="4707498" y="7127456"/>
            <a:ext cx="198178" cy="281733"/>
            <a:chOff x="4704480" y="2843662"/>
            <a:chExt cx="198178" cy="281733"/>
          </a:xfrm>
        </p:grpSpPr>
        <p:sp>
          <p:nvSpPr>
            <p:cNvPr id="16" name="円/楕円 114">
              <a:extLst>
                <a:ext uri="{FF2B5EF4-FFF2-40B4-BE49-F238E27FC236}">
                  <a16:creationId xmlns:a16="http://schemas.microsoft.com/office/drawing/2014/main" id="{6B172FA5-298E-46B0-7BA9-BE9D9F4186F0}"/>
                </a:ext>
              </a:extLst>
            </p:cNvPr>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7" name="コンテンツ プレースホルダー 2">
              <a:extLst>
                <a:ext uri="{FF2B5EF4-FFF2-40B4-BE49-F238E27FC236}">
                  <a16:creationId xmlns:a16="http://schemas.microsoft.com/office/drawing/2014/main" id="{93A708A6-B682-D18D-3E35-E15DC402C6BC}"/>
                </a:ext>
              </a:extLst>
            </p:cNvPr>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18" name="正方形/長方形 17">
            <a:extLst>
              <a:ext uri="{FF2B5EF4-FFF2-40B4-BE49-F238E27FC236}">
                <a16:creationId xmlns:a16="http://schemas.microsoft.com/office/drawing/2014/main" id="{4E0A902C-BF72-D495-6C07-3FC366FBF03E}"/>
              </a:ext>
            </a:extLst>
          </p:cNvPr>
          <p:cNvSpPr/>
          <p:nvPr/>
        </p:nvSpPr>
        <p:spPr>
          <a:xfrm>
            <a:off x="4258849" y="48271"/>
            <a:ext cx="2404997" cy="6489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就学支援金の登録完了後に続いて臨時支援金の登録を行います。必ず登録してください。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39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36219" y="834796"/>
            <a:ext cx="6551929" cy="379600"/>
          </a:xfrm>
          <a:prstGeom prst="rect">
            <a:avLst/>
          </a:prstGeom>
          <a:solidFill>
            <a:srgbClr val="FFC000"/>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臨時支援金意向登録</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3. </a:t>
            </a:r>
            <a:r>
              <a:rPr lang="ja-JP" altLang="en-US" dirty="0">
                <a:solidFill>
                  <a:srgbClr val="000000"/>
                </a:solidFill>
              </a:rPr>
              <a:t>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3-1.</a:t>
            </a:r>
            <a:r>
              <a:rPr lang="ja-JP" altLang="en-US" dirty="0">
                <a:solidFill>
                  <a:srgbClr val="000000"/>
                </a:solidFill>
              </a:rPr>
              <a:t>臨時支援金申請を登録する</a:t>
            </a:r>
          </a:p>
        </p:txBody>
      </p:sp>
      <p:sp>
        <p:nvSpPr>
          <p:cNvPr id="10" name="正方形/長方形 9"/>
          <p:cNvSpPr/>
          <p:nvPr/>
        </p:nvSpPr>
        <p:spPr>
          <a:xfrm>
            <a:off x="4664074" y="1831898"/>
            <a:ext cx="2124075" cy="4511752"/>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高校生等臨時支援金についての説明をご確認ください。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臨時支援金を申請をする意向について選択します。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①高校生等臨時支援金の支給を受けたいので、臨時支援金を申請します。　　→　９ページへ</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特段の事情がない限り、申請してください。</a:t>
            </a:r>
            <a:b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申請をしないと臨時支援金の支給を受けられません。</a:t>
            </a: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820504" y="170972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4707498" y="2890697"/>
            <a:ext cx="198178" cy="281733"/>
            <a:chOff x="4707498" y="2767507"/>
            <a:chExt cx="198178" cy="281733"/>
          </a:xfrm>
        </p:grpSpPr>
        <p:sp>
          <p:nvSpPr>
            <p:cNvPr id="66" name="円/楕円 65"/>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68" name="グループ化 67"/>
          <p:cNvGrpSpPr/>
          <p:nvPr/>
        </p:nvGrpSpPr>
        <p:grpSpPr>
          <a:xfrm>
            <a:off x="4707498" y="2032847"/>
            <a:ext cx="198178" cy="281733"/>
            <a:chOff x="4707498" y="1706457"/>
            <a:chExt cx="198178" cy="281733"/>
          </a:xfrm>
        </p:grpSpPr>
        <p:sp>
          <p:nvSpPr>
            <p:cNvPr id="69" name="円/楕円 6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100" name="図 99"/>
          <p:cNvPicPr>
            <a:picLocks noChangeAspect="1"/>
          </p:cNvPicPr>
          <p:nvPr/>
        </p:nvPicPr>
        <p:blipFill rotWithShape="1">
          <a:blip r:embed="rId3"/>
          <a:srcRect l="21740" t="9344" r="21900" b="3174"/>
          <a:stretch/>
        </p:blipFill>
        <p:spPr>
          <a:xfrm>
            <a:off x="241736" y="1704975"/>
            <a:ext cx="4319326" cy="3790950"/>
          </a:xfrm>
          <a:prstGeom prst="rect">
            <a:avLst/>
          </a:prstGeom>
        </p:spPr>
      </p:pic>
      <p:sp>
        <p:nvSpPr>
          <p:cNvPr id="101" name="正方形/長方形 100"/>
          <p:cNvSpPr/>
          <p:nvPr/>
        </p:nvSpPr>
        <p:spPr>
          <a:xfrm>
            <a:off x="236219" y="1288066"/>
            <a:ext cx="6480000" cy="3451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臨時支援金意向登録ボタンをクリックすると、臨時支援金意向登録画面が表示されます。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254059" y="2925775"/>
            <a:ext cx="4226501" cy="93078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03" name="グループ化 102">
            <a:extLst>
              <a:ext uri="{FF2B5EF4-FFF2-40B4-BE49-F238E27FC236}">
                <a16:creationId xmlns:a16="http://schemas.microsoft.com/office/drawing/2014/main" id="{4E455157-2E0F-460F-BCCB-F82D924D7E7E}"/>
              </a:ext>
            </a:extLst>
          </p:cNvPr>
          <p:cNvGrpSpPr/>
          <p:nvPr/>
        </p:nvGrpSpPr>
        <p:grpSpPr>
          <a:xfrm>
            <a:off x="68783" y="2694275"/>
            <a:ext cx="198178" cy="281733"/>
            <a:chOff x="4707498" y="1706457"/>
            <a:chExt cx="198178" cy="281733"/>
          </a:xfrm>
        </p:grpSpPr>
        <p:sp>
          <p:nvSpPr>
            <p:cNvPr id="104" name="円/楕円 90">
              <a:extLst>
                <a:ext uri="{FF2B5EF4-FFF2-40B4-BE49-F238E27FC236}">
                  <a16:creationId xmlns:a16="http://schemas.microsoft.com/office/drawing/2014/main" id="{6DE4BEC3-9468-4B02-8F8C-8D63E6EE6B63}"/>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5" name="コンテンツ プレースホルダー 2">
              <a:extLst>
                <a:ext uri="{FF2B5EF4-FFF2-40B4-BE49-F238E27FC236}">
                  <a16:creationId xmlns:a16="http://schemas.microsoft.com/office/drawing/2014/main" id="{60AD2953-C43D-4CFC-8B81-68CA046B956D}"/>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06" name="正方形/長方形 105"/>
          <p:cNvSpPr/>
          <p:nvPr/>
        </p:nvSpPr>
        <p:spPr>
          <a:xfrm>
            <a:off x="254551" y="4302487"/>
            <a:ext cx="4226501" cy="71718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07" name="グループ化 106">
            <a:extLst>
              <a:ext uri="{FF2B5EF4-FFF2-40B4-BE49-F238E27FC236}">
                <a16:creationId xmlns:a16="http://schemas.microsoft.com/office/drawing/2014/main" id="{4E455157-2E0F-460F-BCCB-F82D924D7E7E}"/>
              </a:ext>
            </a:extLst>
          </p:cNvPr>
          <p:cNvGrpSpPr/>
          <p:nvPr/>
        </p:nvGrpSpPr>
        <p:grpSpPr>
          <a:xfrm>
            <a:off x="81206" y="4085165"/>
            <a:ext cx="198178" cy="281733"/>
            <a:chOff x="4707498" y="1706457"/>
            <a:chExt cx="198178" cy="281733"/>
          </a:xfrm>
        </p:grpSpPr>
        <p:sp>
          <p:nvSpPr>
            <p:cNvPr id="108" name="円/楕円 90">
              <a:extLst>
                <a:ext uri="{FF2B5EF4-FFF2-40B4-BE49-F238E27FC236}">
                  <a16:creationId xmlns:a16="http://schemas.microsoft.com/office/drawing/2014/main" id="{6DE4BEC3-9468-4B02-8F8C-8D63E6EE6B63}"/>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9" name="コンテンツ プレースホルダー 2">
              <a:extLst>
                <a:ext uri="{FF2B5EF4-FFF2-40B4-BE49-F238E27FC236}">
                  <a16:creationId xmlns:a16="http://schemas.microsoft.com/office/drawing/2014/main" id="{60AD2953-C43D-4CFC-8B81-68CA046B956D}"/>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p>
            <a:p>
              <a:pPr algn="ctr"/>
              <a:endParaRPr lang="ja-JP" altLang="en-US" sz="1400" dirty="0">
                <a:solidFill>
                  <a:schemeClr val="bg1"/>
                </a:solidFill>
              </a:endParaRPr>
            </a:p>
          </p:txBody>
        </p:sp>
      </p:grpSp>
    </p:spTree>
    <p:extLst>
      <p:ext uri="{BB962C8B-B14F-4D97-AF65-F5344CB8AC3E}">
        <p14:creationId xmlns:p14="http://schemas.microsoft.com/office/powerpoint/2010/main" val="196777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図 58"/>
          <p:cNvPicPr>
            <a:picLocks noChangeAspect="1"/>
          </p:cNvPicPr>
          <p:nvPr/>
        </p:nvPicPr>
        <p:blipFill rotWithShape="1">
          <a:blip r:embed="rId3"/>
          <a:srcRect l="21249" t="7861" r="21148" b="2118"/>
          <a:stretch/>
        </p:blipFill>
        <p:spPr>
          <a:xfrm>
            <a:off x="236219" y="1362075"/>
            <a:ext cx="4175761" cy="5600700"/>
          </a:xfrm>
          <a:prstGeom prst="rect">
            <a:avLst/>
          </a:prstGeom>
        </p:spPr>
      </p:pic>
      <p:sp>
        <p:nvSpPr>
          <p:cNvPr id="55" name="正方形/長方形 54">
            <a:extLst>
              <a:ext uri="{FF2B5EF4-FFF2-40B4-BE49-F238E27FC236}">
                <a16:creationId xmlns:a16="http://schemas.microsoft.com/office/drawing/2014/main" id="{61323209-0A22-4871-90CC-576F47F5F1FB}"/>
              </a:ext>
            </a:extLst>
          </p:cNvPr>
          <p:cNvSpPr/>
          <p:nvPr/>
        </p:nvSpPr>
        <p:spPr>
          <a:xfrm>
            <a:off x="4627313" y="1419143"/>
            <a:ext cx="2124075" cy="304923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pPr marL="180975" indent="-1809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臨時支援金の</a:t>
            </a: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支給を希望する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場合、上部を選択します。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・同意事項欄が表示されます。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同意事項内容を確認し、チェックします。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「登録内容確認」ボタンをクリックします。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ページへ</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21">
            <a:extLst>
              <a:ext uri="{FF2B5EF4-FFF2-40B4-BE49-F238E27FC236}">
                <a16:creationId xmlns:a16="http://schemas.microsoft.com/office/drawing/2014/main" id="{A03A6C6C-0DEA-473F-90D9-A6740D2214E5}"/>
              </a:ext>
            </a:extLst>
          </p:cNvPr>
          <p:cNvSpPr/>
          <p:nvPr/>
        </p:nvSpPr>
        <p:spPr>
          <a:xfrm>
            <a:off x="4782241" y="129129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34397" y="4083872"/>
            <a:ext cx="178947" cy="19001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1791592" y="6504945"/>
            <a:ext cx="894457" cy="21970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正方形/長方形 59"/>
          <p:cNvSpPr/>
          <p:nvPr/>
        </p:nvSpPr>
        <p:spPr>
          <a:xfrm>
            <a:off x="394496" y="5230028"/>
            <a:ext cx="218848" cy="112886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a:xfrm>
            <a:off x="236219" y="832752"/>
            <a:ext cx="6551930" cy="379600"/>
          </a:xfrm>
          <a:prstGeom prst="rect">
            <a:avLst/>
          </a:prstGeom>
          <a:solidFill>
            <a:srgbClr val="FFC000"/>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２</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臨時支援金意向登録</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(2/3)</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3.</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3-1.</a:t>
            </a:r>
            <a:r>
              <a:rPr lang="ja-JP" altLang="en-US" dirty="0">
                <a:solidFill>
                  <a:srgbClr val="000000"/>
                </a:solidFill>
              </a:rPr>
              <a:t>臨時支援金申請を登録する</a:t>
            </a:r>
          </a:p>
        </p:txBody>
      </p:sp>
      <p:grpSp>
        <p:nvGrpSpPr>
          <p:cNvPr id="43" name="グループ化 42"/>
          <p:cNvGrpSpPr/>
          <p:nvPr/>
        </p:nvGrpSpPr>
        <p:grpSpPr>
          <a:xfrm>
            <a:off x="4669073" y="3348326"/>
            <a:ext cx="198178" cy="281733"/>
            <a:chOff x="4707498" y="3412377"/>
            <a:chExt cx="198178" cy="281733"/>
          </a:xfrm>
        </p:grpSpPr>
        <p:sp>
          <p:nvSpPr>
            <p:cNvPr id="44" name="円/楕円 43"/>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46" name="グループ化 45"/>
          <p:cNvGrpSpPr/>
          <p:nvPr/>
        </p:nvGrpSpPr>
        <p:grpSpPr>
          <a:xfrm>
            <a:off x="4672549" y="2692080"/>
            <a:ext cx="198178" cy="281733"/>
            <a:chOff x="4707498" y="2767507"/>
            <a:chExt cx="198178" cy="281733"/>
          </a:xfrm>
        </p:grpSpPr>
        <p:sp>
          <p:nvSpPr>
            <p:cNvPr id="47" name="円/楕円 46"/>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53" name="グループ化 52"/>
          <p:cNvGrpSpPr/>
          <p:nvPr/>
        </p:nvGrpSpPr>
        <p:grpSpPr>
          <a:xfrm>
            <a:off x="1593414" y="6364078"/>
            <a:ext cx="198178" cy="281733"/>
            <a:chOff x="4707498" y="3412377"/>
            <a:chExt cx="198178" cy="281733"/>
          </a:xfrm>
        </p:grpSpPr>
        <p:sp>
          <p:nvSpPr>
            <p:cNvPr id="62"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64" name="グループ化 63"/>
          <p:cNvGrpSpPr/>
          <p:nvPr/>
        </p:nvGrpSpPr>
        <p:grpSpPr>
          <a:xfrm>
            <a:off x="203401" y="5010226"/>
            <a:ext cx="198178" cy="281733"/>
            <a:chOff x="4707498" y="2767507"/>
            <a:chExt cx="198178" cy="281733"/>
          </a:xfrm>
        </p:grpSpPr>
        <p:sp>
          <p:nvSpPr>
            <p:cNvPr id="65" name="円/楕円 64"/>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0" name="グループ化 69"/>
          <p:cNvGrpSpPr/>
          <p:nvPr/>
        </p:nvGrpSpPr>
        <p:grpSpPr>
          <a:xfrm>
            <a:off x="4669073" y="1629989"/>
            <a:ext cx="198178" cy="281733"/>
            <a:chOff x="4707498" y="1706457"/>
            <a:chExt cx="198178" cy="281733"/>
          </a:xfrm>
        </p:grpSpPr>
        <p:sp>
          <p:nvSpPr>
            <p:cNvPr id="91" name="円/楕円 9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39" name="グループ化 38">
            <a:extLst>
              <a:ext uri="{FF2B5EF4-FFF2-40B4-BE49-F238E27FC236}">
                <a16:creationId xmlns:a16="http://schemas.microsoft.com/office/drawing/2014/main" id="{4E455157-2E0F-460F-BCCB-F82D924D7E7E}"/>
              </a:ext>
            </a:extLst>
          </p:cNvPr>
          <p:cNvGrpSpPr/>
          <p:nvPr/>
        </p:nvGrpSpPr>
        <p:grpSpPr>
          <a:xfrm>
            <a:off x="237691" y="3875232"/>
            <a:ext cx="198178" cy="281733"/>
            <a:chOff x="4707498" y="1706457"/>
            <a:chExt cx="198178" cy="281733"/>
          </a:xfrm>
        </p:grpSpPr>
        <p:sp>
          <p:nvSpPr>
            <p:cNvPr id="40" name="円/楕円 90">
              <a:extLst>
                <a:ext uri="{FF2B5EF4-FFF2-40B4-BE49-F238E27FC236}">
                  <a16:creationId xmlns:a16="http://schemas.microsoft.com/office/drawing/2014/main" id="{6DE4BEC3-9468-4B02-8F8C-8D63E6EE6B63}"/>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a:extLst>
                <a:ext uri="{FF2B5EF4-FFF2-40B4-BE49-F238E27FC236}">
                  <a16:creationId xmlns:a16="http://schemas.microsoft.com/office/drawing/2014/main" id="{60AD2953-C43D-4CFC-8B81-68CA046B956D}"/>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Tree>
    <p:extLst>
      <p:ext uri="{BB962C8B-B14F-4D97-AF65-F5344CB8AC3E}">
        <p14:creationId xmlns:p14="http://schemas.microsoft.com/office/powerpoint/2010/main" val="1375936135"/>
      </p:ext>
    </p:extLst>
  </p:cSld>
  <p:clrMapOvr>
    <a:masterClrMapping/>
  </p:clrMapOvr>
</p:sld>
</file>

<file path=ppt/theme/theme1.xml><?xml version="1.0" encoding="utf-8"?>
<a:theme xmlns:a="http://schemas.openxmlformats.org/drawingml/2006/main" name="1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2.xml><?xml version="1.0" encoding="utf-8"?>
<a:theme xmlns:a="http://schemas.openxmlformats.org/drawingml/2006/main" name="2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3.xml><?xml version="1.0" encoding="utf-8"?>
<a:theme xmlns:a="http://schemas.openxmlformats.org/drawingml/2006/main" name="3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4.xml><?xml version="1.0" encoding="utf-8"?>
<a:theme xmlns:a="http://schemas.openxmlformats.org/drawingml/2006/main" name="4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DCBCD9A541F9E4E807058402900440D" ma:contentTypeVersion="14" ma:contentTypeDescription="新しいドキュメントを作成します。" ma:contentTypeScope="" ma:versionID="88c323b5a1061600d7fcbf28f6ee66ee">
  <xsd:schema xmlns:xsd="http://www.w3.org/2001/XMLSchema" xmlns:xs="http://www.w3.org/2001/XMLSchema" xmlns:p="http://schemas.microsoft.com/office/2006/metadata/properties" xmlns:ns2="5bdb0dda-7ac4-42f6-bd4a-7d9797efb703" xmlns:ns3="f0c7bc09-30bd-43f8-a452-a3b3a57c6eaf" targetNamespace="http://schemas.microsoft.com/office/2006/metadata/properties" ma:root="true" ma:fieldsID="d8c0927cab4be48b92e7e138ddaf2c75" ns2:_="" ns3:_="">
    <xsd:import namespace="5bdb0dda-7ac4-42f6-bd4a-7d9797efb703"/>
    <xsd:import namespace="f0c7bc09-30bd-43f8-a452-a3b3a57c6e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b0dda-7ac4-42f6-bd4a-7d9797efb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c7bc09-30bd-43f8-a452-a3b3a57c6eaf"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c9a3cfb9-dfa1-495a-a6d5-0ff6abb0f600}" ma:internalName="TaxCatchAll" ma:showField="CatchAllData" ma:web="f0c7bc09-30bd-43f8-a452-a3b3a57c6e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0c7bc09-30bd-43f8-a452-a3b3a57c6eaf" xsi:nil="true"/>
    <lcf76f155ced4ddcb4097134ff3c332f xmlns="5bdb0dda-7ac4-42f6-bd4a-7d9797efb70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7DA749-EE82-48F6-8C5F-F410A3AC5C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b0dda-7ac4-42f6-bd4a-7d9797efb703"/>
    <ds:schemaRef ds:uri="f0c7bc09-30bd-43f8-a452-a3b3a57c6e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493542-A277-433D-A960-686FC806D075}">
  <ds:schemaRefs>
    <ds:schemaRef ds:uri="http://purl.org/dc/terms/"/>
    <ds:schemaRef ds:uri="http://schemas.microsoft.com/office/2006/metadata/properties"/>
    <ds:schemaRef ds:uri="5bdb0dda-7ac4-42f6-bd4a-7d9797efb703"/>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f0c7bc09-30bd-43f8-a452-a3b3a57c6eaf"/>
  </ds:schemaRefs>
</ds:datastoreItem>
</file>

<file path=customXml/itemProps3.xml><?xml version="1.0" encoding="utf-8"?>
<ds:datastoreItem xmlns:ds="http://schemas.openxmlformats.org/officeDocument/2006/customXml" ds:itemID="{910AF4CE-832A-414E-8A82-867FB42FB4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Presentation_Template_A4_JP</Template>
  <TotalTime>0</TotalTime>
  <Words>2046</Words>
  <Application>Microsoft Office PowerPoint</Application>
  <PresentationFormat>A4 210 x 297 mm</PresentationFormat>
  <Paragraphs>273</Paragraphs>
  <Slides>11</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11</vt:i4>
      </vt:variant>
    </vt:vector>
  </HeadingPairs>
  <TitlesOfParts>
    <vt:vector size="23" baseType="lpstr">
      <vt:lpstr>BIZ UDPゴシック</vt:lpstr>
      <vt:lpstr>HGPｺﾞｼｯｸE</vt:lpstr>
      <vt:lpstr>HGPｺﾞｼｯｸE</vt:lpstr>
      <vt:lpstr>Meiryo UI</vt:lpstr>
      <vt:lpstr>MS PGothic</vt:lpstr>
      <vt:lpstr>Yu Gothic</vt:lpstr>
      <vt:lpstr>Arial</vt:lpstr>
      <vt:lpstr>Wingdings</vt:lpstr>
      <vt:lpstr>1_Presentation_Template_A4_JP</vt:lpstr>
      <vt:lpstr>2_Presentation_Template_A4_JP</vt:lpstr>
      <vt:lpstr>3_Presentation_Template_A4_JP</vt:lpstr>
      <vt:lpstr>4_Presentation_Template_A4_JP</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2023-12-12T04:31:40Z</dcterms:created>
  <dcterms:modified xsi:type="dcterms:W3CDTF">2025-06-26T08:51:18Z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0x0101007DCBCD9A541F9E4E807058402900440D</vt:lpwstr>
  </property>
  <property fmtid="{D5CDD505-2E9C-101B-9397-08002B2CF9AE}" pid="3" name="MediaServiceImageTags">
    <vt:lpwstr/>
  </property>
  <property fmtid="{D5CDD505-2E9C-101B-9397-08002B2CF9AE}" pid="4" name="MSIP_Label_d899a617-f30e-4fb8-b81c-fb6d0b94ac5b_Enabled">
    <vt:lpwstr>true</vt:lpwstr>
  </property>
  <property fmtid="{D5CDD505-2E9C-101B-9397-08002B2CF9AE}" pid="5" name="MSIP_Label_d899a617-f30e-4fb8-b81c-fb6d0b94ac5b_SetDate">
    <vt:lpwstr>2025-06-03T08:59:36Z</vt:lpwstr>
  </property>
  <property fmtid="{D5CDD505-2E9C-101B-9397-08002B2CF9AE}" pid="6" name="MSIP_Label_d899a617-f30e-4fb8-b81c-fb6d0b94ac5b_Method">
    <vt:lpwstr>Standard</vt:lpwstr>
  </property>
  <property fmtid="{D5CDD505-2E9C-101B-9397-08002B2CF9AE}" pid="7" name="MSIP_Label_d899a617-f30e-4fb8-b81c-fb6d0b94ac5b_Name">
    <vt:lpwstr>機密性2情報</vt:lpwstr>
  </property>
  <property fmtid="{D5CDD505-2E9C-101B-9397-08002B2CF9AE}" pid="8" name="MSIP_Label_d899a617-f30e-4fb8-b81c-fb6d0b94ac5b_SiteId">
    <vt:lpwstr>545810b0-36cb-4290-8926-48dbc0f9e92f</vt:lpwstr>
  </property>
  <property fmtid="{D5CDD505-2E9C-101B-9397-08002B2CF9AE}" pid="9" name="MSIP_Label_d899a617-f30e-4fb8-b81c-fb6d0b94ac5b_ActionId">
    <vt:lpwstr>9b22305b-f50b-4bea-a8dd-6d7e3c1b035b</vt:lpwstr>
  </property>
  <property fmtid="{D5CDD505-2E9C-101B-9397-08002B2CF9AE}" pid="10" name="MSIP_Label_d899a617-f30e-4fb8-b81c-fb6d0b94ac5b_ContentBits">
    <vt:lpwstr>0</vt:lpwstr>
  </property>
  <property fmtid="{D5CDD505-2E9C-101B-9397-08002B2CF9AE}" pid="11" name="MSIP_Label_d899a617-f30e-4fb8-b81c-fb6d0b94ac5b_Tag">
    <vt:lpwstr>10, 3, 0, 1</vt:lpwstr>
  </property>
</Properties>
</file>