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10020300" cy="688816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4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42131" cy="345604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5851" y="0"/>
            <a:ext cx="4342131" cy="345604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F52FD963-A606-43AD-82DB-28ECDDC1EE0F}" type="datetimeFigureOut">
              <a:rPr kumimoji="1" lang="ja-JP" altLang="en-US" smtClean="0"/>
              <a:t>2021/7/28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6542560"/>
            <a:ext cx="4342131" cy="345604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5851" y="6542560"/>
            <a:ext cx="4342131" cy="345604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100249C3-5699-40A6-88A0-89B076EA607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176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42131" cy="345604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75851" y="0"/>
            <a:ext cx="4342131" cy="345604"/>
          </a:xfrm>
          <a:prstGeom prst="rect">
            <a:avLst/>
          </a:prstGeom>
        </p:spPr>
        <p:txBody>
          <a:bodyPr vert="horz" lIns="93104" tIns="46552" rIns="93104" bIns="46552" rtlCol="0"/>
          <a:lstStyle>
            <a:lvl1pPr algn="r">
              <a:defRPr sz="1200"/>
            </a:lvl1pPr>
          </a:lstStyle>
          <a:p>
            <a:fld id="{3961C5C6-B368-4A83-9A17-8ABF9F315D09}" type="datetimeFigureOut">
              <a:rPr kumimoji="1" lang="ja-JP" altLang="en-US" smtClean="0"/>
              <a:t>2021/7/28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943225" y="860425"/>
            <a:ext cx="4133850" cy="2325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4" tIns="46552" rIns="93104" bIns="4655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02031" y="3314929"/>
            <a:ext cx="8016239" cy="2712214"/>
          </a:xfrm>
          <a:prstGeom prst="rect">
            <a:avLst/>
          </a:prstGeom>
        </p:spPr>
        <p:txBody>
          <a:bodyPr vert="horz" lIns="93104" tIns="46552" rIns="93104" bIns="4655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542560"/>
            <a:ext cx="4342131" cy="345604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75851" y="6542560"/>
            <a:ext cx="4342131" cy="345604"/>
          </a:xfrm>
          <a:prstGeom prst="rect">
            <a:avLst/>
          </a:prstGeom>
        </p:spPr>
        <p:txBody>
          <a:bodyPr vert="horz" lIns="93104" tIns="46552" rIns="93104" bIns="46552" rtlCol="0" anchor="b"/>
          <a:lstStyle>
            <a:lvl1pPr algn="r">
              <a:defRPr sz="1200"/>
            </a:lvl1pPr>
          </a:lstStyle>
          <a:p>
            <a:fld id="{A1DAF9A2-C712-413B-8208-AAB6FACEB1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561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DED8A-1263-4711-8118-63C521183522}" type="datetimeFigureOut">
              <a:rPr kumimoji="1" lang="ja-JP" altLang="en-US" smtClean="0"/>
              <a:t>2021/7/28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2CCBF-CBC8-43F5-BEA5-CF27EED7B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8700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DED8A-1263-4711-8118-63C521183522}" type="datetimeFigureOut">
              <a:rPr kumimoji="1" lang="ja-JP" altLang="en-US" smtClean="0"/>
              <a:t>2021/7/28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2CCBF-CBC8-43F5-BEA5-CF27EED7B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412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DED8A-1263-4711-8118-63C521183522}" type="datetimeFigureOut">
              <a:rPr kumimoji="1" lang="ja-JP" altLang="en-US" smtClean="0"/>
              <a:t>2021/7/28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2CCBF-CBC8-43F5-BEA5-CF27EED7B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21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DED8A-1263-4711-8118-63C521183522}" type="datetimeFigureOut">
              <a:rPr kumimoji="1" lang="ja-JP" altLang="en-US" smtClean="0"/>
              <a:t>2021/7/28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2CCBF-CBC8-43F5-BEA5-CF27EED7B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7721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DED8A-1263-4711-8118-63C521183522}" type="datetimeFigureOut">
              <a:rPr kumimoji="1" lang="ja-JP" altLang="en-US" smtClean="0"/>
              <a:t>2021/7/28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2CCBF-CBC8-43F5-BEA5-CF27EED7B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0424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DED8A-1263-4711-8118-63C521183522}" type="datetimeFigureOut">
              <a:rPr kumimoji="1" lang="ja-JP" altLang="en-US" smtClean="0"/>
              <a:t>2021/7/28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2CCBF-CBC8-43F5-BEA5-CF27EED7B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868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DED8A-1263-4711-8118-63C521183522}" type="datetimeFigureOut">
              <a:rPr kumimoji="1" lang="ja-JP" altLang="en-US" smtClean="0"/>
              <a:t>2021/7/28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2CCBF-CBC8-43F5-BEA5-CF27EED7B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908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DED8A-1263-4711-8118-63C521183522}" type="datetimeFigureOut">
              <a:rPr kumimoji="1" lang="ja-JP" altLang="en-US" smtClean="0"/>
              <a:t>2021/7/28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2CCBF-CBC8-43F5-BEA5-CF27EED7B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812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DED8A-1263-4711-8118-63C521183522}" type="datetimeFigureOut">
              <a:rPr kumimoji="1" lang="ja-JP" altLang="en-US" smtClean="0"/>
              <a:t>2021/7/28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2CCBF-CBC8-43F5-BEA5-CF27EED7B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5009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DED8A-1263-4711-8118-63C521183522}" type="datetimeFigureOut">
              <a:rPr kumimoji="1" lang="ja-JP" altLang="en-US" smtClean="0"/>
              <a:t>2021/7/28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2CCBF-CBC8-43F5-BEA5-CF27EED7B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38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DED8A-1263-4711-8118-63C521183522}" type="datetimeFigureOut">
              <a:rPr kumimoji="1" lang="ja-JP" altLang="en-US" smtClean="0"/>
              <a:t>2021/7/28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2CCBF-CBC8-43F5-BEA5-CF27EED7B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256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DED8A-1263-4711-8118-63C521183522}" type="datetimeFigureOut">
              <a:rPr kumimoji="1" lang="ja-JP" altLang="en-US" smtClean="0"/>
              <a:t>2021/7/28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2CCBF-CBC8-43F5-BEA5-CF27EED7B7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4088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8000" b="1" u="sng" dirty="0">
                <a:latin typeface="+mj-ea"/>
              </a:rPr>
              <a:t>英語同好会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663700" y="3983038"/>
            <a:ext cx="9144000" cy="1655762"/>
          </a:xfrm>
        </p:spPr>
        <p:txBody>
          <a:bodyPr/>
          <a:lstStyle/>
          <a:p>
            <a:r>
              <a:rPr kumimoji="1" lang="en-US" altLang="ja-JP" b="1" dirty="0">
                <a:latin typeface="+mj-ea"/>
                <a:ea typeface="+mj-ea"/>
              </a:rPr>
              <a:t>2021</a:t>
            </a:r>
            <a:r>
              <a:rPr kumimoji="1" lang="ja-JP" altLang="en-US" b="1" dirty="0">
                <a:latin typeface="+mj-ea"/>
                <a:ea typeface="+mj-ea"/>
              </a:rPr>
              <a:t>年</a:t>
            </a:r>
            <a:r>
              <a:rPr kumimoji="1" lang="en-US" altLang="ja-JP" b="1" dirty="0">
                <a:latin typeface="+mj-ea"/>
                <a:ea typeface="+mj-ea"/>
              </a:rPr>
              <a:t>8</a:t>
            </a:r>
            <a:r>
              <a:rPr kumimoji="1" lang="ja-JP" altLang="en-US" b="1" dirty="0">
                <a:latin typeface="+mj-ea"/>
                <a:ea typeface="+mj-ea"/>
              </a:rPr>
              <a:t>月</a:t>
            </a:r>
            <a:r>
              <a:rPr kumimoji="1" lang="en-US" altLang="ja-JP" b="1" dirty="0">
                <a:latin typeface="+mj-ea"/>
                <a:ea typeface="+mj-ea"/>
              </a:rPr>
              <a:t>19</a:t>
            </a:r>
            <a:r>
              <a:rPr kumimoji="1" lang="ja-JP" altLang="en-US" b="1" dirty="0">
                <a:latin typeface="+mj-ea"/>
                <a:ea typeface="+mj-ea"/>
              </a:rPr>
              <a:t>日（木）</a:t>
            </a:r>
            <a:endParaRPr kumimoji="1" lang="en-US" altLang="ja-JP" b="1" dirty="0">
              <a:latin typeface="+mj-ea"/>
              <a:ea typeface="+mj-ea"/>
            </a:endParaRPr>
          </a:p>
          <a:p>
            <a:endParaRPr kumimoji="1" lang="en-US" altLang="ja-JP" b="1" dirty="0">
              <a:latin typeface="+mj-ea"/>
              <a:ea typeface="+mj-ea"/>
            </a:endParaRP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5149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u="sng" dirty="0"/>
              <a:t>概要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/>
              <a:t>主な活動内容　　　　</a:t>
            </a:r>
            <a:r>
              <a:rPr kumimoji="1" lang="ja-JP" altLang="en-US" sz="6600" dirty="0"/>
              <a:t>・</a:t>
            </a:r>
            <a:r>
              <a:rPr kumimoji="1" lang="ja-JP" altLang="en-US" sz="4000" dirty="0"/>
              <a:t>部員数　　　　　</a:t>
            </a:r>
            <a:endParaRPr kumimoji="1"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 </a:t>
            </a:r>
            <a:r>
              <a:rPr lang="ja-JP" altLang="en-US" sz="4000" dirty="0" smtClean="0"/>
              <a:t> </a:t>
            </a:r>
            <a:r>
              <a:rPr kumimoji="1" lang="ja-JP" altLang="en-US" sz="4000" dirty="0" smtClean="0"/>
              <a:t>英語</a:t>
            </a:r>
            <a:r>
              <a:rPr kumimoji="1" lang="ja-JP" altLang="en-US" sz="4000" dirty="0"/>
              <a:t>ディベート　　　</a:t>
            </a:r>
            <a:r>
              <a:rPr lang="ja-JP" altLang="en-US" sz="4000" dirty="0"/>
              <a:t> </a:t>
            </a:r>
            <a:r>
              <a:rPr lang="ja-JP" altLang="en-US" sz="4000" dirty="0" smtClean="0"/>
              <a:t>    </a:t>
            </a:r>
            <a:r>
              <a:rPr lang="ja-JP" altLang="en-US" sz="4000" dirty="0" smtClean="0"/>
              <a:t>１３人</a:t>
            </a:r>
            <a:r>
              <a:rPr kumimoji="1" lang="ja-JP" altLang="en-US" sz="4000" dirty="0"/>
              <a:t>　</a:t>
            </a:r>
            <a:endParaRPr lang="en-US" altLang="ja-JP" sz="4000" dirty="0"/>
          </a:p>
          <a:p>
            <a:pPr marL="0" indent="0">
              <a:buNone/>
            </a:pPr>
            <a:endParaRPr kumimoji="1" lang="en-US" altLang="ja-JP" sz="4000" dirty="0"/>
          </a:p>
          <a:p>
            <a:r>
              <a:rPr lang="ja-JP" altLang="en-US" sz="4000" dirty="0"/>
              <a:t>活動頻度</a:t>
            </a:r>
            <a:endParaRPr lang="en-US" altLang="ja-JP" sz="4000" dirty="0"/>
          </a:p>
          <a:p>
            <a:pPr marL="0" indent="0">
              <a:buNone/>
            </a:pPr>
            <a:r>
              <a:rPr kumimoji="1" lang="ja-JP" altLang="en-US" sz="4000" dirty="0" smtClean="0"/>
              <a:t>  週</a:t>
            </a:r>
            <a:r>
              <a:rPr kumimoji="1" lang="ja-JP" altLang="en-US" sz="4000" dirty="0"/>
              <a:t>２日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356100" y="4559300"/>
            <a:ext cx="5892800" cy="830997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dirty="0"/>
              <a:t>部員は他の部活や生徒会に所属しており、</a:t>
            </a:r>
            <a:endParaRPr kumimoji="1" lang="en-US" altLang="ja-JP" sz="2400" dirty="0"/>
          </a:p>
          <a:p>
            <a:r>
              <a:rPr kumimoji="1" lang="ja-JP" altLang="en-US" sz="2400" dirty="0"/>
              <a:t>各自の都合に合わせて参加しています！</a:t>
            </a:r>
          </a:p>
        </p:txBody>
      </p:sp>
      <p:sp>
        <p:nvSpPr>
          <p:cNvPr id="8" name="角丸四角形吹き出し 7"/>
          <p:cNvSpPr/>
          <p:nvPr/>
        </p:nvSpPr>
        <p:spPr>
          <a:xfrm rot="5400000">
            <a:off x="6648450" y="1784350"/>
            <a:ext cx="1066800" cy="6413500"/>
          </a:xfrm>
          <a:prstGeom prst="wedgeRoundRectCallou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240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u="sng" dirty="0"/>
              <a:t>英語ディベートとは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73100" y="1574800"/>
            <a:ext cx="10909300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400" dirty="0"/>
              <a:t>一つの論題に対し、肯定と否定チームに分かれ、各々のチームが第三者を説得させるパブリックスピーチ型のディベートのこと。即興型と準備型がある。</a:t>
            </a: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endParaRPr lang="en-US" altLang="ja-JP" sz="2000" dirty="0"/>
          </a:p>
          <a:p>
            <a:pPr marL="0" indent="0">
              <a:buNone/>
            </a:pPr>
            <a:r>
              <a:rPr lang="ja-JP" altLang="en-US" sz="2000" dirty="0"/>
              <a:t>例）・</a:t>
            </a:r>
            <a:r>
              <a:rPr lang="en-US" altLang="ja-JP" sz="2000" dirty="0"/>
              <a:t>Ban</a:t>
            </a:r>
            <a:r>
              <a:rPr lang="ja-JP" altLang="en-US" sz="2000" dirty="0"/>
              <a:t> </a:t>
            </a:r>
            <a:r>
              <a:rPr lang="en-US" altLang="ja-JP" sz="2000" dirty="0"/>
              <a:t>zoo.(</a:t>
            </a:r>
            <a:r>
              <a:rPr lang="ja-JP" altLang="en-US" sz="2000" dirty="0"/>
              <a:t>動物園は廃止すべきである。</a:t>
            </a:r>
            <a:r>
              <a:rPr lang="en-US" altLang="ja-JP" sz="2000" dirty="0"/>
              <a:t>)</a:t>
            </a:r>
          </a:p>
          <a:p>
            <a:pPr marL="0" indent="0">
              <a:buNone/>
            </a:pPr>
            <a:r>
              <a:rPr lang="ja-JP" altLang="en-US" sz="2000" dirty="0" smtClean="0"/>
              <a:t>　　・</a:t>
            </a:r>
            <a:r>
              <a:rPr lang="en-US" altLang="ja-JP" sz="2000" dirty="0"/>
              <a:t>Ban school uniform.(</a:t>
            </a:r>
            <a:r>
              <a:rPr lang="ja-JP" altLang="en-US" sz="2000" dirty="0"/>
              <a:t>制服は廃止すべきである。</a:t>
            </a:r>
            <a:r>
              <a:rPr lang="en-US" altLang="ja-JP" sz="2000" dirty="0"/>
              <a:t>)</a:t>
            </a:r>
          </a:p>
          <a:p>
            <a:pPr marL="0" indent="0">
              <a:buNone/>
            </a:pPr>
            <a:r>
              <a:rPr lang="ja-JP" altLang="en-US" sz="2000" dirty="0" smtClean="0"/>
              <a:t>　　・</a:t>
            </a:r>
            <a:r>
              <a:rPr lang="en-US" altLang="ja-JP" sz="2000" dirty="0"/>
              <a:t>We should ban anonymous writing on the internet</a:t>
            </a:r>
            <a:r>
              <a:rPr lang="en-US" altLang="ja-JP" sz="2000" dirty="0" smtClean="0"/>
              <a:t>.</a:t>
            </a:r>
          </a:p>
          <a:p>
            <a:pPr marL="0" indent="0">
              <a:buNone/>
            </a:pPr>
            <a:r>
              <a:rPr lang="ja-JP" altLang="en-US" sz="2000" dirty="0" smtClean="0"/>
              <a:t>　　　</a:t>
            </a:r>
            <a:r>
              <a:rPr lang="en-US" altLang="ja-JP" sz="2000" dirty="0" smtClean="0"/>
              <a:t>(</a:t>
            </a:r>
            <a:r>
              <a:rPr lang="ja-JP" altLang="en-US" sz="2000" dirty="0"/>
              <a:t>インターネット上での匿名</a:t>
            </a:r>
            <a:r>
              <a:rPr lang="ja-JP" altLang="en-US" sz="2000" dirty="0" smtClean="0"/>
              <a:t>書き込み</a:t>
            </a:r>
            <a:r>
              <a:rPr lang="ja-JP" altLang="en-US" sz="2000" dirty="0"/>
              <a:t>を廃止すべきである。</a:t>
            </a:r>
            <a:r>
              <a:rPr lang="en-US" altLang="ja-JP" sz="2000" dirty="0"/>
              <a:t>)</a:t>
            </a:r>
          </a:p>
          <a:p>
            <a:pPr marL="0" indent="0">
              <a:buNone/>
            </a:pPr>
            <a:r>
              <a:rPr lang="ja-JP" altLang="en-US" sz="2000" dirty="0" smtClean="0"/>
              <a:t>　　・</a:t>
            </a:r>
            <a:r>
              <a:rPr lang="en-US" altLang="ja-JP" sz="2000" dirty="0"/>
              <a:t>Idols shouldn’t have a boyfriend or a girlfriend</a:t>
            </a:r>
            <a:r>
              <a:rPr lang="en-US" altLang="ja-JP" sz="2000" dirty="0" smtClean="0"/>
              <a:t>.</a:t>
            </a:r>
          </a:p>
          <a:p>
            <a:pPr marL="0" indent="0">
              <a:buNone/>
            </a:pPr>
            <a:r>
              <a:rPr lang="ja-JP" altLang="en-US" sz="2000" dirty="0" smtClean="0"/>
              <a:t>　　　</a:t>
            </a:r>
            <a:r>
              <a:rPr lang="en-US" altLang="ja-JP" sz="2000" dirty="0" smtClean="0"/>
              <a:t>(</a:t>
            </a:r>
            <a:r>
              <a:rPr lang="ja-JP" altLang="en-US" sz="2000" dirty="0"/>
              <a:t>アイドルは彼女または彼氏を持つべきではない。</a:t>
            </a:r>
            <a:r>
              <a:rPr lang="en-US" altLang="ja-JP" sz="2000" dirty="0"/>
              <a:t>) </a:t>
            </a:r>
            <a:endParaRPr kumimoji="1" lang="ja-JP" altLang="en-US" sz="2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44600" y="2578100"/>
            <a:ext cx="8648521" cy="1015663"/>
          </a:xfrm>
          <a:prstGeom prst="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000" dirty="0"/>
              <a:t>即興型：論題が出されてから約</a:t>
            </a:r>
            <a:r>
              <a:rPr kumimoji="1" lang="en-US" altLang="ja-JP" sz="2000" dirty="0"/>
              <a:t>20</a:t>
            </a:r>
            <a:r>
              <a:rPr kumimoji="1" lang="ja-JP" altLang="en-US" sz="2000" dirty="0"/>
              <a:t>分で準備を行い、試合を行う形式。</a:t>
            </a:r>
            <a:endParaRPr kumimoji="1" lang="en-US" altLang="ja-JP" sz="2000" dirty="0"/>
          </a:p>
          <a:p>
            <a:r>
              <a:rPr lang="ja-JP" altLang="en-US" sz="2000" dirty="0"/>
              <a:t>準備型：論題が事前に発表され、長い時間（約半年）かけて論を作成し、</a:t>
            </a:r>
            <a:endParaRPr lang="en-US" altLang="ja-JP" sz="2000" dirty="0"/>
          </a:p>
          <a:p>
            <a:r>
              <a:rPr lang="ja-JP" altLang="en-US" sz="2000" dirty="0"/>
              <a:t>根拠となるデータを基に</a:t>
            </a:r>
            <a:r>
              <a:rPr lang="ja-JP" altLang="en-US" sz="2000" dirty="0" smtClean="0"/>
              <a:t>試合を行う</a:t>
            </a:r>
            <a:r>
              <a:rPr lang="ja-JP" altLang="en-US" sz="2000" dirty="0"/>
              <a:t>形式。</a:t>
            </a:r>
            <a:endParaRPr lang="en-US" altLang="ja-JP" sz="2000" dirty="0"/>
          </a:p>
        </p:txBody>
      </p:sp>
    </p:spTree>
    <p:extLst>
      <p:ext uri="{BB962C8B-B14F-4D97-AF65-F5344CB8AC3E}">
        <p14:creationId xmlns:p14="http://schemas.microsoft.com/office/powerpoint/2010/main" val="1367420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u="sng" dirty="0"/>
              <a:t>活動実績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76300" y="1889125"/>
            <a:ext cx="10515600" cy="4351338"/>
          </a:xfrm>
        </p:spPr>
        <p:txBody>
          <a:bodyPr/>
          <a:lstStyle/>
          <a:p>
            <a:r>
              <a:rPr kumimoji="1" lang="ja-JP" altLang="en-US" sz="3200" dirty="0"/>
              <a:t>昨年度</a:t>
            </a:r>
            <a:endParaRPr kumimoji="1" lang="en-US" altLang="ja-JP" sz="3200" dirty="0"/>
          </a:p>
          <a:p>
            <a:pPr marL="0" indent="0">
              <a:buNone/>
            </a:pPr>
            <a:r>
              <a:rPr lang="en-US" altLang="ja-JP" dirty="0" smtClean="0"/>
              <a:t>  11</a:t>
            </a:r>
            <a:r>
              <a:rPr lang="ja-JP" altLang="en-US" dirty="0"/>
              <a:t>月　</a:t>
            </a:r>
            <a:r>
              <a:rPr lang="en-US" altLang="ja-JP" dirty="0"/>
              <a:t>THE 12</a:t>
            </a:r>
            <a:r>
              <a:rPr lang="en-US" altLang="ja-JP" baseline="30000" dirty="0"/>
              <a:t>th</a:t>
            </a:r>
            <a:r>
              <a:rPr lang="en-US" altLang="ja-JP" dirty="0"/>
              <a:t> D-1 English debate </a:t>
            </a:r>
          </a:p>
          <a:p>
            <a:pPr marL="0" indent="0">
              <a:buNone/>
            </a:pPr>
            <a:r>
              <a:rPr lang="ja-JP" altLang="en-US" dirty="0"/>
              <a:t>　　　　</a:t>
            </a:r>
            <a:r>
              <a:rPr lang="en-US" altLang="ja-JP" dirty="0"/>
              <a:t>champion ship (</a:t>
            </a:r>
            <a:r>
              <a:rPr lang="ja-JP" altLang="en-US" dirty="0"/>
              <a:t>準備型</a:t>
            </a:r>
            <a:r>
              <a:rPr lang="en-US" altLang="ja-JP" dirty="0"/>
              <a:t>)</a:t>
            </a:r>
          </a:p>
          <a:p>
            <a:pPr marL="0" indent="0">
              <a:buNone/>
            </a:pPr>
            <a:r>
              <a:rPr lang="ja-JP" altLang="en-US" dirty="0" smtClean="0"/>
              <a:t>    </a:t>
            </a:r>
            <a:r>
              <a:rPr lang="en-US" altLang="ja-JP" dirty="0" smtClean="0"/>
              <a:t>3</a:t>
            </a:r>
            <a:r>
              <a:rPr lang="ja-JP" altLang="en-US" dirty="0"/>
              <a:t>月　</a:t>
            </a:r>
            <a:r>
              <a:rPr lang="ja-JP" altLang="en-US" dirty="0" smtClean="0"/>
              <a:t>栃木県</a:t>
            </a:r>
            <a:r>
              <a:rPr lang="ja-JP" altLang="en-US" dirty="0"/>
              <a:t>英語ディベート冬季大会 </a:t>
            </a:r>
            <a:r>
              <a:rPr lang="en-US" altLang="ja-JP" dirty="0"/>
              <a:t>(</a:t>
            </a:r>
            <a:r>
              <a:rPr lang="ja-JP" altLang="en-US" dirty="0"/>
              <a:t>即興型</a:t>
            </a:r>
            <a:r>
              <a:rPr lang="en-US" altLang="ja-JP" dirty="0"/>
              <a:t>)</a:t>
            </a:r>
          </a:p>
          <a:p>
            <a:pPr marL="0" indent="0">
              <a:buNone/>
            </a:pPr>
            <a:r>
              <a:rPr lang="ja-JP" altLang="en-US" sz="1600" dirty="0"/>
              <a:t>（</a:t>
            </a:r>
            <a:r>
              <a:rPr lang="en-US" altLang="ja-JP" sz="1600" dirty="0"/>
              <a:t>※6</a:t>
            </a:r>
            <a:r>
              <a:rPr lang="ja-JP" altLang="en-US" sz="1600" dirty="0"/>
              <a:t>月の大会は新型コロナ感染症の影響で中止）</a:t>
            </a:r>
            <a:endParaRPr lang="en-US" altLang="ja-JP" sz="1600" dirty="0"/>
          </a:p>
          <a:p>
            <a:pPr marL="0" indent="0">
              <a:buNone/>
            </a:pPr>
            <a:endParaRPr kumimoji="1" lang="en-US" altLang="ja-JP" dirty="0"/>
          </a:p>
          <a:p>
            <a:r>
              <a:rPr lang="ja-JP" altLang="en-US" sz="3200" dirty="0"/>
              <a:t>今年度</a:t>
            </a:r>
            <a:endParaRPr lang="en-US" altLang="ja-JP" sz="3200" dirty="0"/>
          </a:p>
          <a:p>
            <a:pPr marL="0" indent="0">
              <a:buNone/>
            </a:pPr>
            <a:r>
              <a:rPr lang="ja-JP" altLang="en-US" dirty="0"/>
              <a:t> </a:t>
            </a:r>
            <a:r>
              <a:rPr lang="ja-JP" altLang="en-US" dirty="0" smtClean="0"/>
              <a:t> </a:t>
            </a:r>
            <a:r>
              <a:rPr kumimoji="1" lang="ja-JP" altLang="en-US" dirty="0" smtClean="0"/>
              <a:t>  </a:t>
            </a:r>
            <a:r>
              <a:rPr kumimoji="1" lang="en-US" altLang="ja-JP" dirty="0" smtClean="0"/>
              <a:t>6</a:t>
            </a:r>
            <a:r>
              <a:rPr kumimoji="1" lang="ja-JP" altLang="en-US" dirty="0"/>
              <a:t>月　栃木県英語ディベート春季大会 </a:t>
            </a:r>
            <a:r>
              <a:rPr kumimoji="1" lang="en-US" altLang="ja-JP" dirty="0"/>
              <a:t>(</a:t>
            </a:r>
            <a:r>
              <a:rPr kumimoji="1" lang="ja-JP" altLang="en-US" dirty="0"/>
              <a:t>即興型</a:t>
            </a:r>
            <a:r>
              <a:rPr kumimoji="1" lang="en-US" altLang="ja-JP" dirty="0"/>
              <a:t>)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537" y="228600"/>
            <a:ext cx="3900963" cy="2924403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9673362" y="3187700"/>
            <a:ext cx="25186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/>
              <a:t>↑昨年度準備型大会での写真</a:t>
            </a:r>
          </a:p>
        </p:txBody>
      </p:sp>
    </p:spTree>
    <p:extLst>
      <p:ext uri="{BB962C8B-B14F-4D97-AF65-F5344CB8AC3E}">
        <p14:creationId xmlns:p14="http://schemas.microsoft.com/office/powerpoint/2010/main" val="4253189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u="sng" dirty="0"/>
              <a:t>どんな力が向上するか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60400" y="17875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dirty="0"/>
              <a:t>・英語</a:t>
            </a:r>
            <a:r>
              <a:rPr kumimoji="1" lang="en-US" altLang="ja-JP" dirty="0"/>
              <a:t>4</a:t>
            </a:r>
            <a:r>
              <a:rPr kumimoji="1" lang="ja-JP" altLang="en-US" dirty="0"/>
              <a:t>技能（</a:t>
            </a:r>
            <a:r>
              <a:rPr kumimoji="1" lang="en-US" altLang="ja-JP" dirty="0"/>
              <a:t>Reading</a:t>
            </a:r>
            <a:r>
              <a:rPr kumimoji="1" lang="en-US" altLang="ja-JP" dirty="0" smtClean="0"/>
              <a:t>, Writing, Listening, Speaking</a:t>
            </a:r>
            <a:r>
              <a:rPr kumimoji="1" lang="ja-JP" altLang="en-US" dirty="0"/>
              <a:t>）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・英語での</a:t>
            </a:r>
            <a:r>
              <a:rPr lang="ja-JP" altLang="en-US" dirty="0" smtClean="0"/>
              <a:t>発信力</a:t>
            </a:r>
            <a:endParaRPr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（</a:t>
            </a:r>
            <a:r>
              <a:rPr lang="ja-JP" altLang="en-US" dirty="0"/>
              <a:t>資料を“読む”のではなく、即興で用意した</a:t>
            </a:r>
            <a:r>
              <a:rPr lang="ja-JP" altLang="en-US" dirty="0" smtClean="0"/>
              <a:t>考え</a:t>
            </a:r>
            <a:r>
              <a:rPr lang="ja-JP" altLang="en-US" dirty="0"/>
              <a:t>を“話す”）</a:t>
            </a:r>
          </a:p>
          <a:p>
            <a:pPr marL="0" indent="0">
              <a:buNone/>
            </a:pPr>
            <a:r>
              <a:rPr lang="ja-JP" altLang="en-US" dirty="0"/>
              <a:t>・論理的思考力（説得、意見の整理、批判的思考）</a:t>
            </a:r>
          </a:p>
          <a:p>
            <a:pPr marL="0" indent="0">
              <a:buNone/>
            </a:pPr>
            <a:r>
              <a:rPr lang="ja-JP" altLang="en-US" dirty="0"/>
              <a:t>・幅広い知識（さまざまな論題の取り扱い）</a:t>
            </a:r>
          </a:p>
          <a:p>
            <a:pPr marL="0" indent="0">
              <a:buNone/>
            </a:pPr>
            <a:r>
              <a:rPr lang="ja-JP" altLang="en-US" dirty="0"/>
              <a:t>・プレゼンテーション力（聴衆を意識）</a:t>
            </a:r>
          </a:p>
          <a:p>
            <a:pPr marL="0" indent="0">
              <a:buNone/>
            </a:pPr>
            <a:r>
              <a:rPr lang="ja-JP" altLang="en-US" dirty="0"/>
              <a:t>・コミュニケーション力（チームでの活動）</a:t>
            </a:r>
            <a:endParaRPr kumimoji="1" lang="en-US" altLang="ja-JP" dirty="0"/>
          </a:p>
        </p:txBody>
      </p:sp>
      <p:sp>
        <p:nvSpPr>
          <p:cNvPr id="5" name="右中かっこ 4"/>
          <p:cNvSpPr/>
          <p:nvPr/>
        </p:nvSpPr>
        <p:spPr>
          <a:xfrm>
            <a:off x="10111014" y="2859676"/>
            <a:ext cx="330200" cy="3162300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441214" y="4117660"/>
            <a:ext cx="1529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パーラメンタリーディベート人材</a:t>
            </a:r>
            <a:endParaRPr kumimoji="1" lang="en-US" altLang="ja-JP" sz="1200" dirty="0"/>
          </a:p>
          <a:p>
            <a:r>
              <a:rPr kumimoji="1" lang="ja-JP" altLang="en-US" sz="1200" dirty="0"/>
              <a:t>育成協会より引用</a:t>
            </a:r>
          </a:p>
        </p:txBody>
      </p:sp>
    </p:spTree>
    <p:extLst>
      <p:ext uri="{BB962C8B-B14F-4D97-AF65-F5344CB8AC3E}">
        <p14:creationId xmlns:p14="http://schemas.microsoft.com/office/powerpoint/2010/main" val="2930729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u="sng" dirty="0"/>
              <a:t>こんな人におすすめ！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762000" y="18383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ja-JP" altLang="en-US" dirty="0"/>
              <a:t>・英語を話せるようになりたい人</a:t>
            </a:r>
            <a:endParaRPr kumimoji="1" lang="en-US" altLang="ja-JP" dirty="0"/>
          </a:p>
          <a:p>
            <a:pPr marL="0" indent="0">
              <a:lnSpc>
                <a:spcPct val="150000"/>
              </a:lnSpc>
              <a:buNone/>
            </a:pPr>
            <a:r>
              <a:rPr lang="ja-JP" altLang="en-US" dirty="0"/>
              <a:t>・英語を聞き取れるようになりたい人</a:t>
            </a:r>
            <a:endParaRPr lang="en-US" altLang="ja-JP" dirty="0"/>
          </a:p>
          <a:p>
            <a:pPr marL="0" indent="0">
              <a:lnSpc>
                <a:spcPct val="150000"/>
              </a:lnSpc>
              <a:buNone/>
            </a:pPr>
            <a:r>
              <a:rPr kumimoji="1" lang="ja-JP" altLang="en-US" dirty="0"/>
              <a:t>・英語で文章を書けるようになりたい人</a:t>
            </a:r>
            <a:endParaRPr kumimoji="1" lang="en-US" altLang="ja-JP" dirty="0"/>
          </a:p>
          <a:p>
            <a:pPr marL="0" indent="0">
              <a:lnSpc>
                <a:spcPct val="150000"/>
              </a:lnSpc>
              <a:buNone/>
            </a:pPr>
            <a:r>
              <a:rPr kumimoji="1" lang="ja-JP" altLang="en-US" dirty="0"/>
              <a:t>・様々な問題（主に社会問題）について考えたい人</a:t>
            </a:r>
            <a:endParaRPr kumimoji="1" lang="en-US" altLang="ja-JP" dirty="0"/>
          </a:p>
          <a:p>
            <a:pPr marL="0" indent="0">
              <a:lnSpc>
                <a:spcPct val="150000"/>
              </a:lnSpc>
              <a:buNone/>
            </a:pPr>
            <a:r>
              <a:rPr lang="ja-JP" altLang="en-US" dirty="0"/>
              <a:t>・人前で話せるようになりたい人　　</a:t>
            </a:r>
            <a:r>
              <a:rPr lang="ja-JP" altLang="en-US" sz="2000" dirty="0"/>
              <a:t>など</a:t>
            </a:r>
            <a:endParaRPr lang="en-US" altLang="ja-JP" sz="2000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33925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u="sng" dirty="0"/>
              <a:t>部員の声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00100" y="1812925"/>
            <a:ext cx="10515600" cy="4511675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ts val="4000"/>
              </a:lnSpc>
              <a:spcBef>
                <a:spcPts val="600"/>
              </a:spcBef>
              <a:buNone/>
            </a:pPr>
            <a:r>
              <a:rPr kumimoji="1" lang="ja-JP" altLang="en-US" dirty="0"/>
              <a:t>・県練習会などで、他校生と英語を使って試合をすることが緊張したけれど、</a:t>
            </a:r>
            <a:r>
              <a:rPr kumimoji="1" lang="ja-JP" altLang="en-US" b="1" dirty="0">
                <a:solidFill>
                  <a:srgbClr val="FF0000"/>
                </a:solidFill>
              </a:rPr>
              <a:t>楽しかった</a:t>
            </a:r>
            <a:r>
              <a:rPr kumimoji="1" lang="ja-JP" altLang="en-US" dirty="0"/>
              <a:t>。</a:t>
            </a:r>
            <a:endParaRPr kumimoji="1" lang="en-US" altLang="ja-JP" dirty="0"/>
          </a:p>
          <a:p>
            <a:pPr marL="0" indent="0">
              <a:lnSpc>
                <a:spcPts val="4000"/>
              </a:lnSpc>
              <a:spcBef>
                <a:spcPts val="600"/>
              </a:spcBef>
              <a:buNone/>
            </a:pPr>
            <a:r>
              <a:rPr lang="ja-JP" altLang="en-US" dirty="0"/>
              <a:t>・今まで考えたことのない</a:t>
            </a:r>
            <a:r>
              <a:rPr lang="ja-JP" altLang="en-US" b="1" dirty="0">
                <a:solidFill>
                  <a:srgbClr val="FF0000"/>
                </a:solidFill>
              </a:rPr>
              <a:t>社会問題について考えるきっかけになった</a:t>
            </a:r>
            <a:r>
              <a:rPr lang="ja-JP" altLang="en-US" dirty="0"/>
              <a:t>。</a:t>
            </a:r>
            <a:endParaRPr lang="en-US" altLang="ja-JP" dirty="0"/>
          </a:p>
          <a:p>
            <a:pPr marL="0" indent="0">
              <a:lnSpc>
                <a:spcPts val="4000"/>
              </a:lnSpc>
              <a:spcBef>
                <a:spcPts val="600"/>
              </a:spcBef>
              <a:buNone/>
            </a:pPr>
            <a:r>
              <a:rPr kumimoji="1" lang="ja-JP" altLang="en-US" dirty="0"/>
              <a:t>・中学生の時よりも、</a:t>
            </a:r>
            <a:r>
              <a:rPr kumimoji="1" lang="ja-JP" altLang="en-US" b="1" dirty="0">
                <a:solidFill>
                  <a:srgbClr val="FF0000"/>
                </a:solidFill>
              </a:rPr>
              <a:t>英語で文章を書けるようになったし、話せるようになった</a:t>
            </a:r>
            <a:r>
              <a:rPr kumimoji="1" lang="ja-JP" altLang="en-US" dirty="0"/>
              <a:t>。</a:t>
            </a:r>
            <a:endParaRPr kumimoji="1" lang="en-US" altLang="ja-JP" dirty="0"/>
          </a:p>
          <a:p>
            <a:pPr marL="0" indent="0">
              <a:lnSpc>
                <a:spcPts val="4000"/>
              </a:lnSpc>
              <a:spcBef>
                <a:spcPts val="600"/>
              </a:spcBef>
              <a:buNone/>
            </a:pPr>
            <a:r>
              <a:rPr lang="ja-JP" altLang="en-US" dirty="0"/>
              <a:t>・論題に沿った</a:t>
            </a:r>
            <a:r>
              <a:rPr lang="ja-JP" altLang="en-US" b="1" dirty="0">
                <a:solidFill>
                  <a:srgbClr val="FF0000"/>
                </a:solidFill>
              </a:rPr>
              <a:t>時事問題についての知識が増えた</a:t>
            </a:r>
            <a:r>
              <a:rPr lang="ja-JP" altLang="en-US" dirty="0"/>
              <a:t>。</a:t>
            </a:r>
            <a:endParaRPr lang="en-US" altLang="ja-JP" dirty="0"/>
          </a:p>
          <a:p>
            <a:pPr marL="0" indent="0">
              <a:lnSpc>
                <a:spcPts val="4000"/>
              </a:lnSpc>
              <a:spcBef>
                <a:spcPts val="600"/>
              </a:spcBef>
              <a:buNone/>
            </a:pPr>
            <a:r>
              <a:rPr kumimoji="1" lang="ja-JP" altLang="en-US" dirty="0"/>
              <a:t>・授業で習わない</a:t>
            </a:r>
            <a:r>
              <a:rPr kumimoji="1" lang="ja-JP" altLang="en-US" b="1" dirty="0">
                <a:solidFill>
                  <a:srgbClr val="FF0000"/>
                </a:solidFill>
              </a:rPr>
              <a:t>単語・文法・構文を知ることができた</a:t>
            </a:r>
            <a:r>
              <a:rPr kumimoji="1" lang="ja-JP" altLang="en-US" dirty="0"/>
              <a:t>。</a:t>
            </a:r>
            <a:endParaRPr kumimoji="1" lang="en-US" altLang="ja-JP" dirty="0"/>
          </a:p>
          <a:p>
            <a:pPr marL="0" indent="0">
              <a:lnSpc>
                <a:spcPts val="4000"/>
              </a:lnSpc>
              <a:spcBef>
                <a:spcPts val="600"/>
              </a:spcBef>
              <a:buNone/>
            </a:pPr>
            <a:r>
              <a:rPr lang="ja-JP" altLang="en-US" dirty="0"/>
              <a:t>・資料から必要なことを読み取る</a:t>
            </a:r>
            <a:r>
              <a:rPr lang="ja-JP" altLang="en-US" b="1" dirty="0">
                <a:solidFill>
                  <a:srgbClr val="FF0000"/>
                </a:solidFill>
              </a:rPr>
              <a:t>取捨選択の力がついた</a:t>
            </a:r>
            <a:r>
              <a:rPr lang="ja-JP" altLang="en-US" dirty="0"/>
              <a:t>。</a:t>
            </a:r>
            <a:endParaRPr lang="en-US" altLang="ja-JP" dirty="0"/>
          </a:p>
          <a:p>
            <a:pPr marL="0" indent="0">
              <a:lnSpc>
                <a:spcPts val="4000"/>
              </a:lnSpc>
              <a:spcBef>
                <a:spcPts val="600"/>
              </a:spcBef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7831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 u="sng" dirty="0"/>
              <a:t>最後に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1549401"/>
            <a:ext cx="10515600" cy="2413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sz="3600" dirty="0"/>
              <a:t>興味のある方</a:t>
            </a:r>
            <a:r>
              <a:rPr kumimoji="1" lang="ja-JP" altLang="en-US" sz="3600" dirty="0" smtClean="0"/>
              <a:t>は、ぜひ矢</a:t>
            </a:r>
            <a:r>
              <a:rPr kumimoji="1" lang="ja-JP" altLang="en-US" sz="3600" dirty="0"/>
              <a:t>板東高校に入学をして、</a:t>
            </a:r>
            <a:endParaRPr kumimoji="1" lang="en-US" altLang="ja-JP" sz="3600" dirty="0"/>
          </a:p>
          <a:p>
            <a:pPr marL="0" indent="0">
              <a:buNone/>
            </a:pPr>
            <a:r>
              <a:rPr kumimoji="1" lang="ja-JP" altLang="en-US" sz="3600" dirty="0"/>
              <a:t>英語</a:t>
            </a:r>
            <a:r>
              <a:rPr lang="ja-JP" altLang="en-US" sz="3600" dirty="0"/>
              <a:t>同好会</a:t>
            </a:r>
            <a:r>
              <a:rPr kumimoji="1" lang="ja-JP" altLang="en-US" sz="3600" dirty="0"/>
              <a:t>にお越しください！</a:t>
            </a:r>
            <a:endParaRPr kumimoji="1" lang="en-US" altLang="ja-JP" sz="3600" dirty="0"/>
          </a:p>
          <a:p>
            <a:pPr marL="0" indent="0">
              <a:buNone/>
            </a:pPr>
            <a:endParaRPr kumimoji="1"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誰でも大歓迎です。お待ちしています。</a:t>
            </a:r>
            <a:endParaRPr kumimoji="1" lang="ja-JP" altLang="en-US" sz="36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92200" y="5194300"/>
            <a:ext cx="1061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b="1" dirty="0">
                <a:latin typeface="+mj-ea"/>
                <a:ea typeface="+mj-ea"/>
              </a:rPr>
              <a:t>ご清聴ありがとうございました！</a:t>
            </a:r>
          </a:p>
        </p:txBody>
      </p:sp>
      <p:cxnSp>
        <p:nvCxnSpPr>
          <p:cNvPr id="6" name="直線コネクタ 5"/>
          <p:cNvCxnSpPr/>
          <p:nvPr/>
        </p:nvCxnSpPr>
        <p:spPr>
          <a:xfrm>
            <a:off x="1066800" y="6121400"/>
            <a:ext cx="10668000" cy="0"/>
          </a:xfrm>
          <a:prstGeom prst="line">
            <a:avLst/>
          </a:prstGeom>
          <a:ln w="60325" cmpd="thickThin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6820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598</Words>
  <Application>Microsoft Office PowerPoint</Application>
  <PresentationFormat>ワイド画面</PresentationFormat>
  <Paragraphs>65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2" baseType="lpstr">
      <vt:lpstr>游ゴシック</vt:lpstr>
      <vt:lpstr>游ゴシック Light</vt:lpstr>
      <vt:lpstr>Arial</vt:lpstr>
      <vt:lpstr>Office テーマ</vt:lpstr>
      <vt:lpstr>英語同好会</vt:lpstr>
      <vt:lpstr>概要</vt:lpstr>
      <vt:lpstr>英語ディベートとは</vt:lpstr>
      <vt:lpstr>活動実績</vt:lpstr>
      <vt:lpstr>どんな力が向上するか</vt:lpstr>
      <vt:lpstr>こんな人におすすめ！</vt:lpstr>
      <vt:lpstr>部員の声</vt:lpstr>
      <vt:lpstr>最後に</vt:lpstr>
    </vt:vector>
  </TitlesOfParts>
  <Company>栃木県教育委員会事務局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英語同好会</dc:title>
  <dc:creator>生徒用</dc:creator>
  <cp:lastModifiedBy>宮田 勇</cp:lastModifiedBy>
  <cp:revision>21</cp:revision>
  <cp:lastPrinted>2021-07-27T22:46:04Z</cp:lastPrinted>
  <dcterms:created xsi:type="dcterms:W3CDTF">2021-07-21T04:56:19Z</dcterms:created>
  <dcterms:modified xsi:type="dcterms:W3CDTF">2021-07-28T07:19:07Z</dcterms:modified>
</cp:coreProperties>
</file>